
<file path=[Content_Types].xml><?xml version="1.0" encoding="utf-8"?>
<Types xmlns="http://schemas.openxmlformats.org/package/2006/content-types">
  <Override PartName="/ppt/slides/slide41.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embeddings/oleObject1.bin" ContentType="application/vnd.openxmlformats-officedocument.oleObject"/>
  <Override PartName="/ppt/embeddings/oleObject13.bin" ContentType="application/vnd.openxmlformats-officedocument.oleObject"/>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21.xml" ContentType="application/vnd.openxmlformats-officedocument.presentationml.notesSlide+xml"/>
  <Override PartName="/ppt/embeddings/oleObject7.bin" ContentType="application/vnd.openxmlformats-officedocument.oleObject"/>
  <Override PartName="/ppt/slides/slide23.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42.xml" ContentType="application/vnd.openxmlformats-officedocument.presentationml.slide+xml"/>
  <Override PartName="/ppt/notesSlides/notesSlide17.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docProps/custom.xml" ContentType="application/vnd.openxmlformats-officedocument.custom-properties+xml"/>
  <Override PartName="/ppt/notesSlides/notesSlide3.xml" ContentType="application/vnd.openxmlformats-officedocument.presentationml.notesSlide+xml"/>
  <Override PartName="/ppt/slides/slide76.xml" ContentType="application/vnd.openxmlformats-officedocument.presentationml.slide+xml"/>
  <Override PartName="/ppt/embeddings/oleObject2.bin" ContentType="application/vnd.openxmlformats-officedocument.oleObject"/>
  <Override PartName="/ppt/slides/slide86.xml" ContentType="application/vnd.openxmlformats-officedocument.presentationml.slide+xml"/>
  <Override PartName="/ppt/charts/chart1.xml" ContentType="application/vnd.openxmlformats-officedocument.drawingml.chart+xml"/>
  <Override PartName="/ppt/embeddings/oleObject14.bin" ContentType="application/vnd.openxmlformats-officedocument.oleObject"/>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22.xml" ContentType="application/vnd.openxmlformats-officedocument.presentationml.notesSlide+xml"/>
  <Override PartName="/ppt/embeddings/oleObject8.bin" ContentType="application/vnd.openxmlformats-officedocument.oleObject"/>
  <Override PartName="/ppt/slides/slide24.xml" ContentType="application/vnd.openxmlformats-officedocument.presentationml.slide+xml"/>
  <Default Extension="bin" ContentType="application/vnd.openxmlformats-officedocument.presentationml.printerSettings"/>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Layouts/slideLayout6.xml" ContentType="application/vnd.openxmlformats-officedocument.presentationml.slideLayout+xml"/>
  <Override PartName="/ppt/tableStyles.xml" ContentType="application/vnd.openxmlformats-officedocument.presentationml.tableStyles+xml"/>
  <Override PartName="/ppt/slides/slide43.xml" ContentType="application/vnd.openxmlformats-officedocument.presentationml.slide+xml"/>
  <Override PartName="/ppt/notesSlides/notesSlide18.xml" ContentType="application/vnd.openxmlformats-officedocument.presentationml.notes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embeddings/oleObject10.bin" ContentType="application/vnd.openxmlformats-officedocument.oleObject"/>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embeddings/oleObject3.bin" ContentType="application/vnd.openxmlformats-officedocument.oleObject"/>
  <Override PartName="/ppt/charts/chart2.xml" ContentType="application/vnd.openxmlformats-officedocument.drawingml.chart+xml"/>
  <Override PartName="/ppt/embeddings/oleObject15.bin" ContentType="application/vnd.openxmlformats-officedocument.oleObject"/>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23.xml" ContentType="application/vnd.openxmlformats-officedocument.presentationml.notesSlide+xml"/>
  <Override PartName="/ppt/embeddings/oleObject9.bin" ContentType="application/vnd.openxmlformats-officedocument.oleObject"/>
  <Override PartName="/ppt/slides/slide25.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Override PartName="/ppt/notesSlides/notesSlide19.xml" ContentType="application/vnd.openxmlformats-officedocument.presentationml.notesSlide+xml"/>
  <Override PartName="/ppt/slides/slide53.xml" ContentType="application/vnd.openxmlformats-officedocument.presentationml.slide+xml"/>
  <Override PartName="/ppt/slideLayouts/slideLayout12.xml" ContentType="application/vnd.openxmlformats-officedocument.presentationml.slideLayout+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embeddings/oleObject11.bin" ContentType="application/vnd.openxmlformats-officedocument.oleObject"/>
  <Override PartName="/ppt/slides/slide92.xml" ContentType="application/vnd.openxmlformats-officedocument.presentationml.slide+xml"/>
  <Override PartName="/ppt/slides/slide59.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embeddings/oleObject4.bin" ContentType="application/vnd.openxmlformats-officedocument.oleObject"/>
  <Override PartName="/ppt/embeddings/oleObject16.bin" ContentType="application/vnd.openxmlformats-officedocument.oleObject"/>
  <Override PartName="/ppt/slides/slide20.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s/slide16.xml" ContentType="application/vnd.openxmlformats-officedocument.presentationml.slide+xml"/>
  <Override PartName="/ppt/viewProps.xml" ContentType="application/vnd.openxmlformats-officedocument.presentationml.viewProps+xml"/>
  <Override PartName="/ppt/notesSlides/notesSlide24.xml" ContentType="application/vnd.openxmlformats-officedocument.presentationml.notesSlide+xml"/>
  <Default Extension="rels" ContentType="application/vnd.openxmlformats-package.relationships+xml"/>
  <Override PartName="/ppt/slides/slide26.xml" ContentType="application/vnd.openxmlformats-officedocument.presentationml.slide+xml"/>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Layouts/slideLayout13.xml" ContentType="application/vnd.openxmlformats-officedocument.presentationml.slideLayout+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Override PartName="/ppt/embeddings/oleObject12.bin" ContentType="application/vnd.openxmlformats-officedocument.oleObject"/>
  <Override PartName="/ppt/slides/slide93.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embeddings/oleObject5.bin" ContentType="application/vnd.openxmlformats-officedocument.oleObject"/>
  <Override PartName="/ppt/slides/slide89.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Layouts/slideLayout3.xml" ContentType="application/vnd.openxmlformats-officedocument.presentationml.slideLayout+xml"/>
  <Override PartName="/ppt/slides/slide40.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Layouts/slideLayout14.xml" ContentType="application/vnd.openxmlformats-officedocument.presentationml.slideLayout+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20.xml" ContentType="application/vnd.openxmlformats-officedocument.presentationml.notesSlide+xml"/>
  <Override PartName="/ppt/embeddings/oleObject6.bin" ContentType="application/vnd.openxmlformats-officedocument.oleObject"/>
  <Override PartName="/ppt/slides/slide22.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3" r:id="rId1"/>
  </p:sldMasterIdLst>
  <p:notesMasterIdLst>
    <p:notesMasterId r:id="rId95"/>
  </p:notesMasterIdLst>
  <p:sldIdLst>
    <p:sldId id="256" r:id="rId2"/>
    <p:sldId id="417" r:id="rId3"/>
    <p:sldId id="421" r:id="rId4"/>
    <p:sldId id="278" r:id="rId5"/>
    <p:sldId id="257" r:id="rId6"/>
    <p:sldId id="258" r:id="rId7"/>
    <p:sldId id="259" r:id="rId8"/>
    <p:sldId id="260" r:id="rId9"/>
    <p:sldId id="261" r:id="rId10"/>
    <p:sldId id="262" r:id="rId11"/>
    <p:sldId id="263" r:id="rId12"/>
    <p:sldId id="413" r:id="rId13"/>
    <p:sldId id="266" r:id="rId14"/>
    <p:sldId id="267" r:id="rId15"/>
    <p:sldId id="343" r:id="rId16"/>
    <p:sldId id="342" r:id="rId17"/>
    <p:sldId id="344" r:id="rId18"/>
    <p:sldId id="345" r:id="rId19"/>
    <p:sldId id="346" r:id="rId20"/>
    <p:sldId id="347" r:id="rId21"/>
    <p:sldId id="348" r:id="rId22"/>
    <p:sldId id="349" r:id="rId23"/>
    <p:sldId id="350" r:id="rId24"/>
    <p:sldId id="351" r:id="rId25"/>
    <p:sldId id="352" r:id="rId26"/>
    <p:sldId id="353" r:id="rId27"/>
    <p:sldId id="354" r:id="rId28"/>
    <p:sldId id="412" r:id="rId29"/>
    <p:sldId id="363" r:id="rId30"/>
    <p:sldId id="365" r:id="rId31"/>
    <p:sldId id="366" r:id="rId32"/>
    <p:sldId id="367" r:id="rId33"/>
    <p:sldId id="368" r:id="rId34"/>
    <p:sldId id="369" r:id="rId35"/>
    <p:sldId id="370" r:id="rId36"/>
    <p:sldId id="371" r:id="rId37"/>
    <p:sldId id="372" r:id="rId38"/>
    <p:sldId id="373" r:id="rId39"/>
    <p:sldId id="374" r:id="rId40"/>
    <p:sldId id="375" r:id="rId41"/>
    <p:sldId id="376" r:id="rId42"/>
    <p:sldId id="385" r:id="rId43"/>
    <p:sldId id="386" r:id="rId44"/>
    <p:sldId id="387" r:id="rId45"/>
    <p:sldId id="388" r:id="rId46"/>
    <p:sldId id="389" r:id="rId47"/>
    <p:sldId id="390" r:id="rId48"/>
    <p:sldId id="391" r:id="rId49"/>
    <p:sldId id="355" r:id="rId50"/>
    <p:sldId id="356" r:id="rId51"/>
    <p:sldId id="357" r:id="rId52"/>
    <p:sldId id="358" r:id="rId53"/>
    <p:sldId id="423" r:id="rId54"/>
    <p:sldId id="424" r:id="rId55"/>
    <p:sldId id="359" r:id="rId56"/>
    <p:sldId id="360" r:id="rId57"/>
    <p:sldId id="361" r:id="rId58"/>
    <p:sldId id="425" r:id="rId59"/>
    <p:sldId id="273" r:id="rId60"/>
    <p:sldId id="275" r:id="rId61"/>
    <p:sldId id="276" r:id="rId62"/>
    <p:sldId id="277" r:id="rId63"/>
    <p:sldId id="393" r:id="rId64"/>
    <p:sldId id="313" r:id="rId65"/>
    <p:sldId id="392" r:id="rId66"/>
    <p:sldId id="311" r:id="rId67"/>
    <p:sldId id="312" r:id="rId68"/>
    <p:sldId id="427" r:id="rId69"/>
    <p:sldId id="395" r:id="rId70"/>
    <p:sldId id="416" r:id="rId71"/>
    <p:sldId id="414" r:id="rId72"/>
    <p:sldId id="340" r:id="rId73"/>
    <p:sldId id="341" r:id="rId74"/>
    <p:sldId id="405" r:id="rId75"/>
    <p:sldId id="408" r:id="rId76"/>
    <p:sldId id="426" r:id="rId77"/>
    <p:sldId id="409" r:id="rId78"/>
    <p:sldId id="410" r:id="rId79"/>
    <p:sldId id="396" r:id="rId80"/>
    <p:sldId id="397" r:id="rId81"/>
    <p:sldId id="398" r:id="rId82"/>
    <p:sldId id="399" r:id="rId83"/>
    <p:sldId id="400" r:id="rId84"/>
    <p:sldId id="401" r:id="rId85"/>
    <p:sldId id="402" r:id="rId86"/>
    <p:sldId id="403" r:id="rId87"/>
    <p:sldId id="404" r:id="rId88"/>
    <p:sldId id="420" r:id="rId89"/>
    <p:sldId id="418" r:id="rId90"/>
    <p:sldId id="419" r:id="rId91"/>
    <p:sldId id="422" r:id="rId92"/>
    <p:sldId id="411" r:id="rId93"/>
    <p:sldId id="339" r:id="rId9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80"/>
    <a:srgbClr val="800000"/>
    <a:srgbClr val="000066"/>
    <a:srgbClr val="A5002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10" d="100"/>
          <a:sy n="110" d="100"/>
        </p:scale>
        <p:origin x="-840"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notesMaster" Target="notesMasters/notesMaster1.xml"/><Relationship Id="rId96" Type="http://schemas.openxmlformats.org/officeDocument/2006/relationships/printerSettings" Target="printerSettings/printerSettings1.bin"/><Relationship Id="rId97" Type="http://schemas.openxmlformats.org/officeDocument/2006/relationships/presProps" Target="presProps.xml"/><Relationship Id="rId98" Type="http://schemas.openxmlformats.org/officeDocument/2006/relationships/viewProps" Target="viewProps.xml"/><Relationship Id="rId9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tableStyles" Target="tableStyle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sllam\Documents\Connie\Anaheim%20trip\statistics%20for%20present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kkhleung\Desktop\KL\PS\PSStatistics\JULAC%20and%20HKUL%20Statistics2000-201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barChart>
        <c:barDir val="col"/>
        <c:grouping val="clustered"/>
        <c:ser>
          <c:idx val="0"/>
          <c:order val="0"/>
          <c:tx>
            <c:strRef>
              <c:f>Sheet1!$B$38</c:f>
              <c:strCache>
                <c:ptCount val="1"/>
                <c:pt idx="0">
                  <c:v>records</c:v>
                </c:pt>
              </c:strCache>
            </c:strRef>
          </c:tx>
          <c:cat>
            <c:numRef>
              <c:f>Sheet1!$A$39:$A$47</c:f>
              <c:numCache>
                <c:formatCode>General</c:formatCode>
                <c:ptCount val="9"/>
                <c:pt idx="0">
                  <c:v>2004.0</c:v>
                </c:pt>
                <c:pt idx="1">
                  <c:v>2005.0</c:v>
                </c:pt>
                <c:pt idx="2">
                  <c:v>2006.0</c:v>
                </c:pt>
                <c:pt idx="3">
                  <c:v>2007.0</c:v>
                </c:pt>
                <c:pt idx="4">
                  <c:v>2008.0</c:v>
                </c:pt>
                <c:pt idx="5">
                  <c:v>2009.0</c:v>
                </c:pt>
                <c:pt idx="6">
                  <c:v>2010.0</c:v>
                </c:pt>
                <c:pt idx="7">
                  <c:v>2011.0</c:v>
                </c:pt>
                <c:pt idx="8">
                  <c:v>2012.0</c:v>
                </c:pt>
              </c:numCache>
            </c:numRef>
          </c:cat>
          <c:val>
            <c:numRef>
              <c:f>Sheet1!$B$39:$B$47</c:f>
              <c:numCache>
                <c:formatCode>General</c:formatCode>
                <c:ptCount val="9"/>
                <c:pt idx="0">
                  <c:v>45758.0</c:v>
                </c:pt>
                <c:pt idx="1">
                  <c:v>42899.0</c:v>
                </c:pt>
                <c:pt idx="2">
                  <c:v>75912.0</c:v>
                </c:pt>
                <c:pt idx="3">
                  <c:v>85157.0</c:v>
                </c:pt>
                <c:pt idx="4">
                  <c:v>85347.0</c:v>
                </c:pt>
                <c:pt idx="5">
                  <c:v>82585.0</c:v>
                </c:pt>
                <c:pt idx="6">
                  <c:v>91616.0</c:v>
                </c:pt>
                <c:pt idx="7">
                  <c:v>114039.0</c:v>
                </c:pt>
                <c:pt idx="8">
                  <c:v>77849.0</c:v>
                </c:pt>
              </c:numCache>
            </c:numRef>
          </c:val>
        </c:ser>
        <c:axId val="255145864"/>
        <c:axId val="255149192"/>
      </c:barChart>
      <c:catAx>
        <c:axId val="255145864"/>
        <c:scaling>
          <c:orientation val="minMax"/>
        </c:scaling>
        <c:axPos val="b"/>
        <c:numFmt formatCode="General" sourceLinked="1"/>
        <c:tickLblPos val="nextTo"/>
        <c:txPr>
          <a:bodyPr/>
          <a:lstStyle/>
          <a:p>
            <a:pPr>
              <a:defRPr lang="zh-TW"/>
            </a:pPr>
            <a:endParaRPr lang="en-US"/>
          </a:p>
        </c:txPr>
        <c:crossAx val="255149192"/>
        <c:crosses val="autoZero"/>
        <c:auto val="1"/>
        <c:lblAlgn val="ctr"/>
        <c:lblOffset val="100"/>
      </c:catAx>
      <c:valAx>
        <c:axId val="255149192"/>
        <c:scaling>
          <c:orientation val="minMax"/>
        </c:scaling>
        <c:axPos val="l"/>
        <c:majorGridlines/>
        <c:numFmt formatCode="General" sourceLinked="1"/>
        <c:tickLblPos val="nextTo"/>
        <c:txPr>
          <a:bodyPr/>
          <a:lstStyle/>
          <a:p>
            <a:pPr>
              <a:defRPr lang="zh-TW"/>
            </a:pPr>
            <a:endParaRPr lang="en-US"/>
          </a:p>
        </c:txPr>
        <c:crossAx val="255145864"/>
        <c:crosses val="autoZero"/>
        <c:crossBetween val="between"/>
      </c:valAx>
    </c:plotArea>
    <c:legend>
      <c:legendPos val="r"/>
      <c:layout/>
      <c:txPr>
        <a:bodyPr/>
        <a:lstStyle/>
        <a:p>
          <a:pPr>
            <a:defRPr lang="zh-TW"/>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8"/>
  <c:chart>
    <c:title>
      <c:tx>
        <c:rich>
          <a:bodyPr/>
          <a:lstStyle/>
          <a:p>
            <a:pPr>
              <a:defRPr lang="zh-TW" sz="2400"/>
            </a:pPr>
            <a:r>
              <a:rPr lang="en-US" sz="2400" dirty="0"/>
              <a:t>Hong Kong JULAC Libraries</a:t>
            </a:r>
          </a:p>
          <a:p>
            <a:pPr>
              <a:defRPr lang="zh-TW" sz="2400"/>
            </a:pPr>
            <a:r>
              <a:rPr lang="en-US" sz="2400" dirty="0"/>
              <a:t>Interlibrary Loans</a:t>
            </a:r>
          </a:p>
        </c:rich>
      </c:tx>
      <c:layout/>
    </c:title>
    <c:plotArea>
      <c:layout>
        <c:manualLayout>
          <c:layoutTarget val="inner"/>
          <c:xMode val="edge"/>
          <c:yMode val="edge"/>
          <c:x val="0.146358786209227"/>
          <c:y val="0.238943700787404"/>
          <c:w val="0.836735476767806"/>
          <c:h val="0.636866732283468"/>
        </c:manualLayout>
      </c:layout>
      <c:barChart>
        <c:barDir val="col"/>
        <c:grouping val="clustered"/>
        <c:ser>
          <c:idx val="0"/>
          <c:order val="0"/>
          <c:tx>
            <c:strRef>
              <c:f>'ILL(Total)'!$A$3</c:f>
              <c:strCache>
                <c:ptCount val="1"/>
                <c:pt idx="0">
                  <c:v>Interlibrary Loans (Total Received and Provided)</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lang="zh-TW" sz="1200" b="1"/>
                </a:pPr>
                <a:endParaRPr lang="en-US"/>
              </a:p>
            </c:txPr>
            <c:dLblPos val="outEnd"/>
            <c:showVal val="1"/>
          </c:dLbls>
          <c:cat>
            <c:numRef>
              <c:f>'ILL(Total)'!$B$2:$L$2</c:f>
              <c:numCache>
                <c:formatCode>General</c:formatCode>
                <c:ptCount val="11"/>
                <c:pt idx="0">
                  <c:v>2002.0</c:v>
                </c:pt>
                <c:pt idx="1">
                  <c:v>2003.0</c:v>
                </c:pt>
                <c:pt idx="2">
                  <c:v>2004.0</c:v>
                </c:pt>
                <c:pt idx="3">
                  <c:v>2005.0</c:v>
                </c:pt>
                <c:pt idx="4">
                  <c:v>2006.0</c:v>
                </c:pt>
                <c:pt idx="5">
                  <c:v>2007.0</c:v>
                </c:pt>
                <c:pt idx="6">
                  <c:v>2008.0</c:v>
                </c:pt>
                <c:pt idx="7">
                  <c:v>2009.0</c:v>
                </c:pt>
                <c:pt idx="8">
                  <c:v>2010.0</c:v>
                </c:pt>
                <c:pt idx="9">
                  <c:v>2011.0</c:v>
                </c:pt>
                <c:pt idx="10">
                  <c:v>2012.0</c:v>
                </c:pt>
              </c:numCache>
            </c:numRef>
          </c:cat>
          <c:val>
            <c:numRef>
              <c:f>'ILL(Total)'!$B$3:$L$3</c:f>
              <c:numCache>
                <c:formatCode>_(* #,##0_);_(* \(#,##0\);_(* "-"??_);_(@_)</c:formatCode>
                <c:ptCount val="11"/>
                <c:pt idx="0">
                  <c:v>125273.0</c:v>
                </c:pt>
                <c:pt idx="1">
                  <c:v>131163.0</c:v>
                </c:pt>
                <c:pt idx="2">
                  <c:v>127961.0</c:v>
                </c:pt>
                <c:pt idx="3">
                  <c:v>134452.0</c:v>
                </c:pt>
                <c:pt idx="4">
                  <c:v>239057.0</c:v>
                </c:pt>
                <c:pt idx="5">
                  <c:v>390705.0</c:v>
                </c:pt>
                <c:pt idx="6">
                  <c:v>457240.0</c:v>
                </c:pt>
                <c:pt idx="7">
                  <c:v>531488.0</c:v>
                </c:pt>
                <c:pt idx="8">
                  <c:v>553227.0</c:v>
                </c:pt>
                <c:pt idx="9">
                  <c:v>501985.0</c:v>
                </c:pt>
                <c:pt idx="10">
                  <c:v>421987.0</c:v>
                </c:pt>
              </c:numCache>
            </c:numRef>
          </c:val>
        </c:ser>
        <c:axId val="255269176"/>
        <c:axId val="255278824"/>
      </c:barChart>
      <c:catAx>
        <c:axId val="255269176"/>
        <c:scaling>
          <c:orientation val="minMax"/>
        </c:scaling>
        <c:axPos val="b"/>
        <c:numFmt formatCode="General" sourceLinked="1"/>
        <c:tickLblPos val="nextTo"/>
        <c:spPr>
          <a:ln w="19050">
            <a:solidFill>
              <a:schemeClr val="tx1"/>
            </a:solidFill>
          </a:ln>
        </c:spPr>
        <c:txPr>
          <a:bodyPr/>
          <a:lstStyle/>
          <a:p>
            <a:pPr>
              <a:defRPr lang="zh-TW" sz="1800" b="1">
                <a:latin typeface="+mn-lt"/>
              </a:defRPr>
            </a:pPr>
            <a:endParaRPr lang="en-US"/>
          </a:p>
        </c:txPr>
        <c:crossAx val="255278824"/>
        <c:crosses val="autoZero"/>
        <c:auto val="1"/>
        <c:lblAlgn val="ctr"/>
        <c:lblOffset val="100"/>
      </c:catAx>
      <c:valAx>
        <c:axId val="255278824"/>
        <c:scaling>
          <c:orientation val="minMax"/>
        </c:scaling>
        <c:axPos val="l"/>
        <c:numFmt formatCode="_(* #,##0_);_(* \(#,##0\);_(* &quot;-&quot;??_);_(@_)" sourceLinked="1"/>
        <c:tickLblPos val="nextTo"/>
        <c:spPr>
          <a:ln w="19050">
            <a:solidFill>
              <a:schemeClr val="tx1"/>
            </a:solidFill>
          </a:ln>
        </c:spPr>
        <c:txPr>
          <a:bodyPr/>
          <a:lstStyle/>
          <a:p>
            <a:pPr>
              <a:defRPr lang="zh-TW" sz="1800" b="1">
                <a:latin typeface="+mn-lt"/>
              </a:defRPr>
            </a:pPr>
            <a:endParaRPr lang="en-US"/>
          </a:p>
        </c:txPr>
        <c:crossAx val="255269176"/>
        <c:crosses val="autoZero"/>
        <c:crossBetween val="between"/>
      </c:valAx>
    </c:plotArea>
    <c:plotVisOnly val="1"/>
    <c:dispBlanksAs val="gap"/>
  </c:chart>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1" Type="http://schemas.openxmlformats.org/officeDocument/2006/relationships/image" Target="../media/image24.png"/><Relationship Id="rId2"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4.png"/><Relationship Id="rId1" Type="http://schemas.openxmlformats.org/officeDocument/2006/relationships/image" Target="../media/image25.png"/><Relationship Id="rId2" Type="http://schemas.openxmlformats.org/officeDocument/2006/relationships/image" Target="../media/image2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F22AC3-4D4A-5B4E-B675-8817D4D6DCD0}" type="datetimeFigureOut">
              <a:rPr lang="en-US" smtClean="0"/>
              <a:pPr/>
              <a:t>10/5/13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5628-14F5-2841-B169-90E706E230D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208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E5D006-AA03-472B-B01D-E67837ECDE1A}" type="slidenum">
              <a:rPr lang="en-US" altLang="zh-TW"/>
              <a:pPr fontAlgn="base">
                <a:spcBef>
                  <a:spcPct val="0"/>
                </a:spcBef>
                <a:spcAft>
                  <a:spcPct val="0"/>
                </a:spcAft>
              </a:pPr>
              <a:t>6</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218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131BCC-1DC3-43DD-9CBF-3E18512ED2E6}" type="slidenum">
              <a:rPr lang="en-US" altLang="zh-TW"/>
              <a:pPr fontAlgn="base">
                <a:spcBef>
                  <a:spcPct val="0"/>
                </a:spcBef>
                <a:spcAft>
                  <a:spcPct val="0"/>
                </a:spcAft>
              </a:pPr>
              <a:t>7</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239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2860CF-4070-4D42-A271-FF91FDE3FBAA}" type="slidenum">
              <a:rPr lang="en-US" altLang="zh-TW"/>
              <a:pPr fontAlgn="base">
                <a:spcBef>
                  <a:spcPct val="0"/>
                </a:spcBef>
                <a:spcAft>
                  <a:spcPct val="0"/>
                </a:spcAft>
              </a:pPr>
              <a:t>17</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E96B52-D375-40F1-B7E6-3D3BFED89188}" type="slidenum">
              <a:rPr lang="en-US" altLang="zh-TW"/>
              <a:pPr/>
              <a:t>30</a:t>
            </a:fld>
            <a:endParaRPr lang="en-US" altLang="zh-TW"/>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r>
              <a:rPr lang="en-US" altLang="zh-TW"/>
              <a:t>When first introduced the name itself was controversial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76B839-BB91-43B5-9C45-6970BDDB45D9}" type="slidenum">
              <a:rPr lang="en-US" altLang="zh-TW"/>
              <a:pPr/>
              <a:t>31</a:t>
            </a:fld>
            <a:endParaRPr lang="en-US" altLang="zh-TW"/>
          </a:p>
        </p:txBody>
      </p:sp>
      <p:sp>
        <p:nvSpPr>
          <p:cNvPr id="55298" name="Rectangle 1026"/>
          <p:cNvSpPr>
            <a:spLocks noGrp="1" noRot="1" noChangeAspect="1" noChangeArrowheads="1" noTextEdit="1"/>
          </p:cNvSpPr>
          <p:nvPr>
            <p:ph type="sldImg"/>
          </p:nvPr>
        </p:nvSpPr>
        <p:spPr>
          <a:ln/>
        </p:spPr>
      </p:sp>
      <p:sp>
        <p:nvSpPr>
          <p:cNvPr id="55299" name="Rectangle 1027"/>
          <p:cNvSpPr>
            <a:spLocks noGrp="1" noChangeArrowheads="1"/>
          </p:cNvSpPr>
          <p:nvPr>
            <p:ph type="body" idx="1"/>
          </p:nvPr>
        </p:nvSpPr>
        <p:spPr/>
        <p:txBody>
          <a:bodyPr/>
          <a:lstStyle/>
          <a:p>
            <a:r>
              <a:rPr lang="en-US" altLang="zh-TW"/>
              <a:t>Geography</a:t>
            </a:r>
          </a:p>
          <a:p>
            <a:r>
              <a:rPr lang="en-US" altLang="zh-TW"/>
              <a:t>The implementation of a user initiated interlibrary loan service seemed by many to be an idea made for Hong Kong.  Geographically, Hong Kong is small.  Situated in Eastern Asia, bordering the South China Sea and mainland China, it covers 1,092 sq km (approximately three times the size of Malta, twice the size of Monaco or less than twice that of Singapore).  With eight government funded universities contained within this small area, the timely delivery of materials between campuses struck many as a reality whose time had come.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1ED86B-D345-4D4A-8C40-C1248BDED092}" type="slidenum">
              <a:rPr lang="en-US" altLang="zh-TW"/>
              <a:pPr/>
              <a:t>33</a:t>
            </a:fld>
            <a:endParaRPr lang="en-US" altLang="zh-TW"/>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1894DC-08F8-4203-B813-14EE4DCDDAFB}" type="slidenum">
              <a:rPr lang="en-US" altLang="zh-TW"/>
              <a:pPr/>
              <a:t>34</a:t>
            </a:fld>
            <a:endParaRPr lang="en-US" altLang="zh-TW"/>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E0DE14-C04A-4518-BC43-7CCC797C5BEA}" type="slidenum">
              <a:rPr lang="en-US" altLang="zh-TW"/>
              <a:pPr/>
              <a:t>35</a:t>
            </a:fld>
            <a:endParaRPr lang="en-US" altLang="zh-TW"/>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79C17-5AA3-470A-94A7-48CA63A40706}" type="slidenum">
              <a:rPr lang="en-US" altLang="zh-TW"/>
              <a:pPr/>
              <a:t>36</a:t>
            </a:fld>
            <a:endParaRPr lang="en-US" altLang="zh-TW"/>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4DB90C-8DA6-49B7-A6BE-249EC671C8FE}" type="slidenum">
              <a:rPr lang="en-US" altLang="zh-TW"/>
              <a:pPr/>
              <a:t>37</a:t>
            </a:fld>
            <a:endParaRPr lang="en-US" altLang="zh-TW"/>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11921-C94A-4CFC-81E5-0133B826FFD0}" type="slidenum">
              <a:rPr lang="en-US" altLang="zh-TW"/>
              <a:pPr/>
              <a:t>38</a:t>
            </a:fld>
            <a:endParaRPr lang="en-US" altLang="zh-TW"/>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60E42E-CF1B-448C-BEA0-0681D1E3DC20}" type="slidenum">
              <a:rPr lang="en-US" altLang="zh-TW"/>
              <a:pPr/>
              <a:t>39</a:t>
            </a:fld>
            <a:endParaRPr lang="en-US" altLang="zh-TW"/>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D1DABD-05E2-4E04-A850-2DF64F375D46}" type="slidenum">
              <a:rPr lang="en-US" altLang="zh-TW"/>
              <a:pPr/>
              <a:t>40</a:t>
            </a:fld>
            <a:endParaRPr lang="en-US" altLang="zh-TW"/>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14F84B-E797-44D4-A9CF-9BD34F1DA713}" type="slidenum">
              <a:rPr lang="en-US" altLang="zh-TW"/>
              <a:pPr/>
              <a:t>41</a:t>
            </a:fld>
            <a:endParaRPr lang="en-US" altLang="zh-TW"/>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2F13EAE5-220E-4101-ABAE-154FE56D08D9}" type="slidenum">
              <a:rPr lang="en-US" smtClean="0"/>
              <a:pPr/>
              <a:t>47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a:buFontTx/>
              <a:buChar char="•"/>
            </a:pPr>
            <a:endParaRPr lang="en-US" smtClean="0">
              <a:latin typeface="Times New Roman" pitchFamily="18" charset="0"/>
            </a:endParaRPr>
          </a:p>
        </p:txBody>
      </p:sp>
      <p:sp>
        <p:nvSpPr>
          <p:cNvPr id="55300" name="Slide Number Placeholder 3"/>
          <p:cNvSpPr>
            <a:spLocks noGrp="1"/>
          </p:cNvSpPr>
          <p:nvPr>
            <p:ph type="sldNum" sz="quarter" idx="5"/>
          </p:nvPr>
        </p:nvSpPr>
        <p:spPr>
          <a:noFill/>
        </p:spPr>
        <p:txBody>
          <a:bodyPr/>
          <a:lstStyle/>
          <a:p>
            <a:fld id="{7ADA468F-644E-4B30-9073-5516251E2E18}" type="slidenum">
              <a:rPr lang="en-US" smtClean="0"/>
              <a:pPr/>
              <a:t>48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a:noFill/>
        </p:spPr>
        <p:txBody>
          <a:bodyPr/>
          <a:lstStyle/>
          <a:p>
            <a:r>
              <a:rPr lang="en-US" altLang="zh-TW" smtClean="0"/>
              <a:t>IUG Boston, Automated Storage and Retrieval System</a:t>
            </a:r>
          </a:p>
        </p:txBody>
      </p:sp>
      <p:sp>
        <p:nvSpPr>
          <p:cNvPr id="34819" name="Rectangle 3"/>
          <p:cNvSpPr>
            <a:spLocks noGrp="1" noChangeArrowheads="1"/>
          </p:cNvSpPr>
          <p:nvPr>
            <p:ph type="dt" sz="quarter" idx="1"/>
          </p:nvPr>
        </p:nvSpPr>
        <p:spPr>
          <a:noFill/>
        </p:spPr>
        <p:txBody>
          <a:bodyPr/>
          <a:lstStyle/>
          <a:p>
            <a:r>
              <a:rPr lang="en-US" altLang="zh-TW" smtClean="0"/>
              <a:t>4/3/04</a:t>
            </a:r>
          </a:p>
        </p:txBody>
      </p:sp>
      <p:sp>
        <p:nvSpPr>
          <p:cNvPr id="34820" name="Rectangle 6"/>
          <p:cNvSpPr>
            <a:spLocks noGrp="1" noChangeArrowheads="1"/>
          </p:cNvSpPr>
          <p:nvPr>
            <p:ph type="ftr" sz="quarter" idx="4"/>
          </p:nvPr>
        </p:nvSpPr>
        <p:spPr>
          <a:noFill/>
        </p:spPr>
        <p:txBody>
          <a:bodyPr/>
          <a:lstStyle/>
          <a:p>
            <a:r>
              <a:rPr lang="en-US" altLang="zh-TW" smtClean="0"/>
              <a:t>Paula Hammett &amp; Sandy Heft</a:t>
            </a:r>
          </a:p>
        </p:txBody>
      </p:sp>
      <p:sp>
        <p:nvSpPr>
          <p:cNvPr id="34821" name="Rectangle 7"/>
          <p:cNvSpPr>
            <a:spLocks noGrp="1" noChangeArrowheads="1"/>
          </p:cNvSpPr>
          <p:nvPr>
            <p:ph type="sldNum" sz="quarter" idx="5"/>
          </p:nvPr>
        </p:nvSpPr>
        <p:spPr>
          <a:noFill/>
        </p:spPr>
        <p:txBody>
          <a:bodyPr/>
          <a:lstStyle/>
          <a:p>
            <a:fld id="{8580E307-86C7-47C0-BA01-F706B4B952FF}" type="slidenum">
              <a:rPr lang="en-US" altLang="zh-TW"/>
              <a:pPr/>
              <a:t>50</a:t>
            </a:fld>
            <a:endParaRPr lang="en-US" altLang="zh-TW"/>
          </a:p>
        </p:txBody>
      </p:sp>
      <p:sp>
        <p:nvSpPr>
          <p:cNvPr id="34822" name="Rectangle 2"/>
          <p:cNvSpPr>
            <a:spLocks noGrp="1" noRot="1" noChangeAspect="1" noChangeArrowheads="1" noTextEdit="1"/>
          </p:cNvSpPr>
          <p:nvPr>
            <p:ph type="sldImg"/>
          </p:nvPr>
        </p:nvSpPr>
        <p:spPr>
          <a:ln/>
        </p:spPr>
      </p:sp>
      <p:sp>
        <p:nvSpPr>
          <p:cNvPr id="34823" name="Rectangle 3"/>
          <p:cNvSpPr>
            <a:spLocks noGrp="1" noChangeArrowheads="1"/>
          </p:cNvSpPr>
          <p:nvPr>
            <p:ph type="body" idx="1"/>
          </p:nvPr>
        </p:nvSpPr>
        <p:spPr>
          <a:noFill/>
          <a:ln/>
        </p:spPr>
        <p:txBody>
          <a:bodyPr/>
          <a:lstStyle/>
          <a:p>
            <a:pPr eaLnBrk="1" hangingPunct="1"/>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a:noFill/>
        </p:spPr>
        <p:txBody>
          <a:bodyPr/>
          <a:lstStyle/>
          <a:p>
            <a:r>
              <a:rPr lang="en-US" altLang="zh-TW" smtClean="0"/>
              <a:t>IUG Boston, Automated Storage and Retrieval System</a:t>
            </a:r>
          </a:p>
        </p:txBody>
      </p:sp>
      <p:sp>
        <p:nvSpPr>
          <p:cNvPr id="40963" name="Rectangle 3"/>
          <p:cNvSpPr>
            <a:spLocks noGrp="1" noChangeArrowheads="1"/>
          </p:cNvSpPr>
          <p:nvPr>
            <p:ph type="dt" sz="quarter" idx="1"/>
          </p:nvPr>
        </p:nvSpPr>
        <p:spPr>
          <a:noFill/>
        </p:spPr>
        <p:txBody>
          <a:bodyPr/>
          <a:lstStyle/>
          <a:p>
            <a:r>
              <a:rPr lang="en-US" altLang="zh-TW" smtClean="0"/>
              <a:t>4/3/04</a:t>
            </a:r>
          </a:p>
        </p:txBody>
      </p:sp>
      <p:sp>
        <p:nvSpPr>
          <p:cNvPr id="40964" name="Rectangle 6"/>
          <p:cNvSpPr>
            <a:spLocks noGrp="1" noChangeArrowheads="1"/>
          </p:cNvSpPr>
          <p:nvPr>
            <p:ph type="ftr" sz="quarter" idx="4"/>
          </p:nvPr>
        </p:nvSpPr>
        <p:spPr>
          <a:noFill/>
        </p:spPr>
        <p:txBody>
          <a:bodyPr/>
          <a:lstStyle/>
          <a:p>
            <a:r>
              <a:rPr lang="en-US" altLang="zh-TW" smtClean="0"/>
              <a:t>Paula Hammett &amp; Sandy Heft</a:t>
            </a:r>
          </a:p>
        </p:txBody>
      </p:sp>
      <p:sp>
        <p:nvSpPr>
          <p:cNvPr id="40965" name="Rectangle 7"/>
          <p:cNvSpPr>
            <a:spLocks noGrp="1" noChangeArrowheads="1"/>
          </p:cNvSpPr>
          <p:nvPr>
            <p:ph type="sldNum" sz="quarter" idx="5"/>
          </p:nvPr>
        </p:nvSpPr>
        <p:spPr>
          <a:noFill/>
        </p:spPr>
        <p:txBody>
          <a:bodyPr/>
          <a:lstStyle/>
          <a:p>
            <a:fld id="{A500C00B-1FE6-453C-931E-D73F70386509}" type="slidenum">
              <a:rPr lang="en-US" altLang="zh-TW"/>
              <a:pPr/>
              <a:t>51</a:t>
            </a:fld>
            <a:endParaRPr lang="en-US" altLang="zh-TW"/>
          </a:p>
        </p:txBody>
      </p:sp>
      <p:sp>
        <p:nvSpPr>
          <p:cNvPr id="40966" name="Rectangle 2"/>
          <p:cNvSpPr>
            <a:spLocks noGrp="1" noRot="1" noChangeAspect="1" noChangeArrowheads="1" noTextEdit="1"/>
          </p:cNvSpPr>
          <p:nvPr>
            <p:ph type="sldImg"/>
          </p:nvPr>
        </p:nvSpPr>
        <p:spPr>
          <a:ln/>
        </p:spPr>
      </p:sp>
      <p:sp>
        <p:nvSpPr>
          <p:cNvPr id="40967" name="Rectangle 3"/>
          <p:cNvSpPr>
            <a:spLocks noGrp="1" noChangeArrowheads="1"/>
          </p:cNvSpPr>
          <p:nvPr>
            <p:ph type="body" idx="1"/>
          </p:nvPr>
        </p:nvSpPr>
        <p:spPr>
          <a:noFill/>
          <a:ln/>
        </p:spPr>
        <p:txBody>
          <a:bodyPr/>
          <a:lstStyle/>
          <a:p>
            <a:pPr eaLnBrk="1" hangingPunct="1"/>
            <a:endParaRPr lang="zh-TW"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a:noFill/>
        </p:spPr>
        <p:txBody>
          <a:bodyPr/>
          <a:lstStyle/>
          <a:p>
            <a:r>
              <a:rPr lang="en-US" altLang="zh-TW" smtClean="0"/>
              <a:t>IUG Boston, Automated Storage and Retrieval System</a:t>
            </a:r>
          </a:p>
        </p:txBody>
      </p:sp>
      <p:sp>
        <p:nvSpPr>
          <p:cNvPr id="41987" name="Rectangle 3"/>
          <p:cNvSpPr>
            <a:spLocks noGrp="1" noChangeArrowheads="1"/>
          </p:cNvSpPr>
          <p:nvPr>
            <p:ph type="dt" sz="quarter" idx="1"/>
          </p:nvPr>
        </p:nvSpPr>
        <p:spPr>
          <a:noFill/>
        </p:spPr>
        <p:txBody>
          <a:bodyPr/>
          <a:lstStyle/>
          <a:p>
            <a:r>
              <a:rPr lang="en-US" altLang="zh-TW" smtClean="0"/>
              <a:t>4/3/04</a:t>
            </a:r>
          </a:p>
        </p:txBody>
      </p:sp>
      <p:sp>
        <p:nvSpPr>
          <p:cNvPr id="41988" name="Rectangle 6"/>
          <p:cNvSpPr>
            <a:spLocks noGrp="1" noChangeArrowheads="1"/>
          </p:cNvSpPr>
          <p:nvPr>
            <p:ph type="ftr" sz="quarter" idx="4"/>
          </p:nvPr>
        </p:nvSpPr>
        <p:spPr>
          <a:noFill/>
        </p:spPr>
        <p:txBody>
          <a:bodyPr/>
          <a:lstStyle/>
          <a:p>
            <a:r>
              <a:rPr lang="en-US" altLang="zh-TW" smtClean="0"/>
              <a:t>Paula Hammett &amp; Sandy Heft</a:t>
            </a:r>
          </a:p>
        </p:txBody>
      </p:sp>
      <p:sp>
        <p:nvSpPr>
          <p:cNvPr id="41989" name="Rectangle 7"/>
          <p:cNvSpPr>
            <a:spLocks noGrp="1" noChangeArrowheads="1"/>
          </p:cNvSpPr>
          <p:nvPr>
            <p:ph type="sldNum" sz="quarter" idx="5"/>
          </p:nvPr>
        </p:nvSpPr>
        <p:spPr>
          <a:noFill/>
        </p:spPr>
        <p:txBody>
          <a:bodyPr/>
          <a:lstStyle/>
          <a:p>
            <a:fld id="{C5604EFF-DC2A-4510-A1C1-FAA9CBB8D0A3}" type="slidenum">
              <a:rPr lang="en-US" altLang="zh-TW"/>
              <a:pPr/>
              <a:t>52</a:t>
            </a:fld>
            <a:endParaRPr lang="en-US" altLang="zh-TW"/>
          </a:p>
        </p:txBody>
      </p:sp>
      <p:sp>
        <p:nvSpPr>
          <p:cNvPr id="41990" name="Rectangle 2"/>
          <p:cNvSpPr>
            <a:spLocks noGrp="1" noRot="1" noChangeAspect="1" noChangeArrowheads="1" noTextEdit="1"/>
          </p:cNvSpPr>
          <p:nvPr>
            <p:ph type="sldImg"/>
          </p:nvPr>
        </p:nvSpPr>
        <p:spPr>
          <a:ln/>
        </p:spPr>
      </p:sp>
      <p:sp>
        <p:nvSpPr>
          <p:cNvPr id="41991" name="Rectangle 3"/>
          <p:cNvSpPr>
            <a:spLocks noGrp="1" noChangeArrowheads="1"/>
          </p:cNvSpPr>
          <p:nvPr>
            <p:ph type="body" idx="1"/>
          </p:nvPr>
        </p:nvSpPr>
        <p:spPr>
          <a:noFill/>
          <a:ln/>
        </p:spPr>
        <p:txBody>
          <a:bodyPr/>
          <a:lstStyle/>
          <a:p>
            <a:pPr eaLnBrk="1" hangingPunct="1"/>
            <a:endParaRPr lang="zh-TW"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36196"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defTabSz="955675" fontAlgn="base">
              <a:spcBef>
                <a:spcPct val="0"/>
              </a:spcBef>
              <a:spcAft>
                <a:spcPct val="0"/>
              </a:spcAft>
            </a:pPr>
            <a:r>
              <a:rPr lang="en-US" altLang="zh-TW" smtClean="0"/>
              <a:t>IUG Boston, Automated Storage and Retrieval System</a:t>
            </a:r>
          </a:p>
        </p:txBody>
      </p:sp>
      <p:sp>
        <p:nvSpPr>
          <p:cNvPr id="13619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defTabSz="955675" fontAlgn="base">
              <a:spcBef>
                <a:spcPct val="0"/>
              </a:spcBef>
              <a:spcAft>
                <a:spcPct val="0"/>
              </a:spcAft>
            </a:pPr>
            <a:r>
              <a:rPr lang="en-US" altLang="zh-TW"/>
              <a:t>4/3/04</a:t>
            </a:r>
          </a:p>
        </p:txBody>
      </p:sp>
      <p:sp>
        <p:nvSpPr>
          <p:cNvPr id="136198"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defTabSz="955675" fontAlgn="base">
              <a:spcBef>
                <a:spcPct val="0"/>
              </a:spcBef>
              <a:spcAft>
                <a:spcPct val="0"/>
              </a:spcAft>
            </a:pPr>
            <a:r>
              <a:rPr lang="en-US" altLang="zh-TW" smtClean="0"/>
              <a:t>Paula Hammett &amp; Sandy Heft</a:t>
            </a:r>
          </a:p>
        </p:txBody>
      </p:sp>
      <p:sp>
        <p:nvSpPr>
          <p:cNvPr id="136199" name="Slide Number Placeholder 6"/>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55675" fontAlgn="base">
              <a:spcBef>
                <a:spcPct val="0"/>
              </a:spcBef>
              <a:spcAft>
                <a:spcPct val="0"/>
              </a:spcAft>
            </a:pPr>
            <a:fld id="{DED3F2D3-5133-45DF-82E6-7D46B49213D4}" type="slidenum">
              <a:rPr lang="en-US" altLang="zh-TW"/>
              <a:pPr defTabSz="955675" fontAlgn="base">
                <a:spcBef>
                  <a:spcPct val="0"/>
                </a:spcBef>
                <a:spcAft>
                  <a:spcPct val="0"/>
                </a:spcAft>
              </a:pPr>
              <a:t>53</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239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2860CF-4070-4D42-A271-FF91FDE3FBAA}" type="slidenum">
              <a:rPr lang="en-US" altLang="zh-TW"/>
              <a:pPr fontAlgn="base">
                <a:spcBef>
                  <a:spcPct val="0"/>
                </a:spcBef>
                <a:spcAft>
                  <a:spcPct val="0"/>
                </a:spcAft>
              </a:pPr>
              <a:t>55</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228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3508D4-46A1-4AA5-B19C-E0747B12C7F2}" type="slidenum">
              <a:rPr lang="en-US" altLang="zh-TW"/>
              <a:pPr fontAlgn="base">
                <a:spcBef>
                  <a:spcPct val="0"/>
                </a:spcBef>
                <a:spcAft>
                  <a:spcPct val="0"/>
                </a:spcAft>
              </a:pPr>
              <a:t>59</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1010" name="Rectangle 2"/>
          <p:cNvSpPr>
            <a:spLocks noGrp="1" noRot="1" noChangeAspect="1"/>
          </p:cNvSpPr>
          <p:nvPr>
            <p:ph type="sldImg"/>
          </p:nvPr>
        </p:nvSpPr>
        <p:spPr bwMode="auto">
          <a:noFill/>
          <a:ln>
            <a:solidFill>
              <a:srgbClr val="000000"/>
            </a:solidFill>
            <a:miter lim="800000"/>
            <a:headEnd/>
            <a:tailEnd/>
          </a:ln>
        </p:spPr>
      </p:sp>
      <p:sp>
        <p:nvSpPr>
          <p:cNvPr id="1710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新細明體" charset="-12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3058" name="Rectangle 2"/>
          <p:cNvSpPr>
            <a:spLocks noGrp="1" noRot="1" noChangeAspect="1"/>
          </p:cNvSpPr>
          <p:nvPr>
            <p:ph type="sldImg"/>
          </p:nvPr>
        </p:nvSpPr>
        <p:spPr bwMode="auto">
          <a:noFill/>
          <a:ln>
            <a:solidFill>
              <a:srgbClr val="000000"/>
            </a:solidFill>
            <a:miter lim="800000"/>
            <a:headEnd/>
            <a:tailEnd/>
          </a:ln>
        </p:spPr>
      </p:sp>
      <p:sp>
        <p:nvSpPr>
          <p:cNvPr id="17305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新細明體" charset="-12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0226" name="Rectangle 2"/>
          <p:cNvSpPr>
            <a:spLocks noGrp="1" noRot="1" noChangeAspect="1"/>
          </p:cNvSpPr>
          <p:nvPr>
            <p:ph type="sldImg"/>
          </p:nvPr>
        </p:nvSpPr>
        <p:spPr bwMode="auto">
          <a:noFill/>
          <a:ln>
            <a:solidFill>
              <a:srgbClr val="000000"/>
            </a:solidFill>
            <a:miter lim="800000"/>
            <a:headEnd/>
            <a:tailEnd/>
          </a:ln>
        </p:spPr>
      </p:sp>
      <p:sp>
        <p:nvSpPr>
          <p:cNvPr id="18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新細明體" charset="-12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8DE05628-14F5-2841-B169-90E706E230DC}" type="slidenum">
              <a:rPr lang="en-US" smtClean="0"/>
              <a:pPr/>
              <a:t>63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BE437BD2-60DC-43C0-A1B1-144AF0E6F509}" type="slidenum">
              <a:rPr lang="zh-TW" altLang="en-US" smtClean="0"/>
              <a:pPr/>
              <a:t>65</a:t>
            </a:fld>
            <a:endParaRPr lang="zh-TW"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1B810C-427A-44E3-B041-873A6AA28F56}" type="slidenum">
              <a:rPr lang="zh-TW" altLang="en-US" smtClean="0"/>
              <a:pPr fontAlgn="base">
                <a:spcBef>
                  <a:spcPct val="0"/>
                </a:spcBef>
                <a:spcAft>
                  <a:spcPct val="0"/>
                </a:spcAft>
                <a:defRPr/>
              </a:pPr>
              <a:t>72</a:t>
            </a:fld>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smtClean="0"/>
              <a:t>Click icon to add picture</a:t>
            </a:r>
            <a:endParaRPr lang="zh-TW" alt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C92601-8B46-7F45-963B-6152B84F49B2}" type="datetimeFigureOut">
              <a:rPr lang="en-US" smtClean="0"/>
              <a:pPr/>
              <a:t>10/5/13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46F4177-4CD9-7944-9155-C39112874CB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772400" cy="685800"/>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447800"/>
            <a:ext cx="7772400" cy="3352800"/>
          </a:xfrm>
          <a:prstGeom prst="rect">
            <a:avLst/>
          </a:prstGeom>
        </p:spPr>
        <p:txBody>
          <a:bodyPr/>
          <a:lstStyle/>
          <a:p>
            <a:pPr lvl="0"/>
            <a:r>
              <a:rPr lang="en-US" noProof="0" smtClean="0"/>
              <a:t>Click icon to add chart</a:t>
            </a:r>
            <a:endParaRPr lang="en-US" noProof="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4226" y="284658"/>
            <a:ext cx="7771743" cy="1142206"/>
          </a:xfrm>
          <a:prstGeom prst="rect">
            <a:avLst/>
          </a:prstGeom>
        </p:spPr>
        <p:txBody>
          <a:bodyPr/>
          <a:lstStyle/>
          <a:p>
            <a:r>
              <a:rPr lang="en-US" altLang="zh-TW" smtClean="0"/>
              <a:t>Click to edit Master title style</a:t>
            </a:r>
            <a:endParaRPr lang="zh-TW" altLang="en-US"/>
          </a:p>
        </p:txBody>
      </p:sp>
      <p:sp>
        <p:nvSpPr>
          <p:cNvPr id="3" name="Text Placeholder 2"/>
          <p:cNvSpPr>
            <a:spLocks noGrp="1"/>
          </p:cNvSpPr>
          <p:nvPr>
            <p:ph type="body" sz="half" idx="1"/>
          </p:nvPr>
        </p:nvSpPr>
        <p:spPr>
          <a:xfrm>
            <a:off x="686129" y="1904471"/>
            <a:ext cx="3827998" cy="4191264"/>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28681" y="1904471"/>
            <a:ext cx="3829191" cy="4191264"/>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endParaRPr lang="en-US" altLang="zh-TW"/>
          </a:p>
        </p:txBody>
      </p:sp>
      <p:sp>
        <p:nvSpPr>
          <p:cNvPr id="6" name="Footer Placeholder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endParaRPr lang="en-US" altLang="zh-TW"/>
          </a:p>
        </p:txBody>
      </p:sp>
      <p:sp>
        <p:nvSpPr>
          <p:cNvPr id="7" name="Rectangle 9" descr="Large confetti"/>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fld id="{15601441-4DE9-4267-AC68-69B1FCAD3BB1}" type="slidenum">
              <a:rPr lang="en-US" altLang="zh-TW"/>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94226" y="284658"/>
            <a:ext cx="7771743" cy="1142206"/>
          </a:xfrm>
          <a:prstGeom prst="rect">
            <a:avLst/>
          </a:prstGeom>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686129" y="1904471"/>
            <a:ext cx="3827998" cy="4191264"/>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628681" y="1904471"/>
            <a:ext cx="3829191" cy="4191264"/>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noChangeArrowheads="1"/>
          </p:cNvSpPr>
          <p:nvPr>
            <p:ph type="dt" sz="half" idx="10"/>
          </p:nvPr>
        </p:nvSpPr>
        <p:spPr>
          <a:xfrm>
            <a:off x="457200" y="6356350"/>
            <a:ext cx="2133600" cy="365125"/>
          </a:xfrm>
          <a:prstGeom prst="rect">
            <a:avLst/>
          </a:prstGeom>
        </p:spPr>
        <p:txBody>
          <a:bodyPr/>
          <a:lstStyle>
            <a:lvl1pPr>
              <a:defRPr/>
            </a:lvl1pPr>
          </a:lstStyle>
          <a:p>
            <a:pPr>
              <a:defRPr/>
            </a:pPr>
            <a:endParaRPr lang="en-US" altLang="zh-TW"/>
          </a:p>
        </p:txBody>
      </p:sp>
      <p:sp>
        <p:nvSpPr>
          <p:cNvPr id="6" name="Footer Placeholder 5"/>
          <p:cNvSpPr>
            <a:spLocks noGrp="1" noChangeArrowheads="1"/>
          </p:cNvSpPr>
          <p:nvPr>
            <p:ph type="ftr" sz="quarter" idx="11"/>
          </p:nvPr>
        </p:nvSpPr>
        <p:spPr>
          <a:xfrm>
            <a:off x="3124200" y="6356350"/>
            <a:ext cx="2895600" cy="365125"/>
          </a:xfrm>
          <a:prstGeom prst="rect">
            <a:avLst/>
          </a:prstGeom>
        </p:spPr>
        <p:txBody>
          <a:bodyPr/>
          <a:lstStyle>
            <a:lvl1pPr>
              <a:defRPr/>
            </a:lvl1pPr>
          </a:lstStyle>
          <a:p>
            <a:pPr>
              <a:defRPr/>
            </a:pPr>
            <a:endParaRPr lang="en-US" altLang="zh-TW"/>
          </a:p>
        </p:txBody>
      </p:sp>
      <p:sp>
        <p:nvSpPr>
          <p:cNvPr id="7" name="Rectangle 9" descr="Large confetti"/>
          <p:cNvSpPr>
            <a:spLocks noGrp="1" noChangeArrowheads="1"/>
          </p:cNvSpPr>
          <p:nvPr>
            <p:ph type="sldNum" sz="quarter" idx="12"/>
          </p:nvPr>
        </p:nvSpPr>
        <p:spPr>
          <a:xfrm>
            <a:off x="6553200" y="6356350"/>
            <a:ext cx="2133600" cy="365125"/>
          </a:xfrm>
          <a:prstGeom prst="rect">
            <a:avLst/>
          </a:prstGeom>
        </p:spPr>
        <p:txBody>
          <a:bodyPr/>
          <a:lstStyle>
            <a:lvl1pPr>
              <a:defRPr/>
            </a:lvl1pPr>
          </a:lstStyle>
          <a:p>
            <a:pPr>
              <a:defRPr/>
            </a:pPr>
            <a:fld id="{F3A548CC-22AA-46BB-B69D-2526D4EBEC7C}" type="slidenum">
              <a:rPr lang="en-US" altLang="zh-TW"/>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descr="HKUL logo_english_black-2013.jpg"/>
          <p:cNvPicPr>
            <a:picLocks noChangeAspect="1"/>
          </p:cNvPicPr>
          <p:nvPr/>
        </p:nvPicPr>
        <p:blipFill>
          <a:blip r:embed="rId16" cstate="print"/>
          <a:stretch>
            <a:fillRect/>
          </a:stretch>
        </p:blipFill>
        <p:spPr>
          <a:xfrm>
            <a:off x="6660232" y="5843276"/>
            <a:ext cx="2190032" cy="752433"/>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unimap.edu.my/" TargetMode="Externa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hyperlink" Target="http://www.flickr.com/photos/lumaxart/213773724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jpeg"/><Relationship Id="rId13" Type="http://schemas.openxmlformats.org/officeDocument/2006/relationships/image" Target="../media/image16.pn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oleObject2.bin"/><Relationship Id="rId5" Type="http://schemas.openxmlformats.org/officeDocument/2006/relationships/oleObject" Target="../embeddings/oleObject3.bin"/><Relationship Id="rId6" Type="http://schemas.openxmlformats.org/officeDocument/2006/relationships/oleObject" Target="../embeddings/oleObject4.bin"/><Relationship Id="rId7" Type="http://schemas.openxmlformats.org/officeDocument/2006/relationships/oleObject" Target="../embeddings/oleObject5.bin"/><Relationship Id="rId8" Type="http://schemas.openxmlformats.org/officeDocument/2006/relationships/oleObject" Target="../embeddings/oleObject6.bin"/><Relationship Id="rId9" Type="http://schemas.openxmlformats.org/officeDocument/2006/relationships/oleObject" Target="../embeddings/oleObject7.bin"/><Relationship Id="rId10" Type="http://schemas.openxmlformats.org/officeDocument/2006/relationships/oleObject" Target="../embeddings/oleObject8.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oleObject" Target="../embeddings/oleObject10.bin"/><Relationship Id="rId5" Type="http://schemas.openxmlformats.org/officeDocument/2006/relationships/oleObject" Target="../embeddings/oleObject11.bin"/><Relationship Id="rId6" Type="http://schemas.openxmlformats.org/officeDocument/2006/relationships/oleObject" Target="../embeddings/oleObject12.bin"/><Relationship Id="rId7" Type="http://schemas.openxmlformats.org/officeDocument/2006/relationships/oleObject" Target="../embeddings/oleObject13.bin"/><Relationship Id="rId8" Type="http://schemas.openxmlformats.org/officeDocument/2006/relationships/oleObject" Target="../embeddings/oleObject14.bin"/><Relationship Id="rId9" Type="http://schemas.openxmlformats.org/officeDocument/2006/relationships/oleObject" Target="../embeddings/oleObject15.bin"/><Relationship Id="rId10" Type="http://schemas.openxmlformats.org/officeDocument/2006/relationships/oleObject" Target="../embeddings/oleObject16.bin"/><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7.xml.rels><?xml version="1.0" encoding="UTF-8" standalone="yes"?>
<Relationships xmlns="http://schemas.openxmlformats.org/package/2006/relationships"><Relationship Id="rId11" Type="http://schemas.openxmlformats.org/officeDocument/2006/relationships/image" Target="../media/image40.jpeg"/><Relationship Id="rId12"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3.png"/><Relationship Id="rId4" Type="http://schemas.openxmlformats.org/officeDocument/2006/relationships/hyperlink" Target="http://www.hku.hk/" TargetMode="External"/><Relationship Id="rId5" Type="http://schemas.openxmlformats.org/officeDocument/2006/relationships/image" Target="../media/image34.png"/><Relationship Id="rId6" Type="http://schemas.openxmlformats.org/officeDocument/2006/relationships/image" Target="../media/image35.jpeg"/><Relationship Id="rId7" Type="http://schemas.openxmlformats.org/officeDocument/2006/relationships/image" Target="../media/image36.jpeg"/><Relationship Id="rId8" Type="http://schemas.openxmlformats.org/officeDocument/2006/relationships/image" Target="../media/image37.jpeg"/><Relationship Id="rId9" Type="http://schemas.openxmlformats.org/officeDocument/2006/relationships/image" Target="../media/image38.jpeg"/><Relationship Id="rId10"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xml"/><Relationship Id="rId3" Type="http://schemas.openxmlformats.org/officeDocument/2006/relationships/image" Target="../media/image1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3.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6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6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6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55.xml.rels><?xml version="1.0" encoding="UTF-8" standalone="yes"?>
<Relationships xmlns="http://schemas.openxmlformats.org/package/2006/relationships"><Relationship Id="rId11" Type="http://schemas.openxmlformats.org/officeDocument/2006/relationships/image" Target="../media/image40.jpeg"/><Relationship Id="rId12"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hyperlink" Target="http://www.hku.hk/" TargetMode="External"/><Relationship Id="rId5" Type="http://schemas.openxmlformats.org/officeDocument/2006/relationships/image" Target="../media/image34.png"/><Relationship Id="rId6" Type="http://schemas.openxmlformats.org/officeDocument/2006/relationships/image" Target="../media/image35.jpeg"/><Relationship Id="rId7" Type="http://schemas.openxmlformats.org/officeDocument/2006/relationships/image" Target="../media/image36.jpeg"/><Relationship Id="rId8" Type="http://schemas.openxmlformats.org/officeDocument/2006/relationships/image" Target="../media/image37.jpeg"/><Relationship Id="rId9" Type="http://schemas.openxmlformats.org/officeDocument/2006/relationships/image" Target="../media/image38.jpeg"/><Relationship Id="rId10" Type="http://schemas.openxmlformats.org/officeDocument/2006/relationships/image" Target="../media/image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6.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6.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6.jpeg"/></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hyperlink" Target="http://www.flickr.com/photos/69362954@N00/6980738549/" TargetMode="External"/><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8.png"/><Relationship Id="rId3" Type="http://schemas.openxmlformats.org/officeDocument/2006/relationships/hyperlink" Target="http://www.ugc.edu.hk/eng/doc/ugc/publication/report/policy_document_e.pdf"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9.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julac.org/?page_id=3387"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jpeg"/><Relationship Id="rId3" Type="http://schemas.openxmlformats.org/officeDocument/2006/relationships/hyperlink" Target="http://www.flickr.com/photos/jenlen/4087508548/"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7.png"/><Relationship Id="rId3" Type="http://schemas.openxmlformats.org/officeDocument/2006/relationships/hyperlink" Target="http://www.flickr.com/photos/demonsub/6886684495/"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16175"/>
            <a:ext cx="7772400" cy="1470025"/>
          </a:xfrm>
        </p:spPr>
        <p:txBody>
          <a:bodyPr/>
          <a:lstStyle/>
          <a:p>
            <a:r>
              <a:rPr lang="en-US" altLang="zh-TW" b="1" dirty="0" smtClean="0">
                <a:solidFill>
                  <a:srgbClr val="000066"/>
                </a:solidFill>
              </a:rPr>
              <a:t>Collaborative library networks for a sustainable future</a:t>
            </a:r>
            <a:endParaRPr lang="en-US" altLang="zh-TW" b="1" dirty="0">
              <a:solidFill>
                <a:srgbClr val="000066"/>
              </a:solidFill>
            </a:endParaRPr>
          </a:p>
        </p:txBody>
      </p:sp>
      <p:sp>
        <p:nvSpPr>
          <p:cNvPr id="3" name="Subtitle 2"/>
          <p:cNvSpPr>
            <a:spLocks noGrp="1"/>
          </p:cNvSpPr>
          <p:nvPr>
            <p:ph type="subTitle" idx="1"/>
          </p:nvPr>
        </p:nvSpPr>
        <p:spPr>
          <a:xfrm>
            <a:off x="1371600" y="4167554"/>
            <a:ext cx="6400800" cy="1389185"/>
          </a:xfrm>
        </p:spPr>
        <p:txBody>
          <a:bodyPr>
            <a:normAutofit fontScale="92500" lnSpcReduction="10000"/>
          </a:bodyPr>
          <a:lstStyle/>
          <a:p>
            <a:r>
              <a:rPr lang="en-US" dirty="0" smtClean="0">
                <a:solidFill>
                  <a:srgbClr val="000066"/>
                </a:solidFill>
              </a:rPr>
              <a:t>Peter E. Sidorko</a:t>
            </a:r>
          </a:p>
          <a:p>
            <a:r>
              <a:rPr lang="en-US" dirty="0" smtClean="0">
                <a:solidFill>
                  <a:srgbClr val="000066"/>
                </a:solidFill>
              </a:rPr>
              <a:t>The University of Hong Kong</a:t>
            </a:r>
          </a:p>
          <a:p>
            <a:r>
              <a:rPr lang="en-US" sz="2200" dirty="0" smtClean="0">
                <a:solidFill>
                  <a:srgbClr val="000066"/>
                </a:solidFill>
              </a:rPr>
              <a:t>October 5, 2013</a:t>
            </a:r>
            <a:endParaRPr lang="en-US" sz="2200" dirty="0">
              <a:solidFill>
                <a:srgbClr val="000066"/>
              </a:solidFill>
            </a:endParaRPr>
          </a:p>
        </p:txBody>
      </p:sp>
      <p:pic>
        <p:nvPicPr>
          <p:cNvPr id="43010" name="Picture 2" descr="Banner">
            <a:hlinkClick r:id="rId2"/>
          </p:cNvPr>
          <p:cNvPicPr>
            <a:picLocks noChangeAspect="1" noChangeArrowheads="1"/>
          </p:cNvPicPr>
          <p:nvPr/>
        </p:nvPicPr>
        <p:blipFill>
          <a:blip r:embed="rId3"/>
          <a:srcRect/>
          <a:stretch>
            <a:fillRect/>
          </a:stretch>
        </p:blipFill>
        <p:spPr bwMode="auto">
          <a:xfrm>
            <a:off x="0" y="0"/>
            <a:ext cx="9144000" cy="183338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8872"/>
            <a:ext cx="8229600" cy="1125415"/>
          </a:xfrm>
        </p:spPr>
        <p:txBody>
          <a:bodyPr>
            <a:normAutofit/>
          </a:bodyPr>
          <a:lstStyle/>
          <a:p>
            <a:r>
              <a:rPr lang="en-US" dirty="0" smtClean="0">
                <a:solidFill>
                  <a:srgbClr val="800000"/>
                </a:solidFill>
              </a:rPr>
              <a:t>Outline</a:t>
            </a:r>
            <a:endParaRPr lang="en-US" dirty="0">
              <a:solidFill>
                <a:srgbClr val="800000"/>
              </a:solidFill>
            </a:endParaRPr>
          </a:p>
        </p:txBody>
      </p:sp>
      <p:sp>
        <p:nvSpPr>
          <p:cNvPr id="3" name="Content Placeholder 2"/>
          <p:cNvSpPr>
            <a:spLocks noGrp="1"/>
          </p:cNvSpPr>
          <p:nvPr>
            <p:ph idx="1"/>
          </p:nvPr>
        </p:nvSpPr>
        <p:spPr>
          <a:xfrm>
            <a:off x="246185" y="1582615"/>
            <a:ext cx="8669215" cy="4097216"/>
          </a:xfrm>
        </p:spPr>
        <p:txBody>
          <a:bodyPr>
            <a:noAutofit/>
          </a:bodyPr>
          <a:lstStyle/>
          <a:p>
            <a:pPr marL="514350" indent="-514350">
              <a:spcBef>
                <a:spcPts val="0"/>
              </a:spcBef>
              <a:buFont typeface="+mj-lt"/>
              <a:buAutoNum type="arabicPeriod"/>
            </a:pPr>
            <a:r>
              <a:rPr lang="en-US" altLang="zh-TW" dirty="0" smtClean="0">
                <a:solidFill>
                  <a:srgbClr val="000066"/>
                </a:solidFill>
              </a:rPr>
              <a:t>The Information Landscape</a:t>
            </a:r>
          </a:p>
          <a:p>
            <a:pPr marL="514350" indent="-514350">
              <a:spcBef>
                <a:spcPts val="0"/>
              </a:spcBef>
              <a:buFont typeface="+mj-lt"/>
              <a:buAutoNum type="arabicPeriod"/>
            </a:pPr>
            <a:r>
              <a:rPr lang="en-US" altLang="zh-TW" dirty="0" smtClean="0">
                <a:solidFill>
                  <a:srgbClr val="000066"/>
                </a:solidFill>
              </a:rPr>
              <a:t>Library Collaboration: Tensions and Success</a:t>
            </a:r>
          </a:p>
          <a:p>
            <a:pPr marL="514350" indent="-514350">
              <a:spcBef>
                <a:spcPts val="0"/>
              </a:spcBef>
              <a:buFont typeface="+mj-lt"/>
              <a:buAutoNum type="arabicPeriod"/>
            </a:pPr>
            <a:r>
              <a:rPr lang="en-US" altLang="zh-TW" dirty="0" smtClean="0">
                <a:solidFill>
                  <a:srgbClr val="000066"/>
                </a:solidFill>
              </a:rPr>
              <a:t>The Hong Kong Situation: Three Collaborative Examples</a:t>
            </a:r>
          </a:p>
          <a:p>
            <a:pPr marL="514350" indent="-514350">
              <a:spcBef>
                <a:spcPts val="0"/>
              </a:spcBef>
              <a:buFont typeface="+mj-lt"/>
              <a:buAutoNum type="arabicPeriod"/>
            </a:pPr>
            <a:r>
              <a:rPr lang="en-US" altLang="zh-TW" dirty="0" smtClean="0">
                <a:solidFill>
                  <a:srgbClr val="000066"/>
                </a:solidFill>
              </a:rPr>
              <a:t>Deep (Radical) Collaboration and the Role of Technology</a:t>
            </a:r>
          </a:p>
          <a:p>
            <a:pPr marL="514350" indent="-514350">
              <a:spcBef>
                <a:spcPts val="0"/>
              </a:spcBef>
              <a:buFont typeface="+mj-lt"/>
              <a:buAutoNum type="arabicPeriod"/>
            </a:pPr>
            <a:r>
              <a:rPr lang="en-US" dirty="0" smtClean="0">
                <a:solidFill>
                  <a:schemeClr val="tx2">
                    <a:lumMod val="75000"/>
                  </a:schemeClr>
                </a:solidFill>
              </a:rPr>
              <a:t>Facilitating Collaboration for our Clients</a:t>
            </a:r>
          </a:p>
          <a:p>
            <a:pPr marL="514350" indent="-514350">
              <a:spcBef>
                <a:spcPts val="0"/>
              </a:spcBef>
              <a:buFont typeface="+mj-lt"/>
              <a:buAutoNum type="arabicPeriod"/>
            </a:pPr>
            <a:r>
              <a:rPr lang="en-US" dirty="0" smtClean="0">
                <a:solidFill>
                  <a:schemeClr val="tx2">
                    <a:lumMod val="75000"/>
                  </a:schemeClr>
                </a:solidFill>
              </a:rPr>
              <a:t>Keys to Successful Collaboration</a:t>
            </a:r>
          </a:p>
          <a:p>
            <a:pPr marL="514350" indent="-514350">
              <a:spcBef>
                <a:spcPts val="0"/>
              </a:spcBef>
              <a:buFont typeface="+mj-lt"/>
              <a:buAutoNum type="arabicPeriod"/>
            </a:pPr>
            <a:r>
              <a:rPr lang="en-US" dirty="0" smtClean="0">
                <a:solidFill>
                  <a:schemeClr val="tx2">
                    <a:lumMod val="75000"/>
                  </a:schemeClr>
                </a:solidFill>
              </a:rPr>
              <a:t>Conclusions</a:t>
            </a:r>
            <a:endParaRPr lang="en-US"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ctrTitle"/>
          </p:nvPr>
        </p:nvSpPr>
        <p:spPr>
          <a:xfrm>
            <a:off x="685800" y="1230086"/>
            <a:ext cx="7772400" cy="1470025"/>
          </a:xfrm>
        </p:spPr>
        <p:txBody>
          <a:bodyPr/>
          <a:lstStyle/>
          <a:p>
            <a:r>
              <a:rPr lang="en-US" altLang="zh-TW" dirty="0" smtClean="0">
                <a:solidFill>
                  <a:srgbClr val="800000"/>
                </a:solidFill>
              </a:rPr>
              <a:t>1 The Information Landscape</a:t>
            </a:r>
            <a:endParaRPr lang="zh-TW" altLang="en-US" dirty="0"/>
          </a:p>
        </p:txBody>
      </p:sp>
      <p:sp>
        <p:nvSpPr>
          <p:cNvPr id="9" name="Subtitle 8"/>
          <p:cNvSpPr>
            <a:spLocks noGrp="1"/>
          </p:cNvSpPr>
          <p:nvPr>
            <p:ph type="subTitle" idx="1"/>
          </p:nvPr>
        </p:nvSpPr>
        <p:spPr/>
        <p:txBody>
          <a:bodyPr/>
          <a:lstStyle/>
          <a:p>
            <a:endParaRPr lang="zh-TW" altLang="en-US" dirty="0"/>
          </a:p>
        </p:txBody>
      </p:sp>
      <p:pic>
        <p:nvPicPr>
          <p:cNvPr id="246786" name="Picture 2"/>
          <p:cNvPicPr>
            <a:picLocks noChangeAspect="1" noChangeArrowheads="1"/>
          </p:cNvPicPr>
          <p:nvPr/>
        </p:nvPicPr>
        <p:blipFill>
          <a:blip r:embed="rId2">
            <a:lum bright="8000"/>
          </a:blip>
          <a:srcRect/>
          <a:stretch>
            <a:fillRect/>
          </a:stretch>
        </p:blipFill>
        <p:spPr bwMode="auto">
          <a:xfrm>
            <a:off x="1937070" y="2167669"/>
            <a:ext cx="5254986" cy="34711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5415"/>
          </a:xfrm>
        </p:spPr>
        <p:txBody>
          <a:bodyPr>
            <a:normAutofit fontScale="90000"/>
          </a:bodyPr>
          <a:lstStyle/>
          <a:p>
            <a:r>
              <a:rPr lang="en-US" dirty="0" smtClean="0">
                <a:solidFill>
                  <a:srgbClr val="800000"/>
                </a:solidFill>
              </a:rPr>
              <a:t>Transformational Change in the Information Landscape</a:t>
            </a:r>
            <a:endParaRPr lang="en-US" dirty="0">
              <a:solidFill>
                <a:srgbClr val="800000"/>
              </a:solidFill>
            </a:endParaRPr>
          </a:p>
        </p:txBody>
      </p:sp>
      <p:sp>
        <p:nvSpPr>
          <p:cNvPr id="3" name="Content Placeholder 2"/>
          <p:cNvSpPr>
            <a:spLocks noGrp="1"/>
          </p:cNvSpPr>
          <p:nvPr>
            <p:ph idx="1"/>
          </p:nvPr>
        </p:nvSpPr>
        <p:spPr>
          <a:xfrm>
            <a:off x="246185" y="1582615"/>
            <a:ext cx="8669215" cy="4097216"/>
          </a:xfrm>
        </p:spPr>
        <p:txBody>
          <a:bodyPr>
            <a:noAutofit/>
          </a:bodyPr>
          <a:lstStyle/>
          <a:p>
            <a:pPr>
              <a:spcBef>
                <a:spcPts val="0"/>
              </a:spcBef>
            </a:pPr>
            <a:r>
              <a:rPr lang="en-US" sz="2600" dirty="0">
                <a:solidFill>
                  <a:srgbClr val="000066"/>
                </a:solidFill>
              </a:rPr>
              <a:t>Collection Size Rapidly Losing </a:t>
            </a:r>
            <a:r>
              <a:rPr lang="en-US" sz="2600" dirty="0" smtClean="0">
                <a:solidFill>
                  <a:srgbClr val="000066"/>
                </a:solidFill>
              </a:rPr>
              <a:t>Importance</a:t>
            </a:r>
          </a:p>
          <a:p>
            <a:pPr>
              <a:spcBef>
                <a:spcPts val="0"/>
              </a:spcBef>
            </a:pPr>
            <a:r>
              <a:rPr lang="en-US" sz="2600" dirty="0">
                <a:solidFill>
                  <a:srgbClr val="000066"/>
                </a:solidFill>
              </a:rPr>
              <a:t>Traditional Library Metrics Fail to Capture Value to Academic </a:t>
            </a:r>
            <a:r>
              <a:rPr lang="en-US" sz="2600" dirty="0" smtClean="0">
                <a:solidFill>
                  <a:srgbClr val="000066"/>
                </a:solidFill>
              </a:rPr>
              <a:t>Mission</a:t>
            </a:r>
          </a:p>
          <a:p>
            <a:pPr>
              <a:spcBef>
                <a:spcPts val="0"/>
              </a:spcBef>
            </a:pPr>
            <a:r>
              <a:rPr lang="en-US" sz="2600" dirty="0">
                <a:solidFill>
                  <a:srgbClr val="000066"/>
                </a:solidFill>
              </a:rPr>
              <a:t>Rising Journal Costs Inspiring Calls for Alternative Publishing </a:t>
            </a:r>
            <a:r>
              <a:rPr lang="en-US" sz="2600" dirty="0" smtClean="0">
                <a:solidFill>
                  <a:srgbClr val="000066"/>
                </a:solidFill>
              </a:rPr>
              <a:t>Models</a:t>
            </a:r>
          </a:p>
          <a:p>
            <a:pPr>
              <a:spcBef>
                <a:spcPts val="0"/>
              </a:spcBef>
            </a:pPr>
            <a:r>
              <a:rPr lang="en-US" sz="2600" dirty="0">
                <a:solidFill>
                  <a:srgbClr val="000066"/>
                </a:solidFill>
              </a:rPr>
              <a:t>Viable Alternatives to the Library Now Boast Fastest Growth and Easiest </a:t>
            </a:r>
            <a:r>
              <a:rPr lang="en-US" sz="2600" dirty="0" smtClean="0">
                <a:solidFill>
                  <a:srgbClr val="000066"/>
                </a:solidFill>
              </a:rPr>
              <a:t>Access</a:t>
            </a:r>
          </a:p>
          <a:p>
            <a:pPr>
              <a:spcBef>
                <a:spcPts val="0"/>
              </a:spcBef>
            </a:pPr>
            <a:r>
              <a:rPr lang="en-US" sz="2600" dirty="0">
                <a:solidFill>
                  <a:srgbClr val="000066"/>
                </a:solidFill>
              </a:rPr>
              <a:t>Demand Declining for Traditional Library </a:t>
            </a:r>
            <a:r>
              <a:rPr lang="en-US" sz="2600" dirty="0" smtClean="0">
                <a:solidFill>
                  <a:srgbClr val="000066"/>
                </a:solidFill>
              </a:rPr>
              <a:t>Services</a:t>
            </a:r>
          </a:p>
          <a:p>
            <a:pPr>
              <a:spcBef>
                <a:spcPts val="0"/>
              </a:spcBef>
            </a:pPr>
            <a:r>
              <a:rPr lang="en-US" sz="2600" dirty="0">
                <a:solidFill>
                  <a:srgbClr val="000066"/>
                </a:solidFill>
              </a:rPr>
              <a:t>New Patron Demands Stretch Budget and Organizational </a:t>
            </a:r>
            <a:r>
              <a:rPr lang="en-US" sz="2600" dirty="0" smtClean="0">
                <a:solidFill>
                  <a:srgbClr val="000066"/>
                </a:solidFill>
              </a:rPr>
              <a:t>Culture</a:t>
            </a:r>
          </a:p>
          <a:p>
            <a:pPr>
              <a:spcBef>
                <a:spcPts val="0"/>
              </a:spcBef>
            </a:pPr>
            <a:endParaRPr lang="en-US" sz="2600" dirty="0"/>
          </a:p>
        </p:txBody>
      </p:sp>
      <p:sp>
        <p:nvSpPr>
          <p:cNvPr id="4" name="TextBox 3"/>
          <p:cNvSpPr txBox="1"/>
          <p:nvPr/>
        </p:nvSpPr>
        <p:spPr>
          <a:xfrm>
            <a:off x="246185" y="5679831"/>
            <a:ext cx="7033845" cy="923330"/>
          </a:xfrm>
          <a:prstGeom prst="rect">
            <a:avLst/>
          </a:prstGeom>
          <a:noFill/>
        </p:spPr>
        <p:txBody>
          <a:bodyPr wrap="square" rtlCol="0">
            <a:spAutoFit/>
          </a:bodyPr>
          <a:lstStyle/>
          <a:p>
            <a:r>
              <a:rPr lang="en-US" dirty="0" smtClean="0"/>
              <a:t>From: University Leadership Council, </a:t>
            </a:r>
            <a:r>
              <a:rPr lang="en-US" i="1" dirty="0" smtClean="0"/>
              <a:t>Redefining </a:t>
            </a:r>
            <a:r>
              <a:rPr lang="en-US" i="1" dirty="0"/>
              <a:t>the Academic </a:t>
            </a:r>
            <a:r>
              <a:rPr lang="en-US" i="1" dirty="0" smtClean="0"/>
              <a:t>Library:  Managing </a:t>
            </a:r>
            <a:r>
              <a:rPr lang="en-US" i="1" dirty="0"/>
              <a:t>the Migration</a:t>
            </a:r>
            <a:r>
              <a:rPr lang="en-US" i="1" dirty="0" smtClean="0"/>
              <a:t> to </a:t>
            </a:r>
            <a:r>
              <a:rPr lang="en-US" i="1" dirty="0"/>
              <a:t>Digital Information </a:t>
            </a:r>
            <a:r>
              <a:rPr lang="en-US" i="1" dirty="0" smtClean="0"/>
              <a:t>Services, </a:t>
            </a:r>
            <a:r>
              <a:rPr lang="en-US" dirty="0" smtClean="0"/>
              <a:t>Washington, D.C.: Education Advisory Board, 2011</a:t>
            </a:r>
            <a:r>
              <a:rPr lang="en-US" i="1" dirty="0" smtClean="0"/>
              <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005904"/>
            <a:ext cx="7772400" cy="1470025"/>
          </a:xfrm>
        </p:spPr>
        <p:txBody>
          <a:bodyPr/>
          <a:lstStyle/>
          <a:p>
            <a:r>
              <a:rPr lang="en-US" dirty="0" smtClean="0">
                <a:solidFill>
                  <a:srgbClr val="800000"/>
                </a:solidFill>
              </a:rPr>
              <a:t>2 Library Collaboration:</a:t>
            </a:r>
            <a:br>
              <a:rPr lang="en-US" dirty="0" smtClean="0">
                <a:solidFill>
                  <a:srgbClr val="800000"/>
                </a:solidFill>
              </a:rPr>
            </a:br>
            <a:r>
              <a:rPr lang="en-US" dirty="0" smtClean="0">
                <a:solidFill>
                  <a:srgbClr val="800000"/>
                </a:solidFill>
              </a:rPr>
              <a:t>Tensions and Success</a:t>
            </a:r>
            <a:endParaRPr lang="en-US" dirty="0">
              <a:solidFill>
                <a:srgbClr val="800000"/>
              </a:solidFill>
            </a:endParaRPr>
          </a:p>
        </p:txBody>
      </p:sp>
      <p:sp>
        <p:nvSpPr>
          <p:cNvPr id="7" name="Subtitle 6"/>
          <p:cNvSpPr>
            <a:spLocks noGrp="1"/>
          </p:cNvSpPr>
          <p:nvPr>
            <p:ph type="subTitle" idx="1"/>
          </p:nvPr>
        </p:nvSpPr>
        <p:spPr/>
        <p:txBody>
          <a:bodyPr/>
          <a:lstStyle/>
          <a:p>
            <a:endParaRPr lang="en-US" dirty="0"/>
          </a:p>
        </p:txBody>
      </p:sp>
      <p:pic>
        <p:nvPicPr>
          <p:cNvPr id="40961" name="Picture 1"/>
          <p:cNvPicPr>
            <a:picLocks noChangeAspect="1" noChangeArrowheads="1"/>
          </p:cNvPicPr>
          <p:nvPr/>
        </p:nvPicPr>
        <p:blipFill>
          <a:blip r:embed="rId2"/>
          <a:srcRect/>
          <a:stretch>
            <a:fillRect/>
          </a:stretch>
        </p:blipFill>
        <p:spPr bwMode="auto">
          <a:xfrm>
            <a:off x="2571366" y="2475929"/>
            <a:ext cx="3742376" cy="3943159"/>
          </a:xfrm>
          <a:prstGeom prst="rect">
            <a:avLst/>
          </a:prstGeom>
          <a:noFill/>
          <a:ln w="9525">
            <a:noFill/>
            <a:miter lim="800000"/>
            <a:headEnd/>
            <a:tailEnd/>
          </a:ln>
        </p:spPr>
      </p:pic>
      <p:sp>
        <p:nvSpPr>
          <p:cNvPr id="8" name="Rectangle 7"/>
          <p:cNvSpPr/>
          <p:nvPr/>
        </p:nvSpPr>
        <p:spPr>
          <a:xfrm>
            <a:off x="2775014" y="6546046"/>
            <a:ext cx="3177730" cy="253916"/>
          </a:xfrm>
          <a:prstGeom prst="rect">
            <a:avLst/>
          </a:prstGeom>
        </p:spPr>
        <p:txBody>
          <a:bodyPr wrap="square">
            <a:spAutoFit/>
          </a:bodyPr>
          <a:lstStyle/>
          <a:p>
            <a:r>
              <a:rPr lang="en-AU" altLang="zh-TW" sz="1050" dirty="0" smtClean="0">
                <a:hlinkClick r:id="rId3"/>
              </a:rPr>
              <a:t>http://www.flickr.com/photos/lumaxart/2137737248/</a:t>
            </a:r>
            <a:r>
              <a:rPr lang="en-AU" altLang="zh-TW" sz="1050" dirty="0" smtClean="0"/>
              <a:t> </a:t>
            </a:r>
            <a:endParaRPr lang="zh-TW" altLang="en-US" sz="10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endParaRPr lang="zh-TW" altLang="en-US" smtClean="0"/>
          </a:p>
        </p:txBody>
      </p:sp>
      <p:sp>
        <p:nvSpPr>
          <p:cNvPr id="49155" name="Content Placeholder 2"/>
          <p:cNvSpPr>
            <a:spLocks noGrp="1"/>
          </p:cNvSpPr>
          <p:nvPr>
            <p:ph idx="1"/>
          </p:nvPr>
        </p:nvSpPr>
        <p:spPr/>
        <p:txBody>
          <a:bodyPr/>
          <a:lstStyle/>
          <a:p>
            <a:r>
              <a:rPr lang="en-US" altLang="zh-TW" dirty="0" smtClean="0">
                <a:solidFill>
                  <a:srgbClr val="000066"/>
                </a:solidFill>
              </a:rPr>
              <a:t>“Civilization exists within the context of … irresolvable tension born of compromise. To reap the benefits of a civilized existence, we need to curb certain natural tendencies. </a:t>
            </a:r>
            <a:r>
              <a:rPr lang="en-US" altLang="zh-TW" b="1" dirty="0" smtClean="0">
                <a:solidFill>
                  <a:srgbClr val="000066"/>
                </a:solidFill>
              </a:rPr>
              <a:t>Library </a:t>
            </a:r>
            <a:r>
              <a:rPr lang="en-US" altLang="zh-TW" b="1" dirty="0" err="1" smtClean="0">
                <a:solidFill>
                  <a:srgbClr val="000066"/>
                </a:solidFill>
              </a:rPr>
              <a:t>consortial</a:t>
            </a:r>
            <a:r>
              <a:rPr lang="en-US" altLang="zh-TW" b="1" dirty="0" smtClean="0">
                <a:solidFill>
                  <a:srgbClr val="000066"/>
                </a:solidFill>
              </a:rPr>
              <a:t> activities … embody and reveal </a:t>
            </a:r>
            <a:r>
              <a:rPr lang="en-US" altLang="zh-TW" b="1" i="1" dirty="0" smtClean="0">
                <a:solidFill>
                  <a:srgbClr val="000066"/>
                </a:solidFill>
              </a:rPr>
              <a:t>several irresolvable tensions</a:t>
            </a:r>
            <a:r>
              <a:rPr lang="en-US" altLang="zh-TW" dirty="0" smtClean="0">
                <a:solidFill>
                  <a:srgbClr val="000066"/>
                </a:solidFill>
              </a:rPr>
              <a:t>.“  </a:t>
            </a:r>
          </a:p>
          <a:p>
            <a:pPr lvl="2"/>
            <a:r>
              <a:rPr lang="en-US" altLang="zh-TW" dirty="0" smtClean="0"/>
              <a:t>Peters, Thomas A. “Consortia and their discontents.” </a:t>
            </a:r>
            <a:r>
              <a:rPr lang="en-US" altLang="zh-TW" i="1" dirty="0" smtClean="0"/>
              <a:t>Journal of Academic Librarianship</a:t>
            </a:r>
            <a:r>
              <a:rPr lang="en-US" altLang="zh-TW" dirty="0" smtClean="0"/>
              <a:t>, 29:2 111-114, March 2003</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674931"/>
          </a:xfrm>
        </p:spPr>
        <p:txBody>
          <a:bodyPr/>
          <a:lstStyle/>
          <a:p>
            <a:r>
              <a:rPr lang="en-US" altLang="zh-TW" sz="4000" dirty="0" smtClean="0">
                <a:solidFill>
                  <a:srgbClr val="800000"/>
                </a:solidFill>
              </a:rPr>
              <a:t>Typical obstacles to collaboration</a:t>
            </a:r>
            <a:endParaRPr lang="zh-TW" altLang="en-US" sz="4000" dirty="0" smtClean="0">
              <a:solidFill>
                <a:srgbClr val="800000"/>
              </a:solidFill>
            </a:endParaRPr>
          </a:p>
        </p:txBody>
      </p:sp>
      <p:sp>
        <p:nvSpPr>
          <p:cNvPr id="3" name="Content Placeholder 2"/>
          <p:cNvSpPr>
            <a:spLocks noGrp="1"/>
          </p:cNvSpPr>
          <p:nvPr>
            <p:ph idx="1"/>
          </p:nvPr>
        </p:nvSpPr>
        <p:spPr>
          <a:xfrm>
            <a:off x="211015" y="1178169"/>
            <a:ext cx="8721969" cy="5679831"/>
          </a:xfrm>
        </p:spPr>
        <p:txBody>
          <a:bodyPr rtlCol="0">
            <a:normAutofit/>
          </a:bodyPr>
          <a:lstStyle/>
          <a:p>
            <a:pPr fontAlgn="auto">
              <a:spcAft>
                <a:spcPts val="0"/>
              </a:spcAft>
              <a:buFont typeface="Arial" pitchFamily="34" charset="0"/>
              <a:buChar char="•"/>
              <a:defRPr/>
            </a:pPr>
            <a:r>
              <a:rPr lang="en-US" altLang="zh-TW" dirty="0" smtClean="0">
                <a:solidFill>
                  <a:srgbClr val="000066"/>
                </a:solidFill>
              </a:rPr>
              <a:t>“rivalry and competition, mistrust and jealousy, politics and personalities, different institutional priorities and indifferent institutional administrators, unequal development and parochialism … negative attitudes, such as skepticism, fear of loss, reluctance to take risks, and the </a:t>
            </a:r>
            <a:r>
              <a:rPr lang="en-US" altLang="zh-TW" b="1" dirty="0" smtClean="0">
                <a:solidFill>
                  <a:srgbClr val="000066"/>
                </a:solidFill>
              </a:rPr>
              <a:t>pervasive lack of tradition of cooperation</a:t>
            </a:r>
            <a:r>
              <a:rPr lang="en-US" altLang="zh-TW" dirty="0" smtClean="0">
                <a:solidFill>
                  <a:srgbClr val="000066"/>
                </a:solidFill>
              </a:rPr>
              <a:t>”</a:t>
            </a:r>
          </a:p>
          <a:p>
            <a:pPr lvl="1">
              <a:buFont typeface="Arial" pitchFamily="34" charset="0"/>
              <a:buChar char="•"/>
              <a:defRPr/>
            </a:pPr>
            <a:r>
              <a:rPr lang="en-US" altLang="zh-TW" sz="2000" dirty="0" smtClean="0"/>
              <a:t>Fe Angela M. </a:t>
            </a:r>
            <a:r>
              <a:rPr lang="en-US" altLang="zh-TW" sz="2000" dirty="0" err="1" smtClean="0"/>
              <a:t>Verzosa</a:t>
            </a:r>
            <a:r>
              <a:rPr lang="en-US" altLang="zh-TW" sz="2000" dirty="0" smtClean="0"/>
              <a:t>, The future of library cooperation in Southeast Asia, p.7, </a:t>
            </a:r>
            <a:r>
              <a:rPr lang="en-AU" altLang="zh-TW" sz="2000" i="1" dirty="0" smtClean="0"/>
              <a:t>2004</a:t>
            </a:r>
            <a:r>
              <a:rPr lang="en-AU" altLang="zh-TW" sz="2000" dirty="0" smtClean="0"/>
              <a:t> </a:t>
            </a:r>
            <a:r>
              <a:rPr lang="en-AU" altLang="zh-TW" sz="2000" i="1" dirty="0" smtClean="0"/>
              <a:t>Asian Library and Information Conference (ALIC)</a:t>
            </a:r>
            <a:r>
              <a:rPr lang="en-AU" altLang="zh-TW" sz="2000" dirty="0" smtClean="0"/>
              <a:t>, 21 -24 November, 2004. Bangkok, Thailand</a:t>
            </a:r>
            <a:endParaRPr lang="zh-TW" altLang="en-US" sz="2000"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777"/>
          </a:xfrm>
        </p:spPr>
        <p:txBody>
          <a:bodyPr>
            <a:normAutofit/>
          </a:bodyPr>
          <a:lstStyle/>
          <a:p>
            <a:pPr lvl="0"/>
            <a:r>
              <a:rPr lang="en-US" altLang="zh-TW" sz="4000" dirty="0" smtClean="0">
                <a:solidFill>
                  <a:srgbClr val="800000"/>
                </a:solidFill>
              </a:rPr>
              <a:t>Collaboration Networks</a:t>
            </a:r>
            <a:endParaRPr lang="zh-TW" altLang="en-US" sz="4000" dirty="0">
              <a:solidFill>
                <a:srgbClr val="800000"/>
              </a:solidFill>
            </a:endParaRPr>
          </a:p>
        </p:txBody>
      </p:sp>
      <p:sp>
        <p:nvSpPr>
          <p:cNvPr id="3" name="Content Placeholder 2"/>
          <p:cNvSpPr>
            <a:spLocks noGrp="1"/>
          </p:cNvSpPr>
          <p:nvPr>
            <p:ph sz="half" idx="1"/>
          </p:nvPr>
        </p:nvSpPr>
        <p:spPr>
          <a:xfrm>
            <a:off x="457200" y="1125415"/>
            <a:ext cx="4038600" cy="4772148"/>
          </a:xfrm>
        </p:spPr>
        <p:txBody>
          <a:bodyPr>
            <a:normAutofit/>
          </a:bodyPr>
          <a:lstStyle/>
          <a:p>
            <a:r>
              <a:rPr lang="en-US" altLang="zh-TW" sz="3200" dirty="0" smtClean="0">
                <a:solidFill>
                  <a:srgbClr val="000066"/>
                </a:solidFill>
              </a:rPr>
              <a:t>Librarians</a:t>
            </a:r>
          </a:p>
          <a:p>
            <a:r>
              <a:rPr lang="en-US" altLang="zh-TW" sz="3200" dirty="0" smtClean="0">
                <a:solidFill>
                  <a:srgbClr val="000066"/>
                </a:solidFill>
              </a:rPr>
              <a:t>Libraries</a:t>
            </a:r>
          </a:p>
          <a:p>
            <a:r>
              <a:rPr lang="en-US" altLang="zh-TW" sz="3200" dirty="0" smtClean="0">
                <a:solidFill>
                  <a:srgbClr val="000066"/>
                </a:solidFill>
              </a:rPr>
              <a:t>Faculty</a:t>
            </a:r>
          </a:p>
          <a:p>
            <a:r>
              <a:rPr lang="en-US" altLang="zh-TW" sz="3200" dirty="0" smtClean="0">
                <a:solidFill>
                  <a:srgbClr val="000066"/>
                </a:solidFill>
              </a:rPr>
              <a:t>Curriculum designers</a:t>
            </a:r>
          </a:p>
          <a:p>
            <a:r>
              <a:rPr lang="en-US" altLang="zh-TW" sz="3200" dirty="0" smtClean="0">
                <a:solidFill>
                  <a:srgbClr val="000066"/>
                </a:solidFill>
              </a:rPr>
              <a:t>Students</a:t>
            </a:r>
          </a:p>
          <a:p>
            <a:r>
              <a:rPr lang="en-US" altLang="zh-TW" sz="3200" dirty="0" smtClean="0">
                <a:solidFill>
                  <a:srgbClr val="000066"/>
                </a:solidFill>
              </a:rPr>
              <a:t>Museums</a:t>
            </a:r>
          </a:p>
          <a:p>
            <a:r>
              <a:rPr lang="en-US" altLang="zh-TW" sz="3200" dirty="0" smtClean="0">
                <a:solidFill>
                  <a:srgbClr val="000066"/>
                </a:solidFill>
              </a:rPr>
              <a:t>Student support services</a:t>
            </a:r>
          </a:p>
          <a:p>
            <a:endParaRPr lang="zh-TW" altLang="en-US" sz="3200" dirty="0"/>
          </a:p>
        </p:txBody>
      </p:sp>
      <p:sp>
        <p:nvSpPr>
          <p:cNvPr id="4" name="Content Placeholder 3"/>
          <p:cNvSpPr>
            <a:spLocks noGrp="1"/>
          </p:cNvSpPr>
          <p:nvPr>
            <p:ph sz="half" idx="2"/>
          </p:nvPr>
        </p:nvSpPr>
        <p:spPr>
          <a:xfrm>
            <a:off x="4648200" y="1125415"/>
            <a:ext cx="4038600" cy="4772148"/>
          </a:xfrm>
        </p:spPr>
        <p:txBody>
          <a:bodyPr>
            <a:normAutofit/>
          </a:bodyPr>
          <a:lstStyle/>
          <a:p>
            <a:r>
              <a:rPr lang="en-US" altLang="zh-TW" sz="3200" dirty="0" smtClean="0">
                <a:solidFill>
                  <a:srgbClr val="000066"/>
                </a:solidFill>
              </a:rPr>
              <a:t>Teaching support units</a:t>
            </a:r>
          </a:p>
          <a:p>
            <a:r>
              <a:rPr lang="en-US" altLang="zh-TW" sz="3200" dirty="0" smtClean="0">
                <a:solidFill>
                  <a:srgbClr val="000066"/>
                </a:solidFill>
              </a:rPr>
              <a:t>Learning technologists</a:t>
            </a:r>
          </a:p>
          <a:p>
            <a:r>
              <a:rPr lang="en-US" altLang="zh-TW" sz="3200" dirty="0" smtClean="0">
                <a:solidFill>
                  <a:srgbClr val="000066"/>
                </a:solidFill>
              </a:rPr>
              <a:t>Pedagogical units</a:t>
            </a:r>
          </a:p>
          <a:p>
            <a:r>
              <a:rPr lang="en-US" altLang="zh-TW" sz="3200" dirty="0" smtClean="0">
                <a:solidFill>
                  <a:srgbClr val="000066"/>
                </a:solidFill>
              </a:rPr>
              <a:t>Publishers</a:t>
            </a:r>
          </a:p>
          <a:p>
            <a:r>
              <a:rPr lang="en-US" altLang="zh-TW" sz="3200" dirty="0" smtClean="0">
                <a:solidFill>
                  <a:srgbClr val="000066"/>
                </a:solidFill>
              </a:rPr>
              <a:t>Community</a:t>
            </a:r>
          </a:p>
          <a:p>
            <a:r>
              <a:rPr lang="en-US" altLang="zh-TW" sz="3200" dirty="0" smtClean="0">
                <a:solidFill>
                  <a:srgbClr val="000066"/>
                </a:solidFill>
              </a:rPr>
              <a:t>Technology vendors</a:t>
            </a:r>
            <a:endParaRPr lang="zh-TW" altLang="en-US" sz="3200" dirty="0">
              <a:solidFill>
                <a:srgbClr val="000066"/>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0700" y="304800"/>
            <a:ext cx="3048000" cy="1117600"/>
          </a:xfrm>
          <a:prstGeom prst="rect">
            <a:avLst/>
          </a:prstGeom>
        </p:spPr>
      </p:pic>
      <p:pic>
        <p:nvPicPr>
          <p:cNvPr id="5" name="Picture 4"/>
          <p:cNvPicPr>
            <a:picLocks noChangeAspect="1"/>
          </p:cNvPicPr>
          <p:nvPr/>
        </p:nvPicPr>
        <p:blipFill>
          <a:blip r:embed="rId3"/>
          <a:stretch>
            <a:fillRect/>
          </a:stretch>
        </p:blipFill>
        <p:spPr>
          <a:xfrm>
            <a:off x="304800" y="1752600"/>
            <a:ext cx="3048000" cy="838200"/>
          </a:xfrm>
          <a:prstGeom prst="rect">
            <a:avLst/>
          </a:prstGeom>
        </p:spPr>
      </p:pic>
      <p:pic>
        <p:nvPicPr>
          <p:cNvPr id="6" name="Picture 5"/>
          <p:cNvPicPr>
            <a:picLocks noChangeAspect="1"/>
          </p:cNvPicPr>
          <p:nvPr/>
        </p:nvPicPr>
        <p:blipFill>
          <a:blip r:embed="rId4"/>
          <a:stretch>
            <a:fillRect/>
          </a:stretch>
        </p:blipFill>
        <p:spPr>
          <a:xfrm>
            <a:off x="304800" y="3505200"/>
            <a:ext cx="1981200" cy="1981200"/>
          </a:xfrm>
          <a:prstGeom prst="rect">
            <a:avLst/>
          </a:prstGeom>
        </p:spPr>
      </p:pic>
      <p:pic>
        <p:nvPicPr>
          <p:cNvPr id="7" name="Picture 6"/>
          <p:cNvPicPr>
            <a:picLocks noChangeAspect="1"/>
          </p:cNvPicPr>
          <p:nvPr/>
        </p:nvPicPr>
        <p:blipFill>
          <a:blip r:embed="rId5"/>
          <a:stretch>
            <a:fillRect/>
          </a:stretch>
        </p:blipFill>
        <p:spPr>
          <a:xfrm>
            <a:off x="152400" y="5791200"/>
            <a:ext cx="2438400" cy="838200"/>
          </a:xfrm>
          <a:prstGeom prst="rect">
            <a:avLst/>
          </a:prstGeom>
        </p:spPr>
      </p:pic>
      <p:pic>
        <p:nvPicPr>
          <p:cNvPr id="8" name="Picture 7"/>
          <p:cNvPicPr>
            <a:picLocks noChangeAspect="1"/>
          </p:cNvPicPr>
          <p:nvPr/>
        </p:nvPicPr>
        <p:blipFill>
          <a:blip r:embed="rId6"/>
          <a:stretch>
            <a:fillRect/>
          </a:stretch>
        </p:blipFill>
        <p:spPr>
          <a:xfrm>
            <a:off x="381000" y="2667000"/>
            <a:ext cx="1981200" cy="647700"/>
          </a:xfrm>
          <a:prstGeom prst="rect">
            <a:avLst/>
          </a:prstGeom>
        </p:spPr>
      </p:pic>
      <p:pic>
        <p:nvPicPr>
          <p:cNvPr id="9" name="Picture 8"/>
          <p:cNvPicPr>
            <a:picLocks noChangeAspect="1"/>
          </p:cNvPicPr>
          <p:nvPr/>
        </p:nvPicPr>
        <p:blipFill>
          <a:blip r:embed="rId7"/>
          <a:stretch>
            <a:fillRect/>
          </a:stretch>
        </p:blipFill>
        <p:spPr>
          <a:xfrm>
            <a:off x="2762250" y="1143000"/>
            <a:ext cx="2324100" cy="812800"/>
          </a:xfrm>
          <a:prstGeom prst="rect">
            <a:avLst/>
          </a:prstGeom>
        </p:spPr>
      </p:pic>
      <p:pic>
        <p:nvPicPr>
          <p:cNvPr id="11" name="Picture 10"/>
          <p:cNvPicPr>
            <a:picLocks noChangeAspect="1"/>
          </p:cNvPicPr>
          <p:nvPr/>
        </p:nvPicPr>
        <p:blipFill>
          <a:blip r:embed="rId8"/>
          <a:stretch>
            <a:fillRect/>
          </a:stretch>
        </p:blipFill>
        <p:spPr>
          <a:xfrm>
            <a:off x="3505200" y="4495800"/>
            <a:ext cx="1828800" cy="1828800"/>
          </a:xfrm>
          <a:prstGeom prst="rect">
            <a:avLst/>
          </a:prstGeom>
        </p:spPr>
      </p:pic>
      <p:pic>
        <p:nvPicPr>
          <p:cNvPr id="12" name="Picture 11"/>
          <p:cNvPicPr>
            <a:picLocks noChangeAspect="1"/>
          </p:cNvPicPr>
          <p:nvPr/>
        </p:nvPicPr>
        <p:blipFill>
          <a:blip r:embed="rId9"/>
          <a:stretch>
            <a:fillRect/>
          </a:stretch>
        </p:blipFill>
        <p:spPr>
          <a:xfrm>
            <a:off x="3581400" y="228600"/>
            <a:ext cx="5270500" cy="878417"/>
          </a:xfrm>
          <a:prstGeom prst="rect">
            <a:avLst/>
          </a:prstGeom>
        </p:spPr>
      </p:pic>
      <p:pic>
        <p:nvPicPr>
          <p:cNvPr id="13" name="Picture 12"/>
          <p:cNvPicPr>
            <a:picLocks noChangeAspect="1"/>
          </p:cNvPicPr>
          <p:nvPr/>
        </p:nvPicPr>
        <p:blipFill>
          <a:blip r:embed="rId10"/>
          <a:stretch>
            <a:fillRect/>
          </a:stretch>
        </p:blipFill>
        <p:spPr>
          <a:xfrm>
            <a:off x="6705600" y="1447800"/>
            <a:ext cx="2235200" cy="977900"/>
          </a:xfrm>
          <a:prstGeom prst="rect">
            <a:avLst/>
          </a:prstGeom>
        </p:spPr>
      </p:pic>
      <p:pic>
        <p:nvPicPr>
          <p:cNvPr id="14" name="Picture 13"/>
          <p:cNvPicPr>
            <a:picLocks noChangeAspect="1"/>
          </p:cNvPicPr>
          <p:nvPr/>
        </p:nvPicPr>
        <p:blipFill>
          <a:blip r:embed="rId11"/>
          <a:stretch>
            <a:fillRect/>
          </a:stretch>
        </p:blipFill>
        <p:spPr>
          <a:xfrm>
            <a:off x="3098800" y="1866900"/>
            <a:ext cx="2387600" cy="1600200"/>
          </a:xfrm>
          <a:prstGeom prst="rect">
            <a:avLst/>
          </a:prstGeom>
        </p:spPr>
      </p:pic>
      <p:pic>
        <p:nvPicPr>
          <p:cNvPr id="15" name="Picture 14" descr="Screen Shot 2012-11-02 at 11.17.05 AM.png"/>
          <p:cNvPicPr>
            <a:picLocks noChangeAspect="1"/>
          </p:cNvPicPr>
          <p:nvPr/>
        </p:nvPicPr>
        <p:blipFill>
          <a:blip r:embed="rId12" cstate="print"/>
          <a:stretch>
            <a:fillRect/>
          </a:stretch>
        </p:blipFill>
        <p:spPr>
          <a:xfrm>
            <a:off x="4624006" y="3917164"/>
            <a:ext cx="3276600" cy="999641"/>
          </a:xfrm>
          <a:prstGeom prst="rect">
            <a:avLst/>
          </a:prstGeom>
        </p:spPr>
      </p:pic>
      <p:pic>
        <p:nvPicPr>
          <p:cNvPr id="16" name="Picture 15"/>
          <p:cNvPicPr>
            <a:picLocks noChangeAspect="1"/>
          </p:cNvPicPr>
          <p:nvPr/>
        </p:nvPicPr>
        <p:blipFill>
          <a:blip r:embed="rId13"/>
          <a:stretch>
            <a:fillRect/>
          </a:stretch>
        </p:blipFill>
        <p:spPr>
          <a:xfrm>
            <a:off x="7543800" y="4572000"/>
            <a:ext cx="1443567" cy="1574800"/>
          </a:xfrm>
          <a:prstGeom prst="rect">
            <a:avLst/>
          </a:prstGeom>
        </p:spPr>
      </p:pic>
      <p:pic>
        <p:nvPicPr>
          <p:cNvPr id="17" name="Picture 16" descr="Screen Shot 2013-05-12 at 8.57.53 AM.png"/>
          <p:cNvPicPr>
            <a:picLocks noChangeAspect="1"/>
          </p:cNvPicPr>
          <p:nvPr/>
        </p:nvPicPr>
        <p:blipFill>
          <a:blip r:embed="rId14"/>
          <a:stretch>
            <a:fillRect/>
          </a:stretch>
        </p:blipFill>
        <p:spPr>
          <a:xfrm>
            <a:off x="2590800" y="6172200"/>
            <a:ext cx="5829300" cy="469900"/>
          </a:xfrm>
          <a:prstGeom prst="rect">
            <a:avLst/>
          </a:prstGeom>
        </p:spPr>
      </p:pic>
      <p:pic>
        <p:nvPicPr>
          <p:cNvPr id="18" name="Picture 17" descr="Screen Shot 2013-05-12 at 8.58.55 AM.png"/>
          <p:cNvPicPr>
            <a:picLocks noChangeAspect="1"/>
          </p:cNvPicPr>
          <p:nvPr/>
        </p:nvPicPr>
        <p:blipFill>
          <a:blip r:embed="rId15"/>
          <a:stretch>
            <a:fillRect/>
          </a:stretch>
        </p:blipFill>
        <p:spPr>
          <a:xfrm>
            <a:off x="5486400" y="5029200"/>
            <a:ext cx="2032000" cy="1320800"/>
          </a:xfrm>
          <a:prstGeom prst="rect">
            <a:avLst/>
          </a:prstGeom>
        </p:spPr>
      </p:pic>
      <p:pic>
        <p:nvPicPr>
          <p:cNvPr id="19" name="Picture 18"/>
          <p:cNvPicPr>
            <a:picLocks noChangeAspect="1"/>
          </p:cNvPicPr>
          <p:nvPr/>
        </p:nvPicPr>
        <p:blipFill>
          <a:blip r:embed="rId16"/>
          <a:stretch>
            <a:fillRect/>
          </a:stretch>
        </p:blipFill>
        <p:spPr>
          <a:xfrm>
            <a:off x="2209800" y="3505200"/>
            <a:ext cx="1711036" cy="1411605"/>
          </a:xfrm>
          <a:prstGeom prst="rect">
            <a:avLst/>
          </a:prstGeom>
        </p:spPr>
      </p:pic>
      <p:pic>
        <p:nvPicPr>
          <p:cNvPr id="34817" name="Picture 1"/>
          <p:cNvPicPr>
            <a:picLocks noChangeAspect="1" noChangeArrowheads="1"/>
          </p:cNvPicPr>
          <p:nvPr/>
        </p:nvPicPr>
        <p:blipFill>
          <a:blip r:embed="rId17"/>
          <a:srcRect/>
          <a:stretch>
            <a:fillRect/>
          </a:stretch>
        </p:blipFill>
        <p:spPr bwMode="auto">
          <a:xfrm>
            <a:off x="4624006" y="3314700"/>
            <a:ext cx="4163187" cy="483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5-12 at 8.47.39 AM.png"/>
          <p:cNvPicPr>
            <a:picLocks noChangeAspect="1"/>
          </p:cNvPicPr>
          <p:nvPr/>
        </p:nvPicPr>
        <p:blipFill>
          <a:blip r:embed="rId2"/>
          <a:stretch>
            <a:fillRect/>
          </a:stretch>
        </p:blipFill>
        <p:spPr>
          <a:xfrm>
            <a:off x="0" y="228600"/>
            <a:ext cx="9144000" cy="620077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228975" y="152400"/>
            <a:ext cx="5915025" cy="6477000"/>
          </a:xfrm>
          <a:prstGeom prst="rect">
            <a:avLst/>
          </a:prstGeom>
          <a:noFill/>
          <a:ln w="9525">
            <a:noFill/>
            <a:miter lim="800000"/>
            <a:headEnd/>
            <a:tailEnd/>
          </a:ln>
        </p:spPr>
      </p:pic>
      <p:sp>
        <p:nvSpPr>
          <p:cNvPr id="3" name="TextBox 2"/>
          <p:cNvSpPr txBox="1"/>
          <p:nvPr/>
        </p:nvSpPr>
        <p:spPr>
          <a:xfrm>
            <a:off x="228600" y="2438400"/>
            <a:ext cx="3018775" cy="1323439"/>
          </a:xfrm>
          <a:prstGeom prst="rect">
            <a:avLst/>
          </a:prstGeom>
          <a:noFill/>
        </p:spPr>
        <p:txBody>
          <a:bodyPr wrap="none" rtlCol="0">
            <a:spAutoFit/>
          </a:bodyPr>
          <a:lstStyle/>
          <a:p>
            <a:r>
              <a:rPr lang="en-US" sz="4000" b="1" dirty="0" smtClean="0">
                <a:solidFill>
                  <a:schemeClr val="tx2">
                    <a:lumMod val="60000"/>
                    <a:lumOff val="40000"/>
                  </a:schemeClr>
                </a:solidFill>
              </a:rPr>
              <a:t>The power of</a:t>
            </a:r>
          </a:p>
          <a:p>
            <a:r>
              <a:rPr lang="en-US" sz="4000" b="1" dirty="0" smtClean="0">
                <a:solidFill>
                  <a:schemeClr val="tx2">
                    <a:lumMod val="60000"/>
                    <a:lumOff val="40000"/>
                  </a:schemeClr>
                </a:solidFill>
              </a:rPr>
              <a:t>collaboration</a:t>
            </a:r>
            <a:endParaRPr lang="en-US" sz="4000" b="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780439"/>
          </a:xfrm>
        </p:spPr>
        <p:txBody>
          <a:bodyPr/>
          <a:lstStyle/>
          <a:p>
            <a:r>
              <a:rPr lang="en-US" altLang="zh-TW" sz="4000" dirty="0" smtClean="0">
                <a:solidFill>
                  <a:srgbClr val="800000"/>
                </a:solidFill>
              </a:rPr>
              <a:t>HKU Cataloging output</a:t>
            </a:r>
            <a:endParaRPr lang="zh-TW" altLang="en-US" sz="4000" dirty="0" smtClean="0">
              <a:solidFill>
                <a:srgbClr val="800000"/>
              </a:solidFill>
            </a:endParaRPr>
          </a:p>
        </p:txBody>
      </p:sp>
      <p:sp>
        <p:nvSpPr>
          <p:cNvPr id="11267" name="Content Placeholder 2"/>
          <p:cNvSpPr>
            <a:spLocks noGrp="1"/>
          </p:cNvSpPr>
          <p:nvPr>
            <p:ph idx="1"/>
          </p:nvPr>
        </p:nvSpPr>
        <p:spPr>
          <a:xfrm>
            <a:off x="467544" y="1055077"/>
            <a:ext cx="8229600" cy="4966211"/>
          </a:xfrm>
        </p:spPr>
        <p:txBody>
          <a:bodyPr/>
          <a:lstStyle/>
          <a:p>
            <a:pPr algn="ctr">
              <a:buNone/>
            </a:pPr>
            <a:r>
              <a:rPr lang="en-US" altLang="zh-TW" dirty="0" smtClean="0">
                <a:solidFill>
                  <a:srgbClr val="000066"/>
                </a:solidFill>
              </a:rPr>
              <a:t>Top 3 original catalogers in OCLC since 2004</a:t>
            </a:r>
          </a:p>
          <a:p>
            <a:pPr>
              <a:buFont typeface="Wingdings" pitchFamily="2" charset="2"/>
              <a:buNone/>
            </a:pPr>
            <a:endParaRPr lang="zh-TW" altLang="en-US" dirty="0" smtClean="0"/>
          </a:p>
        </p:txBody>
      </p:sp>
      <p:graphicFrame>
        <p:nvGraphicFramePr>
          <p:cNvPr id="6" name="Table 5"/>
          <p:cNvGraphicFramePr>
            <a:graphicFrameLocks noGrp="1"/>
          </p:cNvGraphicFramePr>
          <p:nvPr/>
        </p:nvGraphicFramePr>
        <p:xfrm>
          <a:off x="611560" y="2060848"/>
          <a:ext cx="2183904" cy="3657600"/>
        </p:xfrm>
        <a:graphic>
          <a:graphicData uri="http://schemas.openxmlformats.org/drawingml/2006/table">
            <a:tbl>
              <a:tblPr firstRow="1" bandRow="1">
                <a:tableStyleId>{5C22544A-7EE6-4342-B048-85BDC9FD1C3A}</a:tableStyleId>
              </a:tblPr>
              <a:tblGrid>
                <a:gridCol w="1091952"/>
                <a:gridCol w="1091952"/>
              </a:tblGrid>
              <a:tr h="188848">
                <a:tc>
                  <a:txBody>
                    <a:bodyPr/>
                    <a:lstStyle/>
                    <a:p>
                      <a:r>
                        <a:rPr lang="en-US" altLang="zh-TW" dirty="0" smtClean="0"/>
                        <a:t>Year</a:t>
                      </a:r>
                      <a:endParaRPr lang="zh-TW" altLang="en-US" dirty="0"/>
                    </a:p>
                  </a:txBody>
                  <a:tcPr/>
                </a:tc>
                <a:tc>
                  <a:txBody>
                    <a:bodyPr/>
                    <a:lstStyle/>
                    <a:p>
                      <a:r>
                        <a:rPr lang="en-US" altLang="zh-TW" dirty="0" smtClean="0"/>
                        <a:t>Rank</a:t>
                      </a:r>
                      <a:endParaRPr lang="zh-TW" altLang="en-US" dirty="0"/>
                    </a:p>
                  </a:txBody>
                  <a:tcPr/>
                </a:tc>
              </a:tr>
              <a:tr h="188848">
                <a:tc>
                  <a:txBody>
                    <a:bodyPr/>
                    <a:lstStyle/>
                    <a:p>
                      <a:r>
                        <a:rPr lang="en-US" altLang="zh-TW" dirty="0" smtClean="0"/>
                        <a:t>2004</a:t>
                      </a:r>
                      <a:endParaRPr lang="zh-TW" altLang="en-US" dirty="0"/>
                    </a:p>
                  </a:txBody>
                  <a:tcPr/>
                </a:tc>
                <a:tc>
                  <a:txBody>
                    <a:bodyPr/>
                    <a:lstStyle/>
                    <a:p>
                      <a:r>
                        <a:rPr lang="en-US" altLang="zh-TW" dirty="0" smtClean="0"/>
                        <a:t>2</a:t>
                      </a:r>
                      <a:endParaRPr lang="zh-TW" altLang="en-US" dirty="0"/>
                    </a:p>
                  </a:txBody>
                  <a:tcPr/>
                </a:tc>
              </a:tr>
              <a:tr h="188848">
                <a:tc>
                  <a:txBody>
                    <a:bodyPr/>
                    <a:lstStyle/>
                    <a:p>
                      <a:r>
                        <a:rPr lang="en-US" altLang="zh-TW" dirty="0" smtClean="0"/>
                        <a:t>2005</a:t>
                      </a:r>
                      <a:endParaRPr lang="zh-TW" altLang="en-US" dirty="0"/>
                    </a:p>
                  </a:txBody>
                  <a:tcPr/>
                </a:tc>
                <a:tc>
                  <a:txBody>
                    <a:bodyPr/>
                    <a:lstStyle/>
                    <a:p>
                      <a:r>
                        <a:rPr lang="en-US" altLang="zh-TW" dirty="0" smtClean="0"/>
                        <a:t>3</a:t>
                      </a:r>
                      <a:endParaRPr lang="zh-TW" altLang="en-US" dirty="0"/>
                    </a:p>
                  </a:txBody>
                  <a:tcPr/>
                </a:tc>
              </a:tr>
              <a:tr h="188848">
                <a:tc>
                  <a:txBody>
                    <a:bodyPr/>
                    <a:lstStyle/>
                    <a:p>
                      <a:r>
                        <a:rPr lang="en-US" altLang="zh-TW" dirty="0" smtClean="0"/>
                        <a:t>2006</a:t>
                      </a:r>
                      <a:endParaRPr lang="zh-TW" altLang="en-US" dirty="0"/>
                    </a:p>
                  </a:txBody>
                  <a:tcPr/>
                </a:tc>
                <a:tc>
                  <a:txBody>
                    <a:bodyPr/>
                    <a:lstStyle/>
                    <a:p>
                      <a:r>
                        <a:rPr lang="en-US" altLang="zh-TW" dirty="0" smtClean="0"/>
                        <a:t>1</a:t>
                      </a:r>
                      <a:endParaRPr lang="zh-TW" altLang="en-US" dirty="0"/>
                    </a:p>
                  </a:txBody>
                  <a:tcPr/>
                </a:tc>
              </a:tr>
              <a:tr h="188848">
                <a:tc>
                  <a:txBody>
                    <a:bodyPr/>
                    <a:lstStyle/>
                    <a:p>
                      <a:r>
                        <a:rPr lang="en-US" altLang="zh-TW" dirty="0" smtClean="0"/>
                        <a:t>2007</a:t>
                      </a:r>
                      <a:endParaRPr lang="zh-TW" altLang="en-US" dirty="0"/>
                    </a:p>
                  </a:txBody>
                  <a:tcPr/>
                </a:tc>
                <a:tc>
                  <a:txBody>
                    <a:bodyPr/>
                    <a:lstStyle/>
                    <a:p>
                      <a:r>
                        <a:rPr lang="en-US" altLang="zh-TW" dirty="0" smtClean="0"/>
                        <a:t>2</a:t>
                      </a:r>
                      <a:endParaRPr lang="zh-TW" altLang="en-US" dirty="0"/>
                    </a:p>
                  </a:txBody>
                  <a:tcPr/>
                </a:tc>
              </a:tr>
              <a:tr h="188848">
                <a:tc>
                  <a:txBody>
                    <a:bodyPr/>
                    <a:lstStyle/>
                    <a:p>
                      <a:r>
                        <a:rPr lang="en-US" altLang="zh-TW" dirty="0" smtClean="0"/>
                        <a:t>2008</a:t>
                      </a:r>
                      <a:endParaRPr lang="zh-TW" altLang="en-US" dirty="0"/>
                    </a:p>
                  </a:txBody>
                  <a:tcPr/>
                </a:tc>
                <a:tc>
                  <a:txBody>
                    <a:bodyPr/>
                    <a:lstStyle/>
                    <a:p>
                      <a:r>
                        <a:rPr lang="en-US" altLang="zh-TW" dirty="0" smtClean="0"/>
                        <a:t>2</a:t>
                      </a:r>
                      <a:endParaRPr lang="zh-TW" altLang="en-US" dirty="0"/>
                    </a:p>
                  </a:txBody>
                  <a:tcPr/>
                </a:tc>
              </a:tr>
              <a:tr h="188848">
                <a:tc>
                  <a:txBody>
                    <a:bodyPr/>
                    <a:lstStyle/>
                    <a:p>
                      <a:r>
                        <a:rPr lang="en-US" altLang="zh-TW" dirty="0" smtClean="0"/>
                        <a:t>2009</a:t>
                      </a:r>
                      <a:endParaRPr lang="zh-TW" altLang="en-US" dirty="0"/>
                    </a:p>
                  </a:txBody>
                  <a:tcPr/>
                </a:tc>
                <a:tc>
                  <a:txBody>
                    <a:bodyPr/>
                    <a:lstStyle/>
                    <a:p>
                      <a:r>
                        <a:rPr lang="en-US" altLang="zh-TW" dirty="0" smtClean="0"/>
                        <a:t>1</a:t>
                      </a:r>
                      <a:endParaRPr lang="zh-TW" altLang="en-US" dirty="0"/>
                    </a:p>
                  </a:txBody>
                  <a:tcPr/>
                </a:tc>
              </a:tr>
              <a:tr h="188848">
                <a:tc>
                  <a:txBody>
                    <a:bodyPr/>
                    <a:lstStyle/>
                    <a:p>
                      <a:r>
                        <a:rPr lang="en-US" altLang="zh-TW" dirty="0" smtClean="0"/>
                        <a:t>2010</a:t>
                      </a:r>
                      <a:endParaRPr lang="zh-TW" altLang="en-US" dirty="0"/>
                    </a:p>
                  </a:txBody>
                  <a:tcPr/>
                </a:tc>
                <a:tc>
                  <a:txBody>
                    <a:bodyPr/>
                    <a:lstStyle/>
                    <a:p>
                      <a:r>
                        <a:rPr lang="en-US" altLang="zh-TW" dirty="0" smtClean="0"/>
                        <a:t>1</a:t>
                      </a:r>
                      <a:endParaRPr lang="zh-TW" altLang="en-US" dirty="0"/>
                    </a:p>
                  </a:txBody>
                  <a:tcPr/>
                </a:tc>
              </a:tr>
              <a:tr h="188848">
                <a:tc>
                  <a:txBody>
                    <a:bodyPr/>
                    <a:lstStyle/>
                    <a:p>
                      <a:r>
                        <a:rPr lang="en-US" altLang="zh-TW" dirty="0" smtClean="0"/>
                        <a:t>2011</a:t>
                      </a:r>
                      <a:endParaRPr lang="zh-TW" altLang="en-US" dirty="0"/>
                    </a:p>
                  </a:txBody>
                  <a:tcPr/>
                </a:tc>
                <a:tc>
                  <a:txBody>
                    <a:bodyPr/>
                    <a:lstStyle/>
                    <a:p>
                      <a:r>
                        <a:rPr lang="en-US" altLang="zh-TW" dirty="0" smtClean="0"/>
                        <a:t>2</a:t>
                      </a:r>
                      <a:endParaRPr lang="zh-TW" altLang="en-US" dirty="0"/>
                    </a:p>
                  </a:txBody>
                  <a:tcPr/>
                </a:tc>
              </a:tr>
              <a:tr h="188848">
                <a:tc>
                  <a:txBody>
                    <a:bodyPr/>
                    <a:lstStyle/>
                    <a:p>
                      <a:r>
                        <a:rPr lang="en-US" altLang="zh-TW" dirty="0" smtClean="0"/>
                        <a:t>2012</a:t>
                      </a:r>
                      <a:endParaRPr lang="zh-TW" altLang="en-US" dirty="0"/>
                    </a:p>
                  </a:txBody>
                  <a:tcPr/>
                </a:tc>
                <a:tc>
                  <a:txBody>
                    <a:bodyPr/>
                    <a:lstStyle/>
                    <a:p>
                      <a:r>
                        <a:rPr lang="en-US" altLang="zh-TW" dirty="0" smtClean="0"/>
                        <a:t>1</a:t>
                      </a:r>
                      <a:endParaRPr lang="zh-TW" altLang="en-US" dirty="0"/>
                    </a:p>
                  </a:txBody>
                  <a:tcPr/>
                </a:tc>
              </a:tr>
            </a:tbl>
          </a:graphicData>
        </a:graphic>
      </p:graphicFrame>
      <p:graphicFrame>
        <p:nvGraphicFramePr>
          <p:cNvPr id="7" name="Chart 6"/>
          <p:cNvGraphicFramePr/>
          <p:nvPr/>
        </p:nvGraphicFramePr>
        <p:xfrm>
          <a:off x="3203848" y="2060848"/>
          <a:ext cx="5400600" cy="36724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16429" y="1034143"/>
            <a:ext cx="7772400" cy="1470025"/>
          </a:xfrm>
        </p:spPr>
        <p:txBody>
          <a:bodyPr/>
          <a:lstStyle/>
          <a:p>
            <a:r>
              <a:rPr lang="en-US" dirty="0" smtClean="0"/>
              <a:t/>
            </a:r>
            <a:br>
              <a:rPr lang="en-US" dirty="0" smtClean="0"/>
            </a:br>
            <a:r>
              <a:rPr lang="en-US" dirty="0" smtClean="0">
                <a:solidFill>
                  <a:srgbClr val="800000"/>
                </a:solidFill>
              </a:rPr>
              <a:t>3 The Hong Kong Situation</a:t>
            </a:r>
            <a:endParaRPr lang="en-US" dirty="0">
              <a:solidFill>
                <a:srgbClr val="800000"/>
              </a:solidFill>
            </a:endParaRPr>
          </a:p>
        </p:txBody>
      </p:sp>
      <p:pic>
        <p:nvPicPr>
          <p:cNvPr id="4" name="Picture 3"/>
          <p:cNvPicPr>
            <a:picLocks noChangeAspect="1"/>
          </p:cNvPicPr>
          <p:nvPr/>
        </p:nvPicPr>
        <p:blipFill>
          <a:blip r:embed="rId2"/>
          <a:stretch>
            <a:fillRect/>
          </a:stretch>
        </p:blipFill>
        <p:spPr>
          <a:xfrm>
            <a:off x="2634342" y="2895146"/>
            <a:ext cx="3962400" cy="321945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 name="Title 1"/>
          <p:cNvSpPr>
            <a:spLocks noGrp="1"/>
          </p:cNvSpPr>
          <p:nvPr>
            <p:ph type="title"/>
          </p:nvPr>
        </p:nvSpPr>
        <p:spPr>
          <a:xfrm>
            <a:off x="468313" y="188913"/>
            <a:ext cx="8229600" cy="1143000"/>
          </a:xfrm>
        </p:spPr>
        <p:txBody>
          <a:bodyPr/>
          <a:lstStyle/>
          <a:p>
            <a:pPr eaLnBrk="1" hangingPunct="1"/>
            <a:r>
              <a:rPr lang="en-US" altLang="zh-TW" dirty="0" smtClean="0">
                <a:solidFill>
                  <a:srgbClr val="800000"/>
                </a:solidFill>
              </a:rPr>
              <a:t>Hong Kong Higher Education</a:t>
            </a:r>
            <a:endParaRPr lang="zh-TW" altLang="en-US" dirty="0" smtClean="0">
              <a:solidFill>
                <a:srgbClr val="800000"/>
              </a:solidFill>
            </a:endParaRPr>
          </a:p>
        </p:txBody>
      </p:sp>
      <p:sp>
        <p:nvSpPr>
          <p:cNvPr id="1035" name="Content Placeholder 2"/>
          <p:cNvSpPr>
            <a:spLocks noGrp="1"/>
          </p:cNvSpPr>
          <p:nvPr>
            <p:ph idx="1"/>
          </p:nvPr>
        </p:nvSpPr>
        <p:spPr>
          <a:xfrm>
            <a:off x="467544" y="1716088"/>
            <a:ext cx="8229600" cy="5141912"/>
          </a:xfrm>
        </p:spPr>
        <p:txBody>
          <a:bodyPr>
            <a:normAutofit/>
          </a:bodyPr>
          <a:lstStyle/>
          <a:p>
            <a:pPr eaLnBrk="1" hangingPunct="1">
              <a:lnSpc>
                <a:spcPct val="110000"/>
              </a:lnSpc>
              <a:spcBef>
                <a:spcPct val="0"/>
              </a:spcBef>
            </a:pPr>
            <a:r>
              <a:rPr lang="en-US" altLang="zh-TW" sz="2600" dirty="0" smtClean="0">
                <a:solidFill>
                  <a:srgbClr val="000066"/>
                </a:solidFill>
              </a:rPr>
              <a:t>8  government funded institutes of higher learning (UGC)</a:t>
            </a:r>
          </a:p>
          <a:p>
            <a:pPr eaLnBrk="1" hangingPunct="1">
              <a:lnSpc>
                <a:spcPct val="110000"/>
              </a:lnSpc>
              <a:spcBef>
                <a:spcPct val="0"/>
              </a:spcBef>
            </a:pPr>
            <a:r>
              <a:rPr lang="en-US" altLang="zh-TW" sz="2600" dirty="0" smtClean="0">
                <a:solidFill>
                  <a:srgbClr val="000066"/>
                </a:solidFill>
              </a:rPr>
              <a:t>3 ranked in the top 50 in the world – HKU (26); HKUST (34); CUHK (39) - (QS Rankings, 2013)</a:t>
            </a:r>
          </a:p>
          <a:p>
            <a:pPr>
              <a:lnSpc>
                <a:spcPct val="110000"/>
              </a:lnSpc>
              <a:spcBef>
                <a:spcPct val="0"/>
              </a:spcBef>
            </a:pPr>
            <a:r>
              <a:rPr lang="en-US" altLang="zh-TW" sz="2600" dirty="0" smtClean="0">
                <a:solidFill>
                  <a:srgbClr val="000066"/>
                </a:solidFill>
              </a:rPr>
              <a:t>Four year curriculum commenced September 2012 – double cohort 3 year and 4 year programs in parallel</a:t>
            </a:r>
          </a:p>
          <a:p>
            <a:pPr>
              <a:lnSpc>
                <a:spcPct val="110000"/>
              </a:lnSpc>
              <a:spcBef>
                <a:spcPct val="0"/>
              </a:spcBef>
            </a:pPr>
            <a:r>
              <a:rPr lang="en-US" altLang="zh-TW" sz="2600" dirty="0" smtClean="0">
                <a:solidFill>
                  <a:srgbClr val="000066"/>
                </a:solidFill>
              </a:rPr>
              <a:t>Double 1</a:t>
            </a:r>
            <a:r>
              <a:rPr lang="en-US" altLang="zh-TW" sz="2600" baseline="30000" dirty="0" smtClean="0">
                <a:solidFill>
                  <a:srgbClr val="000066"/>
                </a:solidFill>
              </a:rPr>
              <a:t>st</a:t>
            </a:r>
            <a:r>
              <a:rPr lang="en-US" altLang="zh-TW" sz="2600" dirty="0" smtClean="0">
                <a:solidFill>
                  <a:srgbClr val="000066"/>
                </a:solidFill>
              </a:rPr>
              <a:t> year intake for each institution</a:t>
            </a:r>
          </a:p>
          <a:p>
            <a:pPr>
              <a:lnSpc>
                <a:spcPct val="110000"/>
              </a:lnSpc>
              <a:spcBef>
                <a:spcPct val="0"/>
              </a:spcBef>
            </a:pPr>
            <a:r>
              <a:rPr lang="en-US" altLang="zh-TW" sz="2600" dirty="0" smtClean="0">
                <a:solidFill>
                  <a:srgbClr val="000066"/>
                </a:solidFill>
              </a:rPr>
              <a:t>Estimated total students now 86,000</a:t>
            </a:r>
          </a:p>
          <a:p>
            <a:pPr algn="just" eaLnBrk="1" hangingPunct="1">
              <a:lnSpc>
                <a:spcPct val="110000"/>
              </a:lnSpc>
              <a:spcBef>
                <a:spcPct val="0"/>
              </a:spcBef>
            </a:pPr>
            <a:r>
              <a:rPr lang="en-US" altLang="zh-TW" sz="2600" dirty="0" smtClean="0">
                <a:solidFill>
                  <a:srgbClr val="000066"/>
                </a:solidFill>
              </a:rPr>
              <a:t>Desire to be </a:t>
            </a:r>
            <a:r>
              <a:rPr lang="en-US" altLang="zh-TW" sz="2600" i="1" dirty="0" smtClean="0">
                <a:solidFill>
                  <a:srgbClr val="000066"/>
                </a:solidFill>
              </a:rPr>
              <a:t>THE</a:t>
            </a:r>
            <a:r>
              <a:rPr lang="en-US" altLang="zh-TW" sz="2600" dirty="0" smtClean="0">
                <a:solidFill>
                  <a:srgbClr val="000066"/>
                </a:solidFill>
              </a:rPr>
              <a:t> Asian education hub</a:t>
            </a:r>
          </a:p>
          <a:p>
            <a:pPr algn="just" eaLnBrk="1" hangingPunct="1">
              <a:lnSpc>
                <a:spcPct val="110000"/>
              </a:lnSpc>
              <a:spcBef>
                <a:spcPct val="0"/>
              </a:spcBef>
            </a:pPr>
            <a:r>
              <a:rPr lang="en-US" altLang="zh-TW" sz="2600" dirty="0" smtClean="0">
                <a:solidFill>
                  <a:srgbClr val="000066"/>
                </a:solidFill>
              </a:rPr>
              <a:t>Desire for </a:t>
            </a:r>
            <a:r>
              <a:rPr lang="en-US" altLang="zh-TW" sz="2600" b="1" i="1" dirty="0" smtClean="0">
                <a:solidFill>
                  <a:srgbClr val="000066"/>
                </a:solidFill>
              </a:rPr>
              <a:t>deep collaboration </a:t>
            </a:r>
            <a:r>
              <a:rPr lang="en-US" altLang="zh-TW" sz="2600" dirty="0" smtClean="0">
                <a:solidFill>
                  <a:srgbClr val="000066"/>
                </a:solidFill>
              </a:rPr>
              <a:t>among the 8</a:t>
            </a:r>
          </a:p>
          <a:p>
            <a:pPr algn="just" eaLnBrk="1" hangingPunct="1">
              <a:lnSpc>
                <a:spcPct val="110000"/>
              </a:lnSpc>
              <a:spcBef>
                <a:spcPct val="0"/>
              </a:spcBef>
            </a:pPr>
            <a:r>
              <a:rPr lang="en-US" altLang="zh-TW" sz="2600" dirty="0" smtClean="0">
                <a:solidFill>
                  <a:srgbClr val="000066"/>
                </a:solidFill>
              </a:rPr>
              <a:t>HUCOM (Heads of Universities Committees)</a:t>
            </a:r>
          </a:p>
        </p:txBody>
      </p:sp>
      <p:graphicFrame>
        <p:nvGraphicFramePr>
          <p:cNvPr id="1026" name="Object 2"/>
          <p:cNvGraphicFramePr>
            <a:graphicFrameLocks noChangeAspect="1"/>
          </p:cNvGraphicFramePr>
          <p:nvPr/>
        </p:nvGraphicFramePr>
        <p:xfrm>
          <a:off x="179388" y="1125538"/>
          <a:ext cx="577850" cy="590550"/>
        </p:xfrm>
        <a:graphic>
          <a:graphicData uri="http://schemas.openxmlformats.org/presentationml/2006/ole">
            <p:oleObj spid="_x0000_s28674" name="Bitmap Image" r:id="rId3" imgW="1533739" imgH="1219370" progId="">
              <p:embed/>
            </p:oleObj>
          </a:graphicData>
        </a:graphic>
      </p:graphicFrame>
      <p:graphicFrame>
        <p:nvGraphicFramePr>
          <p:cNvPr id="1027" name="Object 3"/>
          <p:cNvGraphicFramePr>
            <a:graphicFrameLocks noChangeAspect="1"/>
          </p:cNvGraphicFramePr>
          <p:nvPr/>
        </p:nvGraphicFramePr>
        <p:xfrm>
          <a:off x="1258888" y="1125538"/>
          <a:ext cx="504825" cy="503237"/>
        </p:xfrm>
        <a:graphic>
          <a:graphicData uri="http://schemas.openxmlformats.org/presentationml/2006/ole">
            <p:oleObj spid="_x0000_s28675" name="Bitmap Image" r:id="rId4" imgW="1419048" imgH="1142857" progId="">
              <p:embed/>
            </p:oleObj>
          </a:graphicData>
        </a:graphic>
      </p:graphicFrame>
      <p:graphicFrame>
        <p:nvGraphicFramePr>
          <p:cNvPr id="1028" name="Object 5"/>
          <p:cNvGraphicFramePr>
            <a:graphicFrameLocks noChangeAspect="1"/>
          </p:cNvGraphicFramePr>
          <p:nvPr/>
        </p:nvGraphicFramePr>
        <p:xfrm>
          <a:off x="2268538" y="1196975"/>
          <a:ext cx="501650" cy="504825"/>
        </p:xfrm>
        <a:graphic>
          <a:graphicData uri="http://schemas.openxmlformats.org/presentationml/2006/ole">
            <p:oleObj spid="_x0000_s28676" name="Bitmap Image" r:id="rId5" imgW="1438095" imgH="1219370" progId="">
              <p:embed/>
            </p:oleObj>
          </a:graphicData>
        </a:graphic>
      </p:graphicFrame>
      <p:graphicFrame>
        <p:nvGraphicFramePr>
          <p:cNvPr id="1029" name="Object 6"/>
          <p:cNvGraphicFramePr>
            <a:graphicFrameLocks noChangeAspect="1"/>
          </p:cNvGraphicFramePr>
          <p:nvPr/>
        </p:nvGraphicFramePr>
        <p:xfrm>
          <a:off x="3419475" y="1196975"/>
          <a:ext cx="503238" cy="447675"/>
        </p:xfrm>
        <a:graphic>
          <a:graphicData uri="http://schemas.openxmlformats.org/presentationml/2006/ole">
            <p:oleObj spid="_x0000_s28677" name="Bitmap Image" r:id="rId6" imgW="1123810" imgH="1000000" progId="">
              <p:embed/>
            </p:oleObj>
          </a:graphicData>
        </a:graphic>
      </p:graphicFrame>
      <p:graphicFrame>
        <p:nvGraphicFramePr>
          <p:cNvPr id="1030" name="Object 7"/>
          <p:cNvGraphicFramePr>
            <a:graphicFrameLocks noChangeAspect="1"/>
          </p:cNvGraphicFramePr>
          <p:nvPr/>
        </p:nvGraphicFramePr>
        <p:xfrm>
          <a:off x="4500563" y="1125538"/>
          <a:ext cx="504825" cy="574675"/>
        </p:xfrm>
        <a:graphic>
          <a:graphicData uri="http://schemas.openxmlformats.org/presentationml/2006/ole">
            <p:oleObj spid="_x0000_s28678" name="Bitmap Image" r:id="rId7" imgW="1305107" imgH="1343212" progId="">
              <p:embed/>
            </p:oleObj>
          </a:graphicData>
        </a:graphic>
      </p:graphicFrame>
      <p:graphicFrame>
        <p:nvGraphicFramePr>
          <p:cNvPr id="1031" name="Object 8"/>
          <p:cNvGraphicFramePr>
            <a:graphicFrameLocks noChangeAspect="1"/>
          </p:cNvGraphicFramePr>
          <p:nvPr/>
        </p:nvGraphicFramePr>
        <p:xfrm>
          <a:off x="5508625" y="1196975"/>
          <a:ext cx="504825" cy="484188"/>
        </p:xfrm>
        <a:graphic>
          <a:graphicData uri="http://schemas.openxmlformats.org/presentationml/2006/ole">
            <p:oleObj spid="_x0000_s28679" name="Bitmap Image" r:id="rId8" imgW="1333333" imgH="1419048" progId="">
              <p:embed/>
            </p:oleObj>
          </a:graphicData>
        </a:graphic>
      </p:graphicFrame>
      <p:graphicFrame>
        <p:nvGraphicFramePr>
          <p:cNvPr id="1032" name="Object 9"/>
          <p:cNvGraphicFramePr>
            <a:graphicFrameLocks noChangeAspect="1"/>
          </p:cNvGraphicFramePr>
          <p:nvPr/>
        </p:nvGraphicFramePr>
        <p:xfrm>
          <a:off x="6516688" y="1125538"/>
          <a:ext cx="504825" cy="514350"/>
        </p:xfrm>
        <a:graphic>
          <a:graphicData uri="http://schemas.openxmlformats.org/presentationml/2006/ole">
            <p:oleObj spid="_x0000_s28680" name="Bitmap Image" r:id="rId9" imgW="1019048" imgH="1019048" progId="">
              <p:embed/>
            </p:oleObj>
          </a:graphicData>
        </a:graphic>
      </p:graphicFrame>
      <p:graphicFrame>
        <p:nvGraphicFramePr>
          <p:cNvPr id="1033" name="Object 10"/>
          <p:cNvGraphicFramePr>
            <a:graphicFrameLocks noChangeAspect="1"/>
          </p:cNvGraphicFramePr>
          <p:nvPr/>
        </p:nvGraphicFramePr>
        <p:xfrm>
          <a:off x="7740650" y="1125538"/>
          <a:ext cx="504825" cy="574675"/>
        </p:xfrm>
        <a:graphic>
          <a:graphicData uri="http://schemas.openxmlformats.org/presentationml/2006/ole">
            <p:oleObj spid="_x0000_s28681" name="Bitmap Image" r:id="rId10" imgW="1314286" imgH="1486107" progId="">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74638"/>
            <a:ext cx="8229600" cy="777875"/>
          </a:xfrm>
        </p:spPr>
        <p:txBody>
          <a:bodyPr>
            <a:normAutofit fontScale="90000"/>
          </a:bodyPr>
          <a:lstStyle/>
          <a:p>
            <a:r>
              <a:rPr lang="en-US" altLang="zh-TW" dirty="0" smtClean="0">
                <a:solidFill>
                  <a:srgbClr val="800000"/>
                </a:solidFill>
              </a:rPr>
              <a:t>Hong Kong UGC Funded Universities</a:t>
            </a:r>
            <a:endParaRPr lang="zh-TW" altLang="en-US" dirty="0">
              <a:solidFill>
                <a:srgbClr val="800000"/>
              </a:solidFill>
            </a:endParaRPr>
          </a:p>
        </p:txBody>
      </p:sp>
      <p:sp>
        <p:nvSpPr>
          <p:cNvPr id="48142" name="Rectangle 2"/>
          <p:cNvSpPr>
            <a:spLocks noGrp="1" noRot="1" noChangeArrowheads="1"/>
          </p:cNvSpPr>
          <p:nvPr>
            <p:ph idx="1"/>
          </p:nvPr>
        </p:nvSpPr>
        <p:spPr>
          <a:xfrm>
            <a:off x="457200" y="1412876"/>
            <a:ext cx="8229600" cy="4987924"/>
          </a:xfrm>
        </p:spPr>
        <p:txBody>
          <a:bodyPr>
            <a:noAutofit/>
          </a:bodyPr>
          <a:lstStyle/>
          <a:p>
            <a:pPr marL="261938" indent="-261938">
              <a:lnSpc>
                <a:spcPct val="85000"/>
              </a:lnSpc>
              <a:spcBef>
                <a:spcPts val="0"/>
              </a:spcBef>
              <a:buSzPct val="60000"/>
              <a:buFont typeface="Wingdings" pitchFamily="2" charset="2"/>
              <a:buChar char="n"/>
            </a:pPr>
            <a:r>
              <a:rPr lang="en-US" altLang="zh-TW" sz="2400" dirty="0" smtClean="0">
                <a:solidFill>
                  <a:srgbClr val="000066"/>
                </a:solidFill>
              </a:rPr>
              <a:t>Chinese University of HK (CUHK)</a:t>
            </a: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City University of HK (</a:t>
            </a:r>
            <a:r>
              <a:rPr lang="en-US" altLang="zh-TW" sz="2400" dirty="0" err="1" smtClean="0">
                <a:solidFill>
                  <a:srgbClr val="000066"/>
                </a:solidFill>
              </a:rPr>
              <a:t>CityU</a:t>
            </a:r>
            <a:r>
              <a:rPr lang="en-US" altLang="zh-TW" sz="2400" dirty="0" smtClean="0">
                <a:solidFill>
                  <a:srgbClr val="000066"/>
                </a:solidFill>
              </a:rPr>
              <a:t>)</a:t>
            </a:r>
            <a:r>
              <a:rPr lang="en-US" altLang="zh-TW" sz="2400" dirty="0" smtClean="0">
                <a:solidFill>
                  <a:srgbClr val="000066"/>
                </a:solidFill>
                <a:latin typeface="SimHei" pitchFamily="2" charset="-122"/>
                <a:ea typeface="SimHei" pitchFamily="2" charset="-122"/>
              </a:rPr>
              <a:t> </a:t>
            </a: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HK Baptist University (HKBU)</a:t>
            </a:r>
            <a:endParaRPr lang="en-US" altLang="zh-TW" sz="2400" dirty="0" smtClean="0">
              <a:solidFill>
                <a:srgbClr val="000066"/>
              </a:solidFill>
              <a:latin typeface="SimHei" pitchFamily="2" charset="-122"/>
              <a:ea typeface="SimHei" pitchFamily="2" charset="-122"/>
            </a:endParaRP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HK Institute of Education (</a:t>
            </a:r>
            <a:r>
              <a:rPr lang="en-US" altLang="zh-TW" sz="2400" dirty="0" err="1" smtClean="0">
                <a:solidFill>
                  <a:srgbClr val="000066"/>
                </a:solidFill>
              </a:rPr>
              <a:t>HKIEd</a:t>
            </a:r>
            <a:r>
              <a:rPr lang="en-US" altLang="zh-TW" sz="2400" dirty="0" smtClean="0">
                <a:solidFill>
                  <a:srgbClr val="000066"/>
                </a:solidFill>
              </a:rPr>
              <a:t>) </a:t>
            </a: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HK Polytechnic University (</a:t>
            </a:r>
            <a:r>
              <a:rPr lang="en-US" altLang="zh-TW" sz="2400" dirty="0" err="1" smtClean="0">
                <a:solidFill>
                  <a:srgbClr val="000066"/>
                </a:solidFill>
              </a:rPr>
              <a:t>PolyU</a:t>
            </a:r>
            <a:r>
              <a:rPr lang="en-US" altLang="zh-TW" sz="2400" dirty="0" smtClean="0">
                <a:solidFill>
                  <a:srgbClr val="000066"/>
                </a:solidFill>
              </a:rPr>
              <a:t>)</a:t>
            </a:r>
            <a:endParaRPr lang="en-US" altLang="zh-TW" sz="2400" dirty="0" smtClean="0">
              <a:solidFill>
                <a:srgbClr val="000066"/>
              </a:solidFill>
              <a:latin typeface="SimHei" pitchFamily="2" charset="-122"/>
              <a:ea typeface="SimHei" pitchFamily="2" charset="-122"/>
            </a:endParaRP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HK University Science &amp; Technology (HKUST)</a:t>
            </a: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err="1" smtClean="0">
                <a:solidFill>
                  <a:srgbClr val="000066"/>
                </a:solidFill>
              </a:rPr>
              <a:t>Lingnan</a:t>
            </a:r>
            <a:r>
              <a:rPr lang="en-US" altLang="zh-TW" sz="2400" dirty="0" smtClean="0">
                <a:solidFill>
                  <a:srgbClr val="000066"/>
                </a:solidFill>
              </a:rPr>
              <a:t> University (LU)	</a:t>
            </a:r>
          </a:p>
          <a:p>
            <a:pPr marL="261938" indent="-261938">
              <a:lnSpc>
                <a:spcPct val="85000"/>
              </a:lnSpc>
              <a:spcBef>
                <a:spcPts val="0"/>
              </a:spcBef>
              <a:buSzPct val="60000"/>
              <a:buFont typeface="Wingdings" pitchFamily="2" charset="2"/>
              <a:buChar char="n"/>
            </a:pPr>
            <a:endParaRPr lang="en-US" altLang="zh-TW" sz="2400" dirty="0" smtClean="0">
              <a:solidFill>
                <a:srgbClr val="000066"/>
              </a:solidFill>
            </a:endParaRPr>
          </a:p>
          <a:p>
            <a:pPr marL="261938" indent="-261938">
              <a:lnSpc>
                <a:spcPct val="85000"/>
              </a:lnSpc>
              <a:spcBef>
                <a:spcPts val="0"/>
              </a:spcBef>
              <a:buSzPct val="60000"/>
              <a:buFont typeface="Wingdings" pitchFamily="2" charset="2"/>
              <a:buChar char="n"/>
            </a:pPr>
            <a:r>
              <a:rPr lang="en-US" altLang="zh-TW" sz="2400" dirty="0" smtClean="0">
                <a:solidFill>
                  <a:srgbClr val="000066"/>
                </a:solidFill>
              </a:rPr>
              <a:t>University of Hong Kong (HKU)</a:t>
            </a:r>
          </a:p>
        </p:txBody>
      </p:sp>
      <p:sp>
        <p:nvSpPr>
          <p:cNvPr id="48143"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48144" name="Rectangle 4"/>
          <p:cNvSpPr>
            <a:spLocks noChangeArrowheads="1"/>
          </p:cNvSpPr>
          <p:nvPr/>
        </p:nvSpPr>
        <p:spPr bwMode="auto">
          <a:xfrm>
            <a:off x="827088" y="274638"/>
            <a:ext cx="7772400" cy="1138237"/>
          </a:xfrm>
          <a:prstGeom prst="rect">
            <a:avLst/>
          </a:prstGeom>
          <a:noFill/>
          <a:ln w="9525">
            <a:noFill/>
            <a:miter lim="800000"/>
            <a:headEnd/>
            <a:tailEnd/>
          </a:ln>
        </p:spPr>
        <p:txBody>
          <a:bodyPr anchor="ctr"/>
          <a:lstStyle/>
          <a:p>
            <a:endParaRPr lang="en-US" sz="1800">
              <a:solidFill>
                <a:srgbClr val="008000"/>
              </a:solidFill>
            </a:endParaRPr>
          </a:p>
        </p:txBody>
      </p:sp>
      <p:graphicFrame>
        <p:nvGraphicFramePr>
          <p:cNvPr id="48134" name="Object 6"/>
          <p:cNvGraphicFramePr>
            <a:graphicFrameLocks noChangeAspect="1"/>
          </p:cNvGraphicFramePr>
          <p:nvPr/>
        </p:nvGraphicFramePr>
        <p:xfrm>
          <a:off x="179512" y="2060848"/>
          <a:ext cx="504825" cy="503238"/>
        </p:xfrm>
        <a:graphic>
          <a:graphicData uri="http://schemas.openxmlformats.org/presentationml/2006/ole">
            <p:oleObj spid="_x0000_s144386" name="Bitmap Image" r:id="rId3" imgW="1419048" imgH="1142857" progId="">
              <p:embed/>
            </p:oleObj>
          </a:graphicData>
        </a:graphic>
      </p:graphicFrame>
      <p:graphicFrame>
        <p:nvGraphicFramePr>
          <p:cNvPr id="48135" name="Object 7"/>
          <p:cNvGraphicFramePr>
            <a:graphicFrameLocks noChangeAspect="1"/>
          </p:cNvGraphicFramePr>
          <p:nvPr/>
        </p:nvGraphicFramePr>
        <p:xfrm>
          <a:off x="251520" y="3212976"/>
          <a:ext cx="503238" cy="447675"/>
        </p:xfrm>
        <a:graphic>
          <a:graphicData uri="http://schemas.openxmlformats.org/presentationml/2006/ole">
            <p:oleObj spid="_x0000_s144387" name="Bitmap Image" r:id="rId4" imgW="1123810" imgH="1000000" progId="">
              <p:embed/>
            </p:oleObj>
          </a:graphicData>
        </a:graphic>
      </p:graphicFrame>
      <p:graphicFrame>
        <p:nvGraphicFramePr>
          <p:cNvPr id="48136" name="Object 8"/>
          <p:cNvGraphicFramePr>
            <a:graphicFrameLocks noChangeAspect="1"/>
          </p:cNvGraphicFramePr>
          <p:nvPr/>
        </p:nvGraphicFramePr>
        <p:xfrm>
          <a:off x="251520" y="3717032"/>
          <a:ext cx="504825" cy="576262"/>
        </p:xfrm>
        <a:graphic>
          <a:graphicData uri="http://schemas.openxmlformats.org/presentationml/2006/ole">
            <p:oleObj spid="_x0000_s144388" name="Bitmap Image" r:id="rId5" imgW="1305107" imgH="1343212" progId="">
              <p:embed/>
            </p:oleObj>
          </a:graphicData>
        </a:graphic>
      </p:graphicFrame>
      <p:graphicFrame>
        <p:nvGraphicFramePr>
          <p:cNvPr id="48137" name="Object 9"/>
          <p:cNvGraphicFramePr>
            <a:graphicFrameLocks noChangeAspect="1"/>
          </p:cNvGraphicFramePr>
          <p:nvPr/>
        </p:nvGraphicFramePr>
        <p:xfrm>
          <a:off x="251520" y="4365104"/>
          <a:ext cx="504825" cy="484187"/>
        </p:xfrm>
        <a:graphic>
          <a:graphicData uri="http://schemas.openxmlformats.org/presentationml/2006/ole">
            <p:oleObj spid="_x0000_s144389" name="Bitmap Image" r:id="rId6" imgW="1333333" imgH="1419048" progId="">
              <p:embed/>
            </p:oleObj>
          </a:graphicData>
        </a:graphic>
      </p:graphicFrame>
      <p:graphicFrame>
        <p:nvGraphicFramePr>
          <p:cNvPr id="48138" name="Object 10"/>
          <p:cNvGraphicFramePr>
            <a:graphicFrameLocks noChangeAspect="1"/>
          </p:cNvGraphicFramePr>
          <p:nvPr/>
        </p:nvGraphicFramePr>
        <p:xfrm>
          <a:off x="251520" y="4941168"/>
          <a:ext cx="504825" cy="515937"/>
        </p:xfrm>
        <a:graphic>
          <a:graphicData uri="http://schemas.openxmlformats.org/presentationml/2006/ole">
            <p:oleObj spid="_x0000_s144390" name="Bitmap Image" r:id="rId7" imgW="1019048" imgH="1019048" progId="">
              <p:embed/>
            </p:oleObj>
          </a:graphicData>
        </a:graphic>
      </p:graphicFrame>
      <p:graphicFrame>
        <p:nvGraphicFramePr>
          <p:cNvPr id="48139" name="Object 11"/>
          <p:cNvGraphicFramePr>
            <a:graphicFrameLocks noChangeAspect="1"/>
          </p:cNvGraphicFramePr>
          <p:nvPr/>
        </p:nvGraphicFramePr>
        <p:xfrm>
          <a:off x="251520" y="5517232"/>
          <a:ext cx="504825" cy="576262"/>
        </p:xfrm>
        <a:graphic>
          <a:graphicData uri="http://schemas.openxmlformats.org/presentationml/2006/ole">
            <p:oleObj spid="_x0000_s144391" name="Bitmap Image" r:id="rId8" imgW="1314286" imgH="1486107" progId="">
              <p:embed/>
            </p:oleObj>
          </a:graphicData>
        </a:graphic>
      </p:graphicFrame>
      <p:graphicFrame>
        <p:nvGraphicFramePr>
          <p:cNvPr id="48140" name="Object 12"/>
          <p:cNvGraphicFramePr>
            <a:graphicFrameLocks noChangeAspect="1"/>
          </p:cNvGraphicFramePr>
          <p:nvPr/>
        </p:nvGraphicFramePr>
        <p:xfrm>
          <a:off x="251520" y="2636912"/>
          <a:ext cx="501650" cy="504825"/>
        </p:xfrm>
        <a:graphic>
          <a:graphicData uri="http://schemas.openxmlformats.org/presentationml/2006/ole">
            <p:oleObj spid="_x0000_s144392" name="Bitmap Image" r:id="rId9" imgW="1438095" imgH="1219370" progId="">
              <p:embed/>
            </p:oleObj>
          </a:graphicData>
        </a:graphic>
      </p:graphicFrame>
      <p:graphicFrame>
        <p:nvGraphicFramePr>
          <p:cNvPr id="48141" name="Object 13"/>
          <p:cNvGraphicFramePr>
            <a:graphicFrameLocks noChangeAspect="1"/>
          </p:cNvGraphicFramePr>
          <p:nvPr/>
        </p:nvGraphicFramePr>
        <p:xfrm>
          <a:off x="251520" y="1484784"/>
          <a:ext cx="506412" cy="517525"/>
        </p:xfrm>
        <a:graphic>
          <a:graphicData uri="http://schemas.openxmlformats.org/presentationml/2006/ole">
            <p:oleObj spid="_x0000_s144393" name="Bitmap Image" r:id="rId10" imgW="1533739" imgH="1219370" progId="">
              <p:embed/>
            </p:oleObj>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zh-TW" altLang="en-US" dirty="0"/>
          </a:p>
        </p:txBody>
      </p:sp>
      <p:sp>
        <p:nvSpPr>
          <p:cNvPr id="18434" name="Rectangle 2"/>
          <p:cNvSpPr>
            <a:spLocks noGrp="1" noRot="1" noChangeArrowheads="1"/>
          </p:cNvSpPr>
          <p:nvPr>
            <p:ph idx="1"/>
          </p:nvPr>
        </p:nvSpPr>
        <p:spPr>
          <a:xfrm>
            <a:off x="457200" y="1705708"/>
            <a:ext cx="8229600" cy="4420455"/>
          </a:xfrm>
        </p:spPr>
        <p:txBody>
          <a:bodyPr>
            <a:normAutofit/>
          </a:bodyPr>
          <a:lstStyle/>
          <a:p>
            <a:pPr marL="261938" indent="-261938" eaLnBrk="1" hangingPunct="1">
              <a:spcBef>
                <a:spcPts val="600"/>
              </a:spcBef>
              <a:buSzPct val="60000"/>
              <a:buFont typeface="Wingdings" pitchFamily="2" charset="2"/>
              <a:buChar char="n"/>
            </a:pPr>
            <a:r>
              <a:rPr lang="en-US" altLang="zh-TW" dirty="0" smtClean="0">
                <a:solidFill>
                  <a:srgbClr val="000066"/>
                </a:solidFill>
              </a:rPr>
              <a:t>Joint University Librarians Advisory Committee</a:t>
            </a:r>
          </a:p>
          <a:p>
            <a:pPr marL="261938" indent="-261938" eaLnBrk="1" hangingPunct="1">
              <a:spcBef>
                <a:spcPts val="600"/>
              </a:spcBef>
              <a:buSzPct val="60000"/>
              <a:buFont typeface="Wingdings" pitchFamily="2" charset="2"/>
              <a:buChar char="n"/>
            </a:pPr>
            <a:r>
              <a:rPr lang="en-US" altLang="zh-TW" dirty="0" smtClean="0">
                <a:solidFill>
                  <a:srgbClr val="000066"/>
                </a:solidFill>
              </a:rPr>
              <a:t>Founded in 1967 </a:t>
            </a:r>
          </a:p>
          <a:p>
            <a:pPr marL="261938" indent="-261938" eaLnBrk="1" hangingPunct="1">
              <a:spcBef>
                <a:spcPts val="600"/>
              </a:spcBef>
              <a:buSzPct val="60000"/>
              <a:buFont typeface="Wingdings" pitchFamily="2" charset="2"/>
              <a:buChar char="n"/>
            </a:pPr>
            <a:r>
              <a:rPr lang="en-US" altLang="zh-TW" dirty="0" smtClean="0">
                <a:solidFill>
                  <a:srgbClr val="000066"/>
                </a:solidFill>
              </a:rPr>
              <a:t>A forum to discuss, co-ordinate and collaborate on library information resources and services among the libraries of the eight tertiary education institutions of the University Grants Committee (UGC) of HKSAR</a:t>
            </a:r>
            <a:endParaRPr lang="en-US" altLang="zh-TW" dirty="0" smtClean="0">
              <a:solidFill>
                <a:srgbClr val="009900"/>
              </a:solidFill>
            </a:endParaRPr>
          </a:p>
        </p:txBody>
      </p:sp>
      <p:sp>
        <p:nvSpPr>
          <p:cNvPr id="18435"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8436"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8437" name="Rectangle 11"/>
          <p:cNvSpPr>
            <a:spLocks noChangeArrowheads="1"/>
          </p:cNvSpPr>
          <p:nvPr/>
        </p:nvSpPr>
        <p:spPr bwMode="auto">
          <a:xfrm>
            <a:off x="0" y="476250"/>
            <a:ext cx="9144000" cy="936625"/>
          </a:xfrm>
          <a:prstGeom prst="rect">
            <a:avLst/>
          </a:prstGeom>
          <a:noFill/>
          <a:ln w="9525">
            <a:noFill/>
            <a:miter lim="800000"/>
            <a:headEnd/>
            <a:tailEnd/>
          </a:ln>
        </p:spPr>
        <p:txBody>
          <a:bodyPr anchor="ctr"/>
          <a:lstStyle/>
          <a:p>
            <a:pPr algn="ctr"/>
            <a:endParaRPr lang="en-US" sz="4000"/>
          </a:p>
        </p:txBody>
      </p:sp>
      <p:pic>
        <p:nvPicPr>
          <p:cNvPr id="18438" name="Picture 13"/>
          <p:cNvPicPr>
            <a:picLocks noChangeAspect="1" noChangeArrowheads="1"/>
          </p:cNvPicPr>
          <p:nvPr/>
        </p:nvPicPr>
        <p:blipFill>
          <a:blip r:embed="rId2" cstate="print"/>
          <a:srcRect/>
          <a:stretch>
            <a:fillRect/>
          </a:stretch>
        </p:blipFill>
        <p:spPr bwMode="auto">
          <a:xfrm>
            <a:off x="2123728" y="404664"/>
            <a:ext cx="4824413" cy="822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cstate="print">
            <a:lum bright="14000"/>
          </a:blip>
          <a:srcRect/>
          <a:stretch>
            <a:fillRect/>
          </a:stretch>
        </p:blipFill>
        <p:spPr bwMode="auto">
          <a:xfrm>
            <a:off x="0" y="0"/>
            <a:ext cx="9207500" cy="6858000"/>
          </a:xfrm>
          <a:prstGeom prst="rect">
            <a:avLst/>
          </a:prstGeom>
          <a:noFill/>
          <a:ln w="9525">
            <a:noFill/>
            <a:miter lim="800000"/>
            <a:headEnd/>
            <a:tailEnd/>
          </a:ln>
        </p:spPr>
      </p:pic>
      <p:pic>
        <p:nvPicPr>
          <p:cNvPr id="52227" name="Picture 24" descr="Biomedical Engineering Center, the University of Hong Kong">
            <a:hlinkClick r:id="rId4"/>
          </p:cNvPr>
          <p:cNvPicPr>
            <a:picLocks noChangeAspect="1" noChangeArrowheads="1"/>
          </p:cNvPicPr>
          <p:nvPr/>
        </p:nvPicPr>
        <p:blipFill>
          <a:blip r:embed="rId5" cstate="print"/>
          <a:srcRect/>
          <a:stretch>
            <a:fillRect/>
          </a:stretch>
        </p:blipFill>
        <p:spPr bwMode="auto">
          <a:xfrm>
            <a:off x="4357688" y="4857750"/>
            <a:ext cx="323850" cy="365125"/>
          </a:xfrm>
          <a:prstGeom prst="rect">
            <a:avLst/>
          </a:prstGeom>
          <a:noFill/>
          <a:ln w="9525">
            <a:noFill/>
            <a:miter lim="800000"/>
            <a:headEnd/>
            <a:tailEnd/>
          </a:ln>
        </p:spPr>
      </p:pic>
      <p:pic>
        <p:nvPicPr>
          <p:cNvPr id="52228" name="Picture 8" descr="http://t0.gstatic.com/images?q=tbn:0rsYB0i23wxcBM:http://www.polyu.edu.hk/hti/wacbe2009/pic/polyu_logo.gif"/>
          <p:cNvPicPr>
            <a:picLocks noChangeAspect="1" noChangeArrowheads="1"/>
          </p:cNvPicPr>
          <p:nvPr/>
        </p:nvPicPr>
        <p:blipFill>
          <a:blip r:embed="rId6" cstate="print"/>
          <a:srcRect/>
          <a:stretch>
            <a:fillRect/>
          </a:stretch>
        </p:blipFill>
        <p:spPr bwMode="auto">
          <a:xfrm>
            <a:off x="5000625" y="4357688"/>
            <a:ext cx="285750" cy="290512"/>
          </a:xfrm>
          <a:prstGeom prst="rect">
            <a:avLst/>
          </a:prstGeom>
          <a:noFill/>
          <a:ln w="9525">
            <a:noFill/>
            <a:miter lim="800000"/>
            <a:headEnd/>
            <a:tailEnd/>
          </a:ln>
        </p:spPr>
      </p:pic>
      <p:pic>
        <p:nvPicPr>
          <p:cNvPr id="52229" name="Picture 18" descr="See full size image"/>
          <p:cNvPicPr>
            <a:picLocks noChangeAspect="1" noChangeArrowheads="1"/>
          </p:cNvPicPr>
          <p:nvPr/>
        </p:nvPicPr>
        <p:blipFill>
          <a:blip r:embed="rId7" cstate="print"/>
          <a:srcRect/>
          <a:stretch>
            <a:fillRect/>
          </a:stretch>
        </p:blipFill>
        <p:spPr bwMode="auto">
          <a:xfrm>
            <a:off x="6500813" y="3714750"/>
            <a:ext cx="214312" cy="290513"/>
          </a:xfrm>
          <a:prstGeom prst="rect">
            <a:avLst/>
          </a:prstGeom>
          <a:noFill/>
          <a:ln w="9525">
            <a:noFill/>
            <a:miter lim="800000"/>
            <a:headEnd/>
            <a:tailEnd/>
          </a:ln>
        </p:spPr>
      </p:pic>
      <p:pic>
        <p:nvPicPr>
          <p:cNvPr id="52230" name="Picture 28" descr="http://t3.gstatic.com/images?q=tbn:cr9jZF6upJ3q6M:http://www.phy.cuhk.edu.hk/itp/v3/hkbu_logo.jpg"/>
          <p:cNvPicPr>
            <a:picLocks noChangeAspect="1" noChangeArrowheads="1"/>
          </p:cNvPicPr>
          <p:nvPr/>
        </p:nvPicPr>
        <p:blipFill>
          <a:blip r:embed="rId8" cstate="print"/>
          <a:srcRect/>
          <a:stretch>
            <a:fillRect/>
          </a:stretch>
        </p:blipFill>
        <p:spPr bwMode="auto">
          <a:xfrm>
            <a:off x="5357813" y="3643313"/>
            <a:ext cx="261937" cy="295275"/>
          </a:xfrm>
          <a:prstGeom prst="rect">
            <a:avLst/>
          </a:prstGeom>
          <a:noFill/>
          <a:ln w="9525">
            <a:noFill/>
            <a:miter lim="800000"/>
            <a:headEnd/>
            <a:tailEnd/>
          </a:ln>
        </p:spPr>
      </p:pic>
      <p:pic>
        <p:nvPicPr>
          <p:cNvPr id="52231" name="Picture 20" descr="Department of Physics and Materials Science, City University of Hong Kong"/>
          <p:cNvPicPr>
            <a:picLocks noChangeAspect="1" noChangeArrowheads="1"/>
          </p:cNvPicPr>
          <p:nvPr/>
        </p:nvPicPr>
        <p:blipFill>
          <a:blip r:embed="rId9" cstate="print"/>
          <a:srcRect/>
          <a:stretch>
            <a:fillRect/>
          </a:stretch>
        </p:blipFill>
        <p:spPr bwMode="auto">
          <a:xfrm>
            <a:off x="4857750" y="3643313"/>
            <a:ext cx="285750" cy="269875"/>
          </a:xfrm>
          <a:prstGeom prst="rect">
            <a:avLst/>
          </a:prstGeom>
          <a:noFill/>
          <a:ln w="9525">
            <a:noFill/>
            <a:miter lim="800000"/>
            <a:headEnd/>
            <a:tailEnd/>
          </a:ln>
        </p:spPr>
      </p:pic>
      <p:pic>
        <p:nvPicPr>
          <p:cNvPr id="52232" name="Picture 22" descr="Department of Orthopaedics and Traumatology, The Chinese University of Hong Kong"/>
          <p:cNvPicPr>
            <a:picLocks noChangeAspect="1" noChangeArrowheads="1"/>
          </p:cNvPicPr>
          <p:nvPr/>
        </p:nvPicPr>
        <p:blipFill>
          <a:blip r:embed="rId10" cstate="print"/>
          <a:srcRect/>
          <a:stretch>
            <a:fillRect/>
          </a:stretch>
        </p:blipFill>
        <p:spPr bwMode="auto">
          <a:xfrm>
            <a:off x="5429250" y="2000250"/>
            <a:ext cx="322263" cy="219075"/>
          </a:xfrm>
          <a:prstGeom prst="rect">
            <a:avLst/>
          </a:prstGeom>
          <a:noFill/>
          <a:ln w="9525">
            <a:noFill/>
            <a:miter lim="800000"/>
            <a:headEnd/>
            <a:tailEnd/>
          </a:ln>
        </p:spPr>
      </p:pic>
      <p:pic>
        <p:nvPicPr>
          <p:cNvPr id="52233" name="Picture 26" descr="http://t3.gstatic.com/images?q=tbn:YWzXHkQXYFyTOM:http://www.jupas.edu.hk/jupas/image/logo_ied.gif"/>
          <p:cNvPicPr>
            <a:picLocks noChangeAspect="1" noChangeArrowheads="1"/>
          </p:cNvPicPr>
          <p:nvPr/>
        </p:nvPicPr>
        <p:blipFill>
          <a:blip r:embed="rId11" cstate="print"/>
          <a:srcRect/>
          <a:stretch>
            <a:fillRect/>
          </a:stretch>
        </p:blipFill>
        <p:spPr bwMode="auto">
          <a:xfrm>
            <a:off x="5357813" y="1214438"/>
            <a:ext cx="285750" cy="285750"/>
          </a:xfrm>
          <a:prstGeom prst="rect">
            <a:avLst/>
          </a:prstGeom>
          <a:noFill/>
          <a:ln w="9525">
            <a:noFill/>
            <a:miter lim="800000"/>
            <a:headEnd/>
            <a:tailEnd/>
          </a:ln>
        </p:spPr>
      </p:pic>
      <p:pic>
        <p:nvPicPr>
          <p:cNvPr id="52234" name="Picture 10" descr="http://t0.gstatic.com/images?q=tbn:5W5oREIXiJtGpM:http://b5togb.hkedcity.net/gate/gb/ssp.proj.hkedcity.net/sch_pic/4/1573/121.jpg"/>
          <p:cNvPicPr>
            <a:picLocks noChangeAspect="1" noChangeArrowheads="1"/>
          </p:cNvPicPr>
          <p:nvPr/>
        </p:nvPicPr>
        <p:blipFill>
          <a:blip r:embed="rId12" cstate="print"/>
          <a:srcRect/>
          <a:stretch>
            <a:fillRect/>
          </a:stretch>
        </p:blipFill>
        <p:spPr bwMode="auto">
          <a:xfrm>
            <a:off x="1857375" y="2428875"/>
            <a:ext cx="217488" cy="2143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altLang="zh-CN" dirty="0" smtClean="0">
                <a:solidFill>
                  <a:srgbClr val="800000"/>
                </a:solidFill>
              </a:rPr>
              <a:t>Why Co-operate?</a:t>
            </a:r>
            <a:endParaRPr lang="zh-TW" altLang="en-US" dirty="0">
              <a:solidFill>
                <a:srgbClr val="800000"/>
              </a:solidFill>
            </a:endParaRPr>
          </a:p>
        </p:txBody>
      </p:sp>
      <p:sp>
        <p:nvSpPr>
          <p:cNvPr id="129026" name="Rectangle 2"/>
          <p:cNvSpPr>
            <a:spLocks noGrp="1" noRot="1" noChangeArrowheads="1"/>
          </p:cNvSpPr>
          <p:nvPr>
            <p:ph idx="1"/>
          </p:nvPr>
        </p:nvSpPr>
        <p:spPr>
          <a:xfrm>
            <a:off x="228600" y="1417638"/>
            <a:ext cx="8686800" cy="4708525"/>
          </a:xfrm>
        </p:spPr>
        <p:txBody>
          <a:bodyPr>
            <a:normAutofit/>
          </a:bodyPr>
          <a:lstStyle/>
          <a:p>
            <a:pPr marL="261938" indent="-261938" eaLnBrk="1" hangingPunct="1">
              <a:lnSpc>
                <a:spcPct val="85000"/>
              </a:lnSpc>
              <a:buSzPct val="60000"/>
              <a:buFont typeface="Wingdings" pitchFamily="2" charset="2"/>
              <a:buChar char="n"/>
            </a:pPr>
            <a:r>
              <a:rPr lang="en-US" altLang="zh-CN" sz="2800" dirty="0" smtClean="0">
                <a:solidFill>
                  <a:srgbClr val="000066"/>
                </a:solidFill>
              </a:rPr>
              <a:t>Common resource and service challenges</a:t>
            </a:r>
            <a:endParaRPr lang="zh-CN" altLang="en-US" sz="2800" b="1" dirty="0" smtClean="0">
              <a:solidFill>
                <a:srgbClr val="000066"/>
              </a:solidFill>
              <a:ea typeface="SimHei" pitchFamily="2" charset="-122"/>
            </a:endParaRPr>
          </a:p>
          <a:p>
            <a:pPr marL="261938" indent="-261938" eaLnBrk="1" hangingPunct="1">
              <a:lnSpc>
                <a:spcPct val="85000"/>
              </a:lnSpc>
              <a:buSzPct val="60000"/>
              <a:buFont typeface="Wingdings" pitchFamily="2" charset="2"/>
              <a:buChar char="n"/>
            </a:pPr>
            <a:r>
              <a:rPr lang="en-US" altLang="zh-CN" sz="2800" dirty="0" smtClean="0">
                <a:solidFill>
                  <a:srgbClr val="000066"/>
                </a:solidFill>
              </a:rPr>
              <a:t>Geographical and logistical opportunities</a:t>
            </a:r>
            <a:endParaRPr lang="zh-CN" altLang="en-US" sz="2800" b="1" dirty="0" smtClean="0">
              <a:solidFill>
                <a:srgbClr val="000066"/>
              </a:solidFill>
            </a:endParaRPr>
          </a:p>
          <a:p>
            <a:pPr marL="261938" indent="-261938" eaLnBrk="1" hangingPunct="1">
              <a:lnSpc>
                <a:spcPct val="85000"/>
              </a:lnSpc>
              <a:buSzPct val="60000"/>
              <a:buFont typeface="Wingdings" pitchFamily="2" charset="2"/>
              <a:buChar char="n"/>
            </a:pPr>
            <a:r>
              <a:rPr lang="en-US" altLang="zh-CN" sz="2800" dirty="0" smtClean="0">
                <a:solidFill>
                  <a:srgbClr val="000066"/>
                </a:solidFill>
              </a:rPr>
              <a:t>Benefit for staff/student communities of each institution</a:t>
            </a:r>
            <a:endParaRPr lang="en-US" altLang="zh-TW" sz="2800" dirty="0" smtClean="0">
              <a:solidFill>
                <a:srgbClr val="000066"/>
              </a:solidFill>
            </a:endParaRPr>
          </a:p>
          <a:p>
            <a:pPr marL="261938" indent="-261938" eaLnBrk="1" hangingPunct="1">
              <a:lnSpc>
                <a:spcPct val="85000"/>
              </a:lnSpc>
              <a:buSzPct val="60000"/>
              <a:buFont typeface="Wingdings" pitchFamily="2" charset="2"/>
              <a:buChar char="n"/>
            </a:pPr>
            <a:r>
              <a:rPr lang="en-US" altLang="zh-CN" sz="2800" dirty="0" smtClean="0">
                <a:solidFill>
                  <a:srgbClr val="000066"/>
                </a:solidFill>
              </a:rPr>
              <a:t>Potential cost-efficiency – saving money</a:t>
            </a:r>
          </a:p>
          <a:p>
            <a:pPr marL="261938" indent="-261938" eaLnBrk="1" hangingPunct="1">
              <a:lnSpc>
                <a:spcPct val="85000"/>
              </a:lnSpc>
              <a:buSzPct val="60000"/>
              <a:buFont typeface="Wingdings" pitchFamily="2" charset="2"/>
              <a:buChar char="n"/>
            </a:pPr>
            <a:r>
              <a:rPr lang="en-US" altLang="zh-CN" sz="2800" dirty="0" smtClean="0">
                <a:solidFill>
                  <a:srgbClr val="000066"/>
                </a:solidFill>
              </a:rPr>
              <a:t>Potential cost-effectiveness – likely to obtain a greater benefit if resources are pooled</a:t>
            </a:r>
          </a:p>
          <a:p>
            <a:pPr marL="261938" indent="-261938" eaLnBrk="1" hangingPunct="1">
              <a:lnSpc>
                <a:spcPct val="85000"/>
              </a:lnSpc>
              <a:buSzPct val="60000"/>
              <a:buFont typeface="Wingdings" pitchFamily="2" charset="2"/>
              <a:buChar char="n"/>
            </a:pPr>
            <a:r>
              <a:rPr lang="en-US" altLang="zh-CN" sz="2800" dirty="0" smtClean="0">
                <a:solidFill>
                  <a:srgbClr val="000066"/>
                </a:solidFill>
              </a:rPr>
              <a:t>Realization of innovative services through common effort and shared expertise</a:t>
            </a:r>
          </a:p>
          <a:p>
            <a:pPr marL="261938" indent="-261938" eaLnBrk="1" hangingPunct="1">
              <a:lnSpc>
                <a:spcPct val="85000"/>
              </a:lnSpc>
              <a:buSzPct val="60000"/>
              <a:buFont typeface="Wingdings" pitchFamily="2" charset="2"/>
              <a:buChar char="n"/>
            </a:pPr>
            <a:r>
              <a:rPr lang="en-US" altLang="zh-CN" sz="2800" dirty="0" smtClean="0">
                <a:solidFill>
                  <a:srgbClr val="000066"/>
                </a:solidFill>
              </a:rPr>
              <a:t>Potential support and funding from government</a:t>
            </a:r>
          </a:p>
          <a:p>
            <a:pPr marL="261938" indent="-261938" eaLnBrk="1" hangingPunct="1">
              <a:lnSpc>
                <a:spcPct val="85000"/>
              </a:lnSpc>
              <a:buSzPct val="60000"/>
              <a:buFont typeface="Wingdings" pitchFamily="2" charset="2"/>
              <a:buChar char="n"/>
            </a:pPr>
            <a:r>
              <a:rPr lang="en-US" altLang="zh-CN" sz="2800" dirty="0" smtClean="0">
                <a:solidFill>
                  <a:srgbClr val="000066"/>
                </a:solidFill>
              </a:rPr>
              <a:t>Likelihood of support from individual institutions</a:t>
            </a:r>
            <a:endParaRPr lang="en-US" altLang="zh-TW" sz="2800" dirty="0" smtClean="0">
              <a:solidFill>
                <a:srgbClr val="000066"/>
              </a:solidFill>
              <a:ea typeface="SimHei" pitchFamily="2" charset="-122"/>
            </a:endParaRPr>
          </a:p>
          <a:p>
            <a:pPr marL="261938" indent="-261938" eaLnBrk="1" hangingPunct="1">
              <a:lnSpc>
                <a:spcPct val="85000"/>
              </a:lnSpc>
              <a:buSzPct val="60000"/>
              <a:buFont typeface="Wingdings" pitchFamily="2" charset="2"/>
              <a:buChar char="n"/>
            </a:pPr>
            <a:endParaRPr lang="en-US" altLang="zh-CN" sz="2800" dirty="0" smtClean="0"/>
          </a:p>
          <a:p>
            <a:pPr marL="261938" indent="-261938" eaLnBrk="1" hangingPunct="1">
              <a:lnSpc>
                <a:spcPct val="85000"/>
              </a:lnSpc>
              <a:buSzPct val="60000"/>
              <a:buFont typeface="Wingdings" pitchFamily="2" charset="2"/>
              <a:buNone/>
            </a:pPr>
            <a:endParaRPr lang="en-US" altLang="zh-TW" sz="2800" dirty="0" smtClean="0"/>
          </a:p>
        </p:txBody>
      </p:sp>
      <p:sp>
        <p:nvSpPr>
          <p:cNvPr id="129027"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29028"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29030" name="Text Box 6"/>
          <p:cNvSpPr txBox="1">
            <a:spLocks noChangeArrowheads="1"/>
          </p:cNvSpPr>
          <p:nvPr/>
        </p:nvSpPr>
        <p:spPr bwMode="auto">
          <a:xfrm>
            <a:off x="0" y="476250"/>
            <a:ext cx="9144000" cy="366713"/>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altLang="zh-CN" dirty="0" smtClean="0">
                <a:solidFill>
                  <a:srgbClr val="800000"/>
                </a:solidFill>
              </a:rPr>
              <a:t>JULAC Principles of Co-operation – 1</a:t>
            </a:r>
            <a:endParaRPr lang="zh-TW" altLang="en-US" dirty="0">
              <a:solidFill>
                <a:srgbClr val="800000"/>
              </a:solidFill>
            </a:endParaRPr>
          </a:p>
        </p:txBody>
      </p:sp>
      <p:sp>
        <p:nvSpPr>
          <p:cNvPr id="130050" name="Rectangle 2"/>
          <p:cNvSpPr>
            <a:spLocks noGrp="1" noRot="1" noChangeArrowheads="1"/>
          </p:cNvSpPr>
          <p:nvPr>
            <p:ph idx="1"/>
          </p:nvPr>
        </p:nvSpPr>
        <p:spPr>
          <a:xfrm>
            <a:off x="246185" y="1417638"/>
            <a:ext cx="8669215" cy="4708525"/>
          </a:xfrm>
        </p:spPr>
        <p:txBody>
          <a:bodyPr>
            <a:normAutofit/>
          </a:bodyPr>
          <a:lstStyle/>
          <a:p>
            <a:pPr marL="261938" indent="-261938" eaLnBrk="1" hangingPunct="1">
              <a:lnSpc>
                <a:spcPct val="90000"/>
              </a:lnSpc>
              <a:buSzPct val="60000"/>
              <a:buFont typeface="Wingdings" pitchFamily="2" charset="2"/>
              <a:buChar char="n"/>
            </a:pPr>
            <a:r>
              <a:rPr lang="en-US" altLang="zh-CN" sz="2800" b="1" dirty="0" smtClean="0">
                <a:solidFill>
                  <a:srgbClr val="800000"/>
                </a:solidFill>
              </a:rPr>
              <a:t>Clients</a:t>
            </a:r>
          </a:p>
          <a:p>
            <a:pPr marL="457200" lvl="1" indent="0" eaLnBrk="1" hangingPunct="1">
              <a:lnSpc>
                <a:spcPct val="90000"/>
              </a:lnSpc>
              <a:buSzPct val="60000"/>
              <a:buFont typeface="Wingdings" pitchFamily="2" charset="2"/>
              <a:buNone/>
            </a:pPr>
            <a:r>
              <a:rPr lang="en-US" altLang="zh-CN" dirty="0" smtClean="0">
                <a:solidFill>
                  <a:srgbClr val="000066"/>
                </a:solidFill>
              </a:rPr>
              <a:t>Every student and staff member a customer of all JULAC libraries</a:t>
            </a:r>
            <a:endParaRPr lang="en-US" altLang="zh-TW" dirty="0" smtClean="0">
              <a:solidFill>
                <a:srgbClr val="000066"/>
              </a:solidFill>
            </a:endParaRPr>
          </a:p>
          <a:p>
            <a:pPr marL="261938" indent="-261938" eaLnBrk="1" hangingPunct="1">
              <a:lnSpc>
                <a:spcPct val="90000"/>
              </a:lnSpc>
              <a:buSzPct val="60000"/>
              <a:buFont typeface="Wingdings" pitchFamily="2" charset="2"/>
              <a:buChar char="n"/>
            </a:pPr>
            <a:r>
              <a:rPr lang="en-US" altLang="zh-CN" sz="2800" b="1" dirty="0" smtClean="0">
                <a:solidFill>
                  <a:srgbClr val="800000"/>
                </a:solidFill>
              </a:rPr>
              <a:t>Collections &amp; Services</a:t>
            </a:r>
          </a:p>
          <a:p>
            <a:pPr marL="457200" lvl="1" indent="0" eaLnBrk="1" hangingPunct="1">
              <a:lnSpc>
                <a:spcPct val="90000"/>
              </a:lnSpc>
              <a:buSzPct val="60000"/>
              <a:buFont typeface="Wingdings" pitchFamily="2" charset="2"/>
              <a:buNone/>
            </a:pPr>
            <a:r>
              <a:rPr lang="en-US" altLang="zh-CN" dirty="0" smtClean="0">
                <a:solidFill>
                  <a:srgbClr val="000066"/>
                </a:solidFill>
              </a:rPr>
              <a:t>The collections and services of JULAC libraries represent a combined resource available to all </a:t>
            </a:r>
            <a:r>
              <a:rPr lang="en-US" altLang="zh-TW" dirty="0" smtClean="0">
                <a:solidFill>
                  <a:srgbClr val="000066"/>
                </a:solidFill>
                <a:ea typeface="SimHei" pitchFamily="2" charset="-122"/>
              </a:rPr>
              <a:t>JULAC</a:t>
            </a:r>
            <a:endParaRPr lang="en-US" altLang="zh-CN" dirty="0" smtClean="0">
              <a:solidFill>
                <a:srgbClr val="000066"/>
              </a:solidFill>
            </a:endParaRPr>
          </a:p>
          <a:p>
            <a:pPr marL="261938" indent="-261938" eaLnBrk="1" hangingPunct="1">
              <a:lnSpc>
                <a:spcPct val="90000"/>
              </a:lnSpc>
              <a:buSzPct val="60000"/>
              <a:buFont typeface="Wingdings" pitchFamily="2" charset="2"/>
              <a:buChar char="n"/>
            </a:pPr>
            <a:r>
              <a:rPr lang="en-US" altLang="zh-CN" sz="2800" b="1" dirty="0" smtClean="0">
                <a:solidFill>
                  <a:srgbClr val="800000"/>
                </a:solidFill>
              </a:rPr>
              <a:t>Integration</a:t>
            </a:r>
          </a:p>
          <a:p>
            <a:pPr marL="457200" lvl="1" indent="0" eaLnBrk="1" hangingPunct="1">
              <a:lnSpc>
                <a:spcPct val="90000"/>
              </a:lnSpc>
              <a:buSzPct val="60000"/>
              <a:buFont typeface="Wingdings" pitchFamily="2" charset="2"/>
              <a:buNone/>
            </a:pPr>
            <a:r>
              <a:rPr lang="en-US" altLang="zh-CN" dirty="0" smtClean="0">
                <a:solidFill>
                  <a:srgbClr val="000066"/>
                </a:solidFill>
              </a:rPr>
              <a:t>Aim to provide comprehensive and seamless access to information resources or services at each library</a:t>
            </a:r>
            <a:endParaRPr lang="zh-TW" altLang="en-US" dirty="0" smtClean="0">
              <a:solidFill>
                <a:srgbClr val="000066"/>
              </a:solidFill>
              <a:ea typeface="SimHei" pitchFamily="2" charset="-122"/>
            </a:endParaRPr>
          </a:p>
          <a:p>
            <a:pPr marL="457200" lvl="1" indent="0" eaLnBrk="1" hangingPunct="1">
              <a:lnSpc>
                <a:spcPct val="90000"/>
              </a:lnSpc>
              <a:buSzPct val="60000"/>
              <a:buFont typeface="Wingdings" pitchFamily="2" charset="2"/>
              <a:buNone/>
            </a:pPr>
            <a:endParaRPr lang="en-US" altLang="zh-TW" dirty="0" smtClean="0"/>
          </a:p>
        </p:txBody>
      </p:sp>
      <p:sp>
        <p:nvSpPr>
          <p:cNvPr id="130051"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0052"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0054" name="Text Box 6"/>
          <p:cNvSpPr txBox="1">
            <a:spLocks noChangeArrowheads="1"/>
          </p:cNvSpPr>
          <p:nvPr/>
        </p:nvSpPr>
        <p:spPr bwMode="auto">
          <a:xfrm>
            <a:off x="0" y="476250"/>
            <a:ext cx="9144000" cy="366713"/>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altLang="zh-CN" dirty="0" smtClean="0">
                <a:solidFill>
                  <a:srgbClr val="800000"/>
                </a:solidFill>
              </a:rPr>
              <a:t>JULAC Principles of Co-operation - 2</a:t>
            </a:r>
            <a:endParaRPr lang="zh-TW" altLang="en-US" dirty="0">
              <a:solidFill>
                <a:srgbClr val="800000"/>
              </a:solidFill>
            </a:endParaRPr>
          </a:p>
        </p:txBody>
      </p:sp>
      <p:sp>
        <p:nvSpPr>
          <p:cNvPr id="131074" name="Rectangle 2"/>
          <p:cNvSpPr>
            <a:spLocks noGrp="1" noRot="1" noChangeArrowheads="1"/>
          </p:cNvSpPr>
          <p:nvPr>
            <p:ph idx="1"/>
          </p:nvPr>
        </p:nvSpPr>
        <p:spPr>
          <a:xfrm>
            <a:off x="457199" y="1417638"/>
            <a:ext cx="8229601" cy="4708526"/>
          </a:xfrm>
        </p:spPr>
        <p:txBody>
          <a:bodyPr>
            <a:normAutofit/>
          </a:bodyPr>
          <a:lstStyle/>
          <a:p>
            <a:pPr marL="261938" indent="-261938" eaLnBrk="1" hangingPunct="1">
              <a:buSzPct val="60000"/>
              <a:buFont typeface="Wingdings" pitchFamily="2" charset="2"/>
              <a:buChar char="n"/>
            </a:pPr>
            <a:r>
              <a:rPr lang="en-US" altLang="zh-CN" sz="2400" b="1" dirty="0" smtClean="0">
                <a:solidFill>
                  <a:srgbClr val="800000"/>
                </a:solidFill>
              </a:rPr>
              <a:t>Strategic Fit</a:t>
            </a:r>
          </a:p>
          <a:p>
            <a:pPr marL="457200" lvl="1" indent="0" eaLnBrk="1" hangingPunct="1">
              <a:buSzPct val="60000"/>
              <a:buFont typeface="Wingdings" pitchFamily="2" charset="2"/>
              <a:buNone/>
            </a:pPr>
            <a:r>
              <a:rPr lang="en-US" altLang="zh-CN" sz="2400" dirty="0" smtClean="0">
                <a:solidFill>
                  <a:srgbClr val="000066"/>
                </a:solidFill>
              </a:rPr>
              <a:t>JULAC programs aim to extend, enhance and supplement the resources and services of individual libraries. Programs must be aligned with the overall strategic objectives of both JULAC and the participating member libraries</a:t>
            </a:r>
            <a:endParaRPr lang="en-US" altLang="zh-TW" sz="2400" dirty="0" smtClean="0">
              <a:solidFill>
                <a:srgbClr val="000066"/>
              </a:solidFill>
            </a:endParaRPr>
          </a:p>
          <a:p>
            <a:pPr marL="261938" indent="-261938" eaLnBrk="1" hangingPunct="1">
              <a:buSzPct val="60000"/>
              <a:buFont typeface="Wingdings" pitchFamily="2" charset="2"/>
              <a:buChar char="n"/>
            </a:pPr>
            <a:r>
              <a:rPr lang="en-US" altLang="zh-CN" sz="2400" b="1" dirty="0" smtClean="0">
                <a:solidFill>
                  <a:srgbClr val="800000"/>
                </a:solidFill>
              </a:rPr>
              <a:t>Consensus</a:t>
            </a:r>
          </a:p>
          <a:p>
            <a:pPr marL="457200" lvl="1" indent="0" eaLnBrk="1" hangingPunct="1">
              <a:buSzPct val="60000"/>
              <a:buFont typeface="Wingdings" pitchFamily="2" charset="2"/>
              <a:buNone/>
            </a:pPr>
            <a:r>
              <a:rPr lang="en-US" altLang="zh-CN" sz="2400" dirty="0" smtClean="0">
                <a:solidFill>
                  <a:srgbClr val="000066"/>
                </a:solidFill>
              </a:rPr>
              <a:t>A program is pursued by JULAC only if at least 6 of the 8 member libraries are in support</a:t>
            </a:r>
          </a:p>
          <a:p>
            <a:pPr marL="457200" lvl="1" indent="0" eaLnBrk="1" hangingPunct="1">
              <a:buSzPct val="60000"/>
              <a:buFont typeface="Wingdings" pitchFamily="2" charset="2"/>
              <a:buNone/>
            </a:pPr>
            <a:r>
              <a:rPr lang="en-US" altLang="zh-CN" sz="2400" dirty="0" smtClean="0">
                <a:solidFill>
                  <a:srgbClr val="000066"/>
                </a:solidFill>
              </a:rPr>
              <a:t>Individual libraries may choose not to participate in all programs based on needs, priorities and circumstances</a:t>
            </a:r>
            <a:endParaRPr lang="en-US" altLang="zh-TW" sz="2400" dirty="0" smtClean="0">
              <a:solidFill>
                <a:srgbClr val="000066"/>
              </a:solidFill>
            </a:endParaRPr>
          </a:p>
        </p:txBody>
      </p:sp>
      <p:sp>
        <p:nvSpPr>
          <p:cNvPr id="131075"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1076"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1078" name="Text Box 6"/>
          <p:cNvSpPr txBox="1">
            <a:spLocks noChangeArrowheads="1"/>
          </p:cNvSpPr>
          <p:nvPr/>
        </p:nvSpPr>
        <p:spPr bwMode="auto">
          <a:xfrm>
            <a:off x="0" y="274637"/>
            <a:ext cx="9144000" cy="369332"/>
          </a:xfrm>
          <a:prstGeom prst="rect">
            <a:avLst/>
          </a:prstGeom>
          <a:noFill/>
          <a:ln w="9525">
            <a:noFill/>
            <a:miter lim="800000"/>
            <a:headEnd/>
            <a:tailEnd/>
          </a:ln>
        </p:spPr>
        <p:txBody>
          <a:bodyPr wrap="square">
            <a:spAutoFit/>
          </a:bodyPr>
          <a:lstStyle/>
          <a:p>
            <a:pPr>
              <a:spcBef>
                <a:spcPct val="50000"/>
              </a:spcBef>
            </a:pPr>
            <a:endParaRPr lang="en-US" sz="180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altLang="zh-CN" dirty="0" smtClean="0">
                <a:solidFill>
                  <a:srgbClr val="800000"/>
                </a:solidFill>
              </a:rPr>
              <a:t>JULAC Principles of Co-operation – 3</a:t>
            </a:r>
            <a:endParaRPr lang="zh-TW" altLang="en-US" dirty="0">
              <a:solidFill>
                <a:srgbClr val="800000"/>
              </a:solidFill>
            </a:endParaRPr>
          </a:p>
        </p:txBody>
      </p:sp>
      <p:sp>
        <p:nvSpPr>
          <p:cNvPr id="132098" name="Rectangle 2"/>
          <p:cNvSpPr>
            <a:spLocks noGrp="1" noRot="1" noChangeArrowheads="1"/>
          </p:cNvSpPr>
          <p:nvPr>
            <p:ph idx="1"/>
          </p:nvPr>
        </p:nvSpPr>
        <p:spPr>
          <a:xfrm>
            <a:off x="457200" y="1412876"/>
            <a:ext cx="8229600" cy="4713288"/>
          </a:xfrm>
        </p:spPr>
        <p:txBody>
          <a:bodyPr/>
          <a:lstStyle/>
          <a:p>
            <a:pPr marL="261938" indent="-261938" eaLnBrk="1" hangingPunct="1">
              <a:buSzPct val="60000"/>
              <a:buFont typeface="Wingdings" pitchFamily="2" charset="2"/>
              <a:buChar char="n"/>
            </a:pPr>
            <a:r>
              <a:rPr lang="en-US" altLang="zh-CN" sz="2400" b="1" dirty="0" smtClean="0">
                <a:solidFill>
                  <a:srgbClr val="800000"/>
                </a:solidFill>
              </a:rPr>
              <a:t>Participation</a:t>
            </a:r>
          </a:p>
          <a:p>
            <a:pPr marL="457200" lvl="1" indent="0" eaLnBrk="1" hangingPunct="1">
              <a:buSzPct val="60000"/>
              <a:buFont typeface="Wingdings" pitchFamily="2" charset="2"/>
              <a:buNone/>
            </a:pPr>
            <a:r>
              <a:rPr lang="en-US" altLang="zh-CN" sz="2400" dirty="0" smtClean="0">
                <a:solidFill>
                  <a:srgbClr val="000066"/>
                </a:solidFill>
              </a:rPr>
              <a:t>Commitment to JULAC programs entails active participation of Directors and staff of each library (</a:t>
            </a:r>
            <a:r>
              <a:rPr lang="en-US" altLang="zh-CN" sz="2400" dirty="0" err="1" smtClean="0">
                <a:solidFill>
                  <a:srgbClr val="000066"/>
                </a:solidFill>
              </a:rPr>
              <a:t>eg</a:t>
            </a:r>
            <a:r>
              <a:rPr lang="en-US" altLang="zh-CN" sz="2400" dirty="0" smtClean="0">
                <a:solidFill>
                  <a:srgbClr val="000066"/>
                </a:solidFill>
              </a:rPr>
              <a:t>: Committee membership)</a:t>
            </a:r>
            <a:endParaRPr lang="en-US" altLang="zh-TW" sz="2400" dirty="0" smtClean="0">
              <a:solidFill>
                <a:srgbClr val="000066"/>
              </a:solidFill>
            </a:endParaRPr>
          </a:p>
          <a:p>
            <a:pPr marL="261938" indent="-261938" eaLnBrk="1" hangingPunct="1">
              <a:buSzPct val="60000"/>
              <a:buFont typeface="Wingdings" pitchFamily="2" charset="2"/>
              <a:buChar char="n"/>
            </a:pPr>
            <a:r>
              <a:rPr lang="en-US" altLang="zh-CN" sz="2400" b="1" dirty="0" smtClean="0">
                <a:solidFill>
                  <a:srgbClr val="800000"/>
                </a:solidFill>
              </a:rPr>
              <a:t>Funding</a:t>
            </a:r>
          </a:p>
          <a:p>
            <a:pPr marL="457200" lvl="1" indent="0" eaLnBrk="1" hangingPunct="1">
              <a:buSzPct val="60000"/>
              <a:buFont typeface="Wingdings" pitchFamily="2" charset="2"/>
              <a:buNone/>
            </a:pPr>
            <a:r>
              <a:rPr lang="en-US" altLang="zh-CN" sz="2400" dirty="0" smtClean="0">
                <a:solidFill>
                  <a:srgbClr val="000066"/>
                </a:solidFill>
              </a:rPr>
              <a:t>Programs will be jointly funded according to their anticipated level of use by each institution and the size/capacity of the institution</a:t>
            </a:r>
            <a:endParaRPr lang="en-US" altLang="zh-TW" sz="2400" dirty="0" smtClean="0">
              <a:solidFill>
                <a:srgbClr val="000066"/>
              </a:solidFill>
            </a:endParaRPr>
          </a:p>
          <a:p>
            <a:pPr marL="457200" lvl="1" indent="0" eaLnBrk="1" hangingPunct="1">
              <a:buSzPct val="60000"/>
              <a:buFont typeface="Wingdings" pitchFamily="2" charset="2"/>
              <a:buNone/>
            </a:pPr>
            <a:endParaRPr lang="en-US" altLang="zh-TW" sz="2000" dirty="0" smtClean="0">
              <a:solidFill>
                <a:srgbClr val="009900"/>
              </a:solidFill>
            </a:endParaRPr>
          </a:p>
          <a:p>
            <a:pPr marL="261938" indent="-261938" eaLnBrk="1" hangingPunct="1">
              <a:buFont typeface="Wingdings" pitchFamily="2" charset="2"/>
              <a:buNone/>
            </a:pPr>
            <a:endParaRPr lang="en-US" altLang="zh-TW" sz="2400" dirty="0" smtClean="0">
              <a:solidFill>
                <a:srgbClr val="009900"/>
              </a:solidFill>
            </a:endParaRPr>
          </a:p>
        </p:txBody>
      </p:sp>
      <p:sp>
        <p:nvSpPr>
          <p:cNvPr id="132099"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2100"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2101" name="Rectangle 5"/>
          <p:cNvSpPr>
            <a:spLocks noChangeArrowheads="1"/>
          </p:cNvSpPr>
          <p:nvPr/>
        </p:nvSpPr>
        <p:spPr bwMode="auto">
          <a:xfrm>
            <a:off x="0" y="476250"/>
            <a:ext cx="9144000" cy="936625"/>
          </a:xfrm>
          <a:prstGeom prst="rect">
            <a:avLst/>
          </a:prstGeom>
          <a:noFill/>
          <a:ln w="9525">
            <a:noFill/>
            <a:miter lim="800000"/>
            <a:headEnd/>
            <a:tailEnd/>
          </a:ln>
        </p:spPr>
        <p:txBody>
          <a:bodyPr anchor="ctr"/>
          <a:lstStyle/>
          <a:p>
            <a:pPr algn="ctr"/>
            <a:endParaRPr lang="en-US" altLang="zh-TW" sz="3600" dirty="0">
              <a:solidFill>
                <a:srgbClr val="9933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altLang="zh-CN" dirty="0" smtClean="0">
                <a:solidFill>
                  <a:srgbClr val="800000"/>
                </a:solidFill>
              </a:rPr>
              <a:t>JULAC Organizational Structure </a:t>
            </a:r>
            <a:endParaRPr lang="zh-TW" altLang="en-US" dirty="0">
              <a:solidFill>
                <a:srgbClr val="800000"/>
              </a:solidFill>
            </a:endParaRPr>
          </a:p>
        </p:txBody>
      </p:sp>
      <p:sp>
        <p:nvSpPr>
          <p:cNvPr id="133121" name="Rectangle 2"/>
          <p:cNvSpPr>
            <a:spLocks noGrp="1" noRot="1" noChangeArrowheads="1"/>
          </p:cNvSpPr>
          <p:nvPr>
            <p:ph idx="1"/>
          </p:nvPr>
        </p:nvSpPr>
        <p:spPr>
          <a:xfrm>
            <a:off x="457200" y="1052513"/>
            <a:ext cx="8229600" cy="5616847"/>
          </a:xfrm>
        </p:spPr>
        <p:txBody>
          <a:bodyPr>
            <a:normAutofit/>
          </a:bodyPr>
          <a:lstStyle/>
          <a:p>
            <a:pPr marL="261938" indent="-261938">
              <a:lnSpc>
                <a:spcPct val="90000"/>
              </a:lnSpc>
              <a:buSzPct val="60000"/>
              <a:buFont typeface="Wingdings" pitchFamily="2" charset="2"/>
              <a:buChar char="n"/>
            </a:pPr>
            <a:r>
              <a:rPr lang="en-US" altLang="zh-TW" sz="2400" dirty="0" smtClean="0">
                <a:solidFill>
                  <a:srgbClr val="000066"/>
                </a:solidFill>
              </a:rPr>
              <a:t>JULAC Directors Meeting</a:t>
            </a:r>
          </a:p>
          <a:p>
            <a:pPr marL="261938" indent="-261938">
              <a:lnSpc>
                <a:spcPct val="90000"/>
              </a:lnSpc>
              <a:buSzPct val="60000"/>
              <a:buFont typeface="Wingdings" pitchFamily="2" charset="2"/>
              <a:buChar char="n"/>
            </a:pPr>
            <a:r>
              <a:rPr lang="en-US" altLang="zh-TW" sz="2400" dirty="0" smtClean="0">
                <a:solidFill>
                  <a:srgbClr val="000066"/>
                </a:solidFill>
              </a:rPr>
              <a:t>Access Services Committee</a:t>
            </a:r>
          </a:p>
          <a:p>
            <a:pPr marL="261938" indent="-261938">
              <a:lnSpc>
                <a:spcPct val="90000"/>
              </a:lnSpc>
              <a:buSzPct val="60000"/>
              <a:buFont typeface="Wingdings" pitchFamily="2" charset="2"/>
              <a:buChar char="n"/>
            </a:pPr>
            <a:r>
              <a:rPr lang="en-US" altLang="zh-TW" sz="2400" dirty="0" err="1" smtClean="0">
                <a:solidFill>
                  <a:srgbClr val="000066"/>
                </a:solidFill>
              </a:rPr>
              <a:t>Consorti</a:t>
            </a:r>
            <a:r>
              <a:rPr lang="en-US" altLang="zh-TW" sz="2400" i="1" dirty="0" err="1" smtClean="0">
                <a:solidFill>
                  <a:srgbClr val="000066"/>
                </a:solidFill>
              </a:rPr>
              <a:t>all</a:t>
            </a:r>
            <a:endParaRPr lang="en-US" altLang="zh-TW" sz="2400" i="1" dirty="0" smtClean="0">
              <a:solidFill>
                <a:srgbClr val="000066"/>
              </a:solidFill>
            </a:endParaRPr>
          </a:p>
          <a:p>
            <a:pPr marL="261938" indent="-261938">
              <a:lnSpc>
                <a:spcPct val="90000"/>
              </a:lnSpc>
              <a:buSzPct val="60000"/>
              <a:buFont typeface="Wingdings" pitchFamily="2" charset="2"/>
              <a:buChar char="n"/>
            </a:pPr>
            <a:r>
              <a:rPr lang="en-US" altLang="zh-TW" sz="2400" dirty="0" smtClean="0">
                <a:solidFill>
                  <a:srgbClr val="000066"/>
                </a:solidFill>
              </a:rPr>
              <a:t>Bibliographic Services Committee</a:t>
            </a:r>
          </a:p>
          <a:p>
            <a:pPr marL="261938" indent="-261938">
              <a:lnSpc>
                <a:spcPct val="90000"/>
              </a:lnSpc>
              <a:buSzPct val="60000"/>
              <a:buFont typeface="Wingdings" pitchFamily="2" charset="2"/>
              <a:buChar char="n"/>
            </a:pPr>
            <a:r>
              <a:rPr lang="en-US" altLang="zh-TW" sz="2400" dirty="0" smtClean="0">
                <a:solidFill>
                  <a:srgbClr val="000066"/>
                </a:solidFill>
              </a:rPr>
              <a:t>JURA Working Group</a:t>
            </a:r>
          </a:p>
          <a:p>
            <a:pPr marL="261938" indent="-261938">
              <a:lnSpc>
                <a:spcPct val="90000"/>
              </a:lnSpc>
              <a:buSzPct val="60000"/>
              <a:buFont typeface="Wingdings" pitchFamily="2" charset="2"/>
              <a:buChar char="n"/>
            </a:pPr>
            <a:r>
              <a:rPr lang="en-US" altLang="zh-TW" sz="2400" dirty="0" smtClean="0">
                <a:solidFill>
                  <a:srgbClr val="000066"/>
                </a:solidFill>
              </a:rPr>
              <a:t>Statistics Committee</a:t>
            </a:r>
          </a:p>
          <a:p>
            <a:pPr marL="261938" indent="-261938">
              <a:lnSpc>
                <a:spcPct val="90000"/>
              </a:lnSpc>
              <a:buSzPct val="60000"/>
              <a:buFont typeface="Wingdings" pitchFamily="2" charset="2"/>
              <a:buChar char="n"/>
            </a:pPr>
            <a:r>
              <a:rPr lang="en-US" altLang="zh-TW" sz="2400" dirty="0" smtClean="0">
                <a:solidFill>
                  <a:srgbClr val="000066"/>
                </a:solidFill>
              </a:rPr>
              <a:t>Learning Strategies Committee</a:t>
            </a:r>
          </a:p>
          <a:p>
            <a:pPr marL="261938" indent="-261938">
              <a:lnSpc>
                <a:spcPct val="90000"/>
              </a:lnSpc>
              <a:buSzPct val="60000"/>
              <a:buFont typeface="Wingdings" pitchFamily="2" charset="2"/>
              <a:buChar char="n"/>
            </a:pPr>
            <a:r>
              <a:rPr lang="en-US" altLang="zh-TW" sz="2400" dirty="0" smtClean="0">
                <a:solidFill>
                  <a:srgbClr val="000066"/>
                </a:solidFill>
              </a:rPr>
              <a:t>Systems Committee</a:t>
            </a:r>
          </a:p>
          <a:p>
            <a:pPr marL="261938" indent="-261938">
              <a:lnSpc>
                <a:spcPct val="90000"/>
              </a:lnSpc>
              <a:buSzPct val="60000"/>
              <a:buFont typeface="Wingdings" pitchFamily="2" charset="2"/>
              <a:buChar char="n"/>
            </a:pPr>
            <a:r>
              <a:rPr lang="en-US" altLang="zh-TW" sz="2400" dirty="0" smtClean="0">
                <a:solidFill>
                  <a:srgbClr val="000066"/>
                </a:solidFill>
              </a:rPr>
              <a:t>Committee on Media</a:t>
            </a:r>
          </a:p>
          <a:p>
            <a:pPr marL="261938" indent="-261938">
              <a:lnSpc>
                <a:spcPct val="90000"/>
              </a:lnSpc>
              <a:buSzPct val="60000"/>
              <a:buFont typeface="Wingdings" pitchFamily="2" charset="2"/>
              <a:buChar char="n"/>
            </a:pPr>
            <a:r>
              <a:rPr lang="en-US" altLang="zh-CN" sz="2400" dirty="0" smtClean="0">
                <a:solidFill>
                  <a:srgbClr val="000066"/>
                </a:solidFill>
              </a:rPr>
              <a:t>Copyright Committee</a:t>
            </a:r>
          </a:p>
          <a:p>
            <a:pPr marL="261938" indent="-261938">
              <a:lnSpc>
                <a:spcPct val="90000"/>
              </a:lnSpc>
              <a:buSzPct val="60000"/>
              <a:buFont typeface="Wingdings" pitchFamily="2" charset="2"/>
              <a:buChar char="n"/>
            </a:pPr>
            <a:r>
              <a:rPr lang="en-US" altLang="zh-CN" sz="2400" dirty="0" smtClean="0">
                <a:solidFill>
                  <a:srgbClr val="000066"/>
                </a:solidFill>
              </a:rPr>
              <a:t>Staff Development Committee</a:t>
            </a:r>
          </a:p>
          <a:p>
            <a:pPr marL="261938" indent="-261938">
              <a:lnSpc>
                <a:spcPct val="90000"/>
              </a:lnSpc>
              <a:buSzPct val="60000"/>
              <a:buFont typeface="Wingdings" pitchFamily="2" charset="2"/>
              <a:buChar char="n"/>
            </a:pPr>
            <a:r>
              <a:rPr lang="en-US" altLang="zh-TW" sz="2400" dirty="0" smtClean="0">
                <a:solidFill>
                  <a:srgbClr val="000066"/>
                </a:solidFill>
                <a:ea typeface="SimHei" pitchFamily="2" charset="-122"/>
              </a:rPr>
              <a:t>Preservation and Conservation Committee</a:t>
            </a:r>
            <a:endParaRPr lang="zh-TW" altLang="en-US" sz="2400" dirty="0" smtClean="0">
              <a:solidFill>
                <a:srgbClr val="000066"/>
              </a:solidFill>
              <a:ea typeface="SimHei" pitchFamily="2" charset="-122"/>
            </a:endParaRPr>
          </a:p>
          <a:p>
            <a:pPr marL="261938" indent="-261938">
              <a:lnSpc>
                <a:spcPct val="90000"/>
              </a:lnSpc>
              <a:buSzPct val="60000"/>
              <a:buFont typeface="Wingdings" pitchFamily="2" charset="2"/>
              <a:buChar char="n"/>
            </a:pPr>
            <a:r>
              <a:rPr lang="en-US" altLang="zh-CN" sz="2400" dirty="0" smtClean="0">
                <a:solidFill>
                  <a:srgbClr val="000066"/>
                </a:solidFill>
              </a:rPr>
              <a:t>JULAC Project Manager</a:t>
            </a:r>
          </a:p>
        </p:txBody>
      </p:sp>
      <p:sp>
        <p:nvSpPr>
          <p:cNvPr id="133122"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33123" name="Rectangle 4"/>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7772400" cy="1946647"/>
          </a:xfrm>
        </p:spPr>
        <p:txBody>
          <a:bodyPr>
            <a:normAutofit/>
          </a:bodyPr>
          <a:lstStyle/>
          <a:p>
            <a:r>
              <a:rPr lang="en-US" altLang="zh-TW" dirty="0" smtClean="0">
                <a:solidFill>
                  <a:srgbClr val="800000"/>
                </a:solidFill>
              </a:rPr>
              <a:t>Three collaborative examples:</a:t>
            </a:r>
            <a:br>
              <a:rPr lang="en-US" altLang="zh-TW" dirty="0" smtClean="0">
                <a:solidFill>
                  <a:srgbClr val="800000"/>
                </a:solidFill>
              </a:rPr>
            </a:br>
            <a:r>
              <a:rPr lang="en-US" altLang="zh-TW" sz="2400" dirty="0" smtClean="0">
                <a:solidFill>
                  <a:srgbClr val="800000"/>
                </a:solidFill>
              </a:rPr>
              <a:t>Building, sharing and storing resources</a:t>
            </a:r>
            <a:endParaRPr lang="zh-TW" altLang="en-US" sz="2400" dirty="0">
              <a:solidFill>
                <a:srgbClr val="800000"/>
              </a:solidFill>
            </a:endParaRPr>
          </a:p>
        </p:txBody>
      </p:sp>
      <p:sp>
        <p:nvSpPr>
          <p:cNvPr id="5" name="Subtitle 4"/>
          <p:cNvSpPr>
            <a:spLocks noGrp="1"/>
          </p:cNvSpPr>
          <p:nvPr>
            <p:ph type="subTitle" idx="1"/>
          </p:nvPr>
        </p:nvSpPr>
        <p:spPr/>
        <p:txBody>
          <a:bodyPr/>
          <a:lstStyle/>
          <a:p>
            <a:endParaRPr lang="zh-TW"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 y="274638"/>
            <a:ext cx="8630194" cy="1143000"/>
          </a:xfrm>
        </p:spPr>
        <p:txBody>
          <a:bodyPr>
            <a:normAutofit fontScale="90000"/>
          </a:bodyPr>
          <a:lstStyle/>
          <a:p>
            <a:r>
              <a:rPr lang="en-US" altLang="zh-CN" dirty="0" smtClean="0">
                <a:solidFill>
                  <a:srgbClr val="800000"/>
                </a:solidFill>
              </a:rPr>
              <a:t>(A) </a:t>
            </a:r>
            <a:r>
              <a:rPr lang="en-US" altLang="zh-CN" b="1" dirty="0" smtClean="0">
                <a:solidFill>
                  <a:srgbClr val="800000"/>
                </a:solidFill>
              </a:rPr>
              <a:t>Building</a:t>
            </a:r>
            <a:r>
              <a:rPr lang="en-US" altLang="zh-CN" dirty="0" smtClean="0">
                <a:solidFill>
                  <a:srgbClr val="800000"/>
                </a:solidFill>
              </a:rPr>
              <a:t> resources: JULAC </a:t>
            </a:r>
            <a:r>
              <a:rPr lang="en-US" altLang="zh-CN" dirty="0" err="1" smtClean="0">
                <a:solidFill>
                  <a:srgbClr val="800000"/>
                </a:solidFill>
              </a:rPr>
              <a:t>Consorti</a:t>
            </a:r>
            <a:r>
              <a:rPr lang="en-US" altLang="zh-CN" i="1" dirty="0" err="1" smtClean="0">
                <a:solidFill>
                  <a:srgbClr val="800000"/>
                </a:solidFill>
              </a:rPr>
              <a:t>all</a:t>
            </a:r>
            <a:endParaRPr lang="zh-TW" altLang="en-US" dirty="0">
              <a:solidFill>
                <a:srgbClr val="800000"/>
              </a:solidFill>
            </a:endParaRPr>
          </a:p>
        </p:txBody>
      </p:sp>
      <p:sp>
        <p:nvSpPr>
          <p:cNvPr id="134147" name="Rectangle 3"/>
          <p:cNvSpPr>
            <a:spLocks noGrp="1" noRot="1" noChangeArrowheads="1"/>
          </p:cNvSpPr>
          <p:nvPr>
            <p:ph idx="1"/>
          </p:nvPr>
        </p:nvSpPr>
        <p:spPr>
          <a:xfrm>
            <a:off x="457200" y="1178170"/>
            <a:ext cx="8229600" cy="4947994"/>
          </a:xfrm>
        </p:spPr>
        <p:txBody>
          <a:bodyPr>
            <a:noAutofit/>
          </a:bodyPr>
          <a:lstStyle/>
          <a:p>
            <a:pPr marL="269875" indent="-269875" eaLnBrk="1" hangingPunct="1">
              <a:lnSpc>
                <a:spcPct val="90000"/>
              </a:lnSpc>
              <a:buSzPct val="60000"/>
              <a:buFont typeface="Wingdings" pitchFamily="2" charset="2"/>
              <a:buChar char="n"/>
            </a:pPr>
            <a:r>
              <a:rPr lang="en-US" altLang="zh-CN" dirty="0" err="1" smtClean="0">
                <a:solidFill>
                  <a:srgbClr val="000066"/>
                </a:solidFill>
              </a:rPr>
              <a:t>Consortial</a:t>
            </a:r>
            <a:r>
              <a:rPr lang="en-US" altLang="zh-CN" dirty="0" smtClean="0">
                <a:solidFill>
                  <a:srgbClr val="000066"/>
                </a:solidFill>
              </a:rPr>
              <a:t> electronic database acquisitions</a:t>
            </a:r>
            <a:endParaRPr lang="en-US" altLang="zh-TW" dirty="0" smtClean="0">
              <a:solidFill>
                <a:srgbClr val="000066"/>
              </a:solidFill>
            </a:endParaRPr>
          </a:p>
          <a:p>
            <a:pPr marL="269875" indent="-269875" eaLnBrk="1" hangingPunct="1">
              <a:lnSpc>
                <a:spcPct val="90000"/>
              </a:lnSpc>
              <a:buSzPct val="60000"/>
              <a:buFont typeface="Wingdings" pitchFamily="2" charset="2"/>
              <a:buNone/>
            </a:pPr>
            <a:r>
              <a:rPr lang="zh-TW" altLang="en-US" dirty="0" smtClean="0">
                <a:solidFill>
                  <a:srgbClr val="000066"/>
                </a:solidFill>
                <a:ea typeface="SimHei" pitchFamily="2" charset="-122"/>
              </a:rPr>
              <a:t>   </a:t>
            </a:r>
            <a:r>
              <a:rPr lang="en-US" altLang="zh-CN" dirty="0" err="1" smtClean="0">
                <a:solidFill>
                  <a:srgbClr val="000066"/>
                </a:solidFill>
              </a:rPr>
              <a:t>Consortial</a:t>
            </a:r>
            <a:r>
              <a:rPr lang="en-US" altLang="zh-CN" dirty="0" smtClean="0">
                <a:solidFill>
                  <a:srgbClr val="000066"/>
                </a:solidFill>
              </a:rPr>
              <a:t> monograph acquisitions – HKMAC (Hong Kong Monograph Acquisitions Tender)</a:t>
            </a:r>
            <a:endParaRPr lang="en-US" altLang="zh-TW" dirty="0" smtClean="0">
              <a:solidFill>
                <a:srgbClr val="000066"/>
              </a:solidFill>
            </a:endParaRPr>
          </a:p>
          <a:p>
            <a:pPr marL="269875" indent="-269875" eaLnBrk="1" hangingPunct="1">
              <a:lnSpc>
                <a:spcPct val="90000"/>
              </a:lnSpc>
              <a:buSzPct val="60000"/>
              <a:buFont typeface="Wingdings" pitchFamily="2" charset="2"/>
              <a:buChar char="n"/>
            </a:pPr>
            <a:r>
              <a:rPr lang="en-US" altLang="zh-CN" dirty="0" smtClean="0">
                <a:solidFill>
                  <a:srgbClr val="000066"/>
                </a:solidFill>
              </a:rPr>
              <a:t>E-book acquisitions – </a:t>
            </a:r>
            <a:endParaRPr lang="en-US" altLang="zh-TW" dirty="0" smtClean="0">
              <a:solidFill>
                <a:srgbClr val="000066"/>
              </a:solidFill>
            </a:endParaRPr>
          </a:p>
          <a:p>
            <a:pPr marL="269875" indent="-269875" eaLnBrk="1" hangingPunct="1">
              <a:lnSpc>
                <a:spcPct val="90000"/>
              </a:lnSpc>
              <a:buSzPct val="60000"/>
              <a:buFont typeface="Wingdings" pitchFamily="2" charset="2"/>
              <a:buNone/>
            </a:pPr>
            <a:r>
              <a:rPr lang="en-US" altLang="zh-TW" dirty="0" smtClean="0">
                <a:solidFill>
                  <a:srgbClr val="000066"/>
                </a:solidFill>
              </a:rPr>
              <a:t>	</a:t>
            </a:r>
            <a:r>
              <a:rPr lang="en-US" altLang="zh-CN" dirty="0" smtClean="0">
                <a:solidFill>
                  <a:srgbClr val="000066"/>
                </a:solidFill>
              </a:rPr>
              <a:t>ERALL (Electronic Resources Academic Library Link)</a:t>
            </a:r>
            <a:endParaRPr lang="en-US" altLang="zh-TW" dirty="0" smtClean="0">
              <a:solidFill>
                <a:srgbClr val="000066"/>
              </a:solidFill>
            </a:endParaRPr>
          </a:p>
          <a:p>
            <a:pPr marL="269875" indent="-269875" eaLnBrk="1" hangingPunct="1">
              <a:lnSpc>
                <a:spcPct val="90000"/>
              </a:lnSpc>
              <a:buSzPct val="60000"/>
              <a:buFont typeface="Wingdings" pitchFamily="2" charset="2"/>
              <a:buChar char="n"/>
            </a:pPr>
            <a:r>
              <a:rPr lang="en-US" altLang="zh-CN" dirty="0" smtClean="0">
                <a:solidFill>
                  <a:srgbClr val="000066"/>
                </a:solidFill>
              </a:rPr>
              <a:t>Inter-Regional e-book consortia</a:t>
            </a:r>
          </a:p>
          <a:p>
            <a:pPr marL="269875" indent="-269875" eaLnBrk="1" hangingPunct="1">
              <a:lnSpc>
                <a:spcPct val="90000"/>
              </a:lnSpc>
              <a:buSzPct val="60000"/>
              <a:buFont typeface="Wingdings" pitchFamily="2" charset="2"/>
              <a:buChar char="n"/>
            </a:pPr>
            <a:r>
              <a:rPr lang="en-US" altLang="zh-CN" dirty="0" smtClean="0">
                <a:solidFill>
                  <a:srgbClr val="000066"/>
                </a:solidFill>
              </a:rPr>
              <a:t>Perpetual Access and Escrow-CLOCKSS</a:t>
            </a:r>
          </a:p>
          <a:p>
            <a:pPr marL="269875" indent="-269875" eaLnBrk="1" hangingPunct="1">
              <a:lnSpc>
                <a:spcPct val="90000"/>
              </a:lnSpc>
            </a:pPr>
            <a:endParaRPr lang="en-US" altLang="zh-TW"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zh-TW" dirty="0" smtClean="0">
                <a:solidFill>
                  <a:srgbClr val="800000"/>
                </a:solidFill>
              </a:rPr>
              <a:t>JULAC Consorti</a:t>
            </a:r>
            <a:r>
              <a:rPr lang="en-US" altLang="zh-CN" dirty="0" smtClean="0">
                <a:solidFill>
                  <a:srgbClr val="800000"/>
                </a:solidFill>
              </a:rPr>
              <a:t>um Development</a:t>
            </a:r>
            <a:endParaRPr lang="zh-TW" altLang="en-US" dirty="0">
              <a:solidFill>
                <a:srgbClr val="800000"/>
              </a:solidFill>
            </a:endParaRPr>
          </a:p>
        </p:txBody>
      </p:sp>
      <p:sp>
        <p:nvSpPr>
          <p:cNvPr id="135171" name="Rectangle 3"/>
          <p:cNvSpPr>
            <a:spLocks noGrp="1" noRot="1" noChangeArrowheads="1"/>
          </p:cNvSpPr>
          <p:nvPr>
            <p:ph idx="1"/>
          </p:nvPr>
        </p:nvSpPr>
        <p:spPr>
          <a:xfrm>
            <a:off x="457200" y="1417638"/>
            <a:ext cx="8229600" cy="4708525"/>
          </a:xfrm>
        </p:spPr>
        <p:txBody>
          <a:bodyPr>
            <a:normAutofit/>
          </a:bodyPr>
          <a:lstStyle/>
          <a:p>
            <a:pPr marL="269875" indent="-269875" eaLnBrk="1" hangingPunct="1">
              <a:buSzPct val="60000"/>
              <a:buFont typeface="Wingdings" pitchFamily="2" charset="2"/>
              <a:buChar char="n"/>
            </a:pPr>
            <a:r>
              <a:rPr lang="en-US" altLang="zh-TW" sz="2800" dirty="0" smtClean="0">
                <a:solidFill>
                  <a:srgbClr val="000066"/>
                </a:solidFill>
              </a:rPr>
              <a:t>Leverages member libraries’ collective purchasing power to obtain savings </a:t>
            </a:r>
            <a:r>
              <a:rPr lang="en-US" altLang="zh-CN" sz="2800" dirty="0" smtClean="0">
                <a:solidFill>
                  <a:srgbClr val="000066"/>
                </a:solidFill>
              </a:rPr>
              <a:t>on e-databases and e-journals</a:t>
            </a:r>
            <a:endParaRPr lang="en-US" altLang="zh-TW" sz="2800" dirty="0" smtClean="0">
              <a:solidFill>
                <a:srgbClr val="000066"/>
              </a:solidFill>
            </a:endParaRPr>
          </a:p>
          <a:p>
            <a:pPr marL="269875" indent="-269875" eaLnBrk="1" hangingPunct="1">
              <a:buSzPct val="60000"/>
              <a:buFont typeface="Wingdings" pitchFamily="2" charset="2"/>
              <a:buChar char="n"/>
            </a:pPr>
            <a:r>
              <a:rPr lang="en-US" altLang="zh-CN" sz="2800" dirty="0" smtClean="0">
                <a:solidFill>
                  <a:srgbClr val="000066"/>
                </a:solidFill>
              </a:rPr>
              <a:t>Libraries propose products to negotiate - two or more libraries can form a consortium</a:t>
            </a:r>
            <a:endParaRPr lang="en-US" altLang="zh-TW" sz="2800" dirty="0" smtClean="0">
              <a:solidFill>
                <a:srgbClr val="000066"/>
              </a:solidFill>
            </a:endParaRPr>
          </a:p>
          <a:p>
            <a:pPr marL="269875" indent="-269875" eaLnBrk="1" hangingPunct="1">
              <a:buSzPct val="60000"/>
              <a:buFont typeface="Wingdings" pitchFamily="2" charset="2"/>
              <a:buChar char="n"/>
            </a:pPr>
            <a:r>
              <a:rPr lang="en-US" altLang="zh-CN" sz="2800" dirty="0" smtClean="0">
                <a:solidFill>
                  <a:srgbClr val="000066"/>
                </a:solidFill>
              </a:rPr>
              <a:t>Over</a:t>
            </a:r>
            <a:r>
              <a:rPr lang="en-US" altLang="zh-TW" sz="2800" dirty="0" smtClean="0">
                <a:solidFill>
                  <a:srgbClr val="000066"/>
                </a:solidFill>
              </a:rPr>
              <a:t> 140 consortia have been formed</a:t>
            </a:r>
          </a:p>
          <a:p>
            <a:pPr marL="269875" indent="-269875" eaLnBrk="1" hangingPunct="1">
              <a:buSzPct val="60000"/>
              <a:buFont typeface="Wingdings" pitchFamily="2" charset="2"/>
              <a:buChar char="n"/>
            </a:pPr>
            <a:r>
              <a:rPr lang="en-US" altLang="zh-CN" sz="2800" dirty="0" smtClean="0">
                <a:solidFill>
                  <a:srgbClr val="000066"/>
                </a:solidFill>
              </a:rPr>
              <a:t>Non UGC affiliates may join to increase spending  power (15 affiliates in Hong Kong and Macau)</a:t>
            </a:r>
            <a:endParaRPr lang="en-US" altLang="zh-TW" sz="2800" dirty="0" smtClean="0">
              <a:solidFill>
                <a:srgbClr val="000066"/>
              </a:solidFill>
            </a:endParaRPr>
          </a:p>
          <a:p>
            <a:pPr marL="269875" indent="-269875" eaLnBrk="1" hangingPunct="1">
              <a:buSzPct val="60000"/>
              <a:buFont typeface="Wingdings" pitchFamily="2" charset="2"/>
              <a:buChar char="n"/>
            </a:pPr>
            <a:r>
              <a:rPr lang="en-US" altLang="zh-TW" sz="2800" dirty="0" smtClean="0">
                <a:solidFill>
                  <a:srgbClr val="000066"/>
                </a:solidFill>
              </a:rPr>
              <a:t>Flexibility and equity in the packages negotiated</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417638"/>
          </a:xfrm>
        </p:spPr>
        <p:txBody>
          <a:bodyPr>
            <a:normAutofit fontScale="90000"/>
          </a:bodyPr>
          <a:lstStyle/>
          <a:p>
            <a:r>
              <a:rPr lang="en-US" altLang="zh-TW" dirty="0" smtClean="0">
                <a:solidFill>
                  <a:srgbClr val="800000"/>
                </a:solidFill>
              </a:rPr>
              <a:t>(B) </a:t>
            </a:r>
            <a:r>
              <a:rPr lang="en-US" altLang="zh-TW" b="1" dirty="0" smtClean="0">
                <a:solidFill>
                  <a:srgbClr val="800000"/>
                </a:solidFill>
              </a:rPr>
              <a:t>Sharing</a:t>
            </a:r>
            <a:r>
              <a:rPr lang="en-US" altLang="zh-TW" dirty="0" smtClean="0">
                <a:solidFill>
                  <a:srgbClr val="800000"/>
                </a:solidFill>
              </a:rPr>
              <a:t> Resources:</a:t>
            </a:r>
            <a:br>
              <a:rPr lang="en-US" altLang="zh-TW" dirty="0" smtClean="0">
                <a:solidFill>
                  <a:srgbClr val="800000"/>
                </a:solidFill>
              </a:rPr>
            </a:br>
            <a:r>
              <a:rPr lang="en-US" altLang="zh-TW" dirty="0" smtClean="0">
                <a:solidFill>
                  <a:srgbClr val="800000"/>
                </a:solidFill>
              </a:rPr>
              <a:t>JULAC Access Services Committee</a:t>
            </a:r>
            <a:endParaRPr lang="zh-TW" altLang="en-US" dirty="0">
              <a:solidFill>
                <a:srgbClr val="800000"/>
              </a:solidFill>
            </a:endParaRPr>
          </a:p>
        </p:txBody>
      </p:sp>
      <p:sp>
        <p:nvSpPr>
          <p:cNvPr id="136195" name="Rectangle 3"/>
          <p:cNvSpPr>
            <a:spLocks noGrp="1" noRot="1" noChangeArrowheads="1"/>
          </p:cNvSpPr>
          <p:nvPr>
            <p:ph idx="1"/>
          </p:nvPr>
        </p:nvSpPr>
        <p:spPr/>
        <p:txBody>
          <a:bodyPr>
            <a:noAutofit/>
          </a:bodyPr>
          <a:lstStyle/>
          <a:p>
            <a:pPr eaLnBrk="1" hangingPunct="1">
              <a:lnSpc>
                <a:spcPct val="80000"/>
              </a:lnSpc>
              <a:buFont typeface="Wingdings" pitchFamily="2" charset="2"/>
              <a:buChar char="n"/>
              <a:tabLst>
                <a:tab pos="357188" algn="l"/>
              </a:tabLst>
            </a:pPr>
            <a:r>
              <a:rPr kumimoji="0" lang="en-US" altLang="zh-TW" sz="2400" b="1" dirty="0" smtClean="0">
                <a:solidFill>
                  <a:srgbClr val="800000"/>
                </a:solidFill>
              </a:rPr>
              <a:t>Library Access</a:t>
            </a:r>
            <a:r>
              <a:rPr kumimoji="0" lang="en-US" altLang="zh-TW" sz="2400" b="1" dirty="0" smtClean="0"/>
              <a:t>	</a:t>
            </a:r>
          </a:p>
          <a:p>
            <a:pPr eaLnBrk="1" hangingPunct="1">
              <a:lnSpc>
                <a:spcPct val="80000"/>
              </a:lnSpc>
              <a:buFont typeface="Wingdings" pitchFamily="2" charset="2"/>
              <a:buNone/>
              <a:tabLst>
                <a:tab pos="357188" algn="l"/>
              </a:tabLst>
            </a:pPr>
            <a:r>
              <a:rPr kumimoji="0" lang="en-US" altLang="zh-TW" sz="2400" dirty="0" smtClean="0"/>
              <a:t>	</a:t>
            </a:r>
            <a:r>
              <a:rPr kumimoji="0" lang="en-US" altLang="zh-TW" sz="2400" dirty="0" smtClean="0">
                <a:solidFill>
                  <a:srgbClr val="000066"/>
                </a:solidFill>
              </a:rPr>
              <a:t>Undergraduate &amp; above reader access to JULAC libraries. (123,046 visits 2012/13)</a:t>
            </a:r>
          </a:p>
          <a:p>
            <a:pPr eaLnBrk="1" hangingPunct="1">
              <a:lnSpc>
                <a:spcPct val="80000"/>
              </a:lnSpc>
              <a:buFont typeface="Wingdings" pitchFamily="2" charset="2"/>
              <a:buChar char="n"/>
              <a:tabLst>
                <a:tab pos="357188" algn="l"/>
              </a:tabLst>
            </a:pPr>
            <a:r>
              <a:rPr kumimoji="0" lang="en-US" altLang="zh-TW" sz="2400" b="1" dirty="0" smtClean="0">
                <a:solidFill>
                  <a:srgbClr val="800000"/>
                </a:solidFill>
              </a:rPr>
              <a:t>Library Borrowing &amp; Inter Library Loans</a:t>
            </a:r>
            <a:endParaRPr kumimoji="0" lang="zh-TW" altLang="en-US" sz="2400" b="1" dirty="0" smtClean="0">
              <a:solidFill>
                <a:srgbClr val="800000"/>
              </a:solidFill>
              <a:ea typeface="SimHei" pitchFamily="2" charset="-122"/>
            </a:endParaRPr>
          </a:p>
          <a:p>
            <a:pPr eaLnBrk="1" hangingPunct="1">
              <a:lnSpc>
                <a:spcPct val="80000"/>
              </a:lnSpc>
              <a:buFont typeface="Wingdings" pitchFamily="2" charset="2"/>
              <a:buNone/>
              <a:tabLst>
                <a:tab pos="357188" algn="l"/>
              </a:tabLst>
            </a:pPr>
            <a:r>
              <a:rPr kumimoji="0" lang="en-US" altLang="zh-TW" sz="2400" dirty="0" smtClean="0"/>
              <a:t>	</a:t>
            </a:r>
            <a:r>
              <a:rPr kumimoji="0" lang="en-US" altLang="zh-TW" sz="2400" dirty="0" smtClean="0">
                <a:solidFill>
                  <a:srgbClr val="000066"/>
                </a:solidFill>
              </a:rPr>
              <a:t>Postgraduate &amp; Staff “in-person” borrowing from JULAC libraries (47,352 loans &amp; ILL, 2012/13)</a:t>
            </a:r>
          </a:p>
          <a:p>
            <a:pPr eaLnBrk="1" hangingPunct="1">
              <a:lnSpc>
                <a:spcPct val="80000"/>
              </a:lnSpc>
              <a:buFont typeface="Wingdings" pitchFamily="2" charset="2"/>
              <a:buChar char="n"/>
              <a:tabLst>
                <a:tab pos="357188" algn="l"/>
              </a:tabLst>
            </a:pPr>
            <a:r>
              <a:rPr kumimoji="0" lang="en-US" altLang="zh-TW" sz="2400" b="1" dirty="0" smtClean="0">
                <a:solidFill>
                  <a:srgbClr val="800000"/>
                </a:solidFill>
              </a:rPr>
              <a:t>HKALL (Hong Kong Academic Library Link)</a:t>
            </a:r>
            <a:endParaRPr lang="zh-TW" altLang="en-US" sz="2400" b="1" dirty="0" smtClean="0">
              <a:solidFill>
                <a:srgbClr val="800000"/>
              </a:solidFill>
              <a:ea typeface="SimHei" pitchFamily="2" charset="-122"/>
            </a:endParaRPr>
          </a:p>
          <a:p>
            <a:pPr eaLnBrk="1" hangingPunct="1">
              <a:lnSpc>
                <a:spcPct val="80000"/>
              </a:lnSpc>
              <a:buFont typeface="Wingdings" pitchFamily="2" charset="2"/>
              <a:buNone/>
              <a:tabLst>
                <a:tab pos="357188" algn="l"/>
              </a:tabLst>
            </a:pPr>
            <a:r>
              <a:rPr kumimoji="0" lang="en-US" altLang="zh-TW" sz="2400" dirty="0" smtClean="0"/>
              <a:t>	</a:t>
            </a:r>
            <a:r>
              <a:rPr kumimoji="0" lang="en-US" altLang="zh-TW" sz="2400" dirty="0" smtClean="0">
                <a:solidFill>
                  <a:srgbClr val="000066"/>
                </a:solidFill>
              </a:rPr>
              <a:t>Local unmediated book request and delivery service (149,632 loans, 2012/13)</a:t>
            </a:r>
          </a:p>
          <a:p>
            <a:pPr eaLnBrk="1" hangingPunct="1">
              <a:lnSpc>
                <a:spcPct val="80000"/>
              </a:lnSpc>
              <a:buFont typeface="Wingdings" pitchFamily="2" charset="2"/>
              <a:buChar char="n"/>
              <a:tabLst>
                <a:tab pos="357188" algn="l"/>
              </a:tabLst>
            </a:pPr>
            <a:r>
              <a:rPr kumimoji="0" lang="en-US" altLang="zh-TW" sz="2400" b="1" dirty="0" smtClean="0">
                <a:solidFill>
                  <a:srgbClr val="800000"/>
                </a:solidFill>
              </a:rPr>
              <a:t>Document Delivery &amp; RAPID</a:t>
            </a:r>
          </a:p>
          <a:p>
            <a:pPr eaLnBrk="1" hangingPunct="1">
              <a:lnSpc>
                <a:spcPct val="80000"/>
              </a:lnSpc>
              <a:buNone/>
              <a:tabLst>
                <a:tab pos="357188" algn="l"/>
              </a:tabLst>
            </a:pPr>
            <a:r>
              <a:rPr kumimoji="0" lang="en-US" altLang="zh-TW" sz="2400" dirty="0" smtClean="0">
                <a:solidFill>
                  <a:srgbClr val="000066"/>
                </a:solidFill>
              </a:rPr>
              <a:t>	Overseas and local unmediated article level request and delivery service. </a:t>
            </a:r>
          </a:p>
          <a:p>
            <a:pPr eaLnBrk="1" hangingPunct="1">
              <a:lnSpc>
                <a:spcPct val="80000"/>
              </a:lnSpc>
              <a:buFont typeface="Wingdings" pitchFamily="2" charset="2"/>
              <a:buNone/>
              <a:tabLst>
                <a:tab pos="357188" algn="l"/>
              </a:tabLst>
            </a:pPr>
            <a:r>
              <a:rPr kumimoji="0" lang="en-US" altLang="zh-TW" sz="2400" dirty="0" smtClean="0">
                <a:solidFill>
                  <a:srgbClr val="000066"/>
                </a:solidFill>
              </a:rPr>
              <a:t>	(8,703 requests 2012/13) – (5,375 RAPID = 62%)</a:t>
            </a:r>
          </a:p>
          <a:p>
            <a:pPr eaLnBrk="1" hangingPunct="1">
              <a:lnSpc>
                <a:spcPct val="80000"/>
              </a:lnSpc>
              <a:buFont typeface="Wingdings" pitchFamily="2" charset="2"/>
              <a:buNone/>
              <a:tabLst>
                <a:tab pos="357188" algn="l"/>
              </a:tabLst>
            </a:pPr>
            <a:endParaRPr lang="en-US" altLang="zh-TW" sz="2400" dirty="0" smtClean="0">
              <a:latin typeface="SimSun" pitchFamily="2" charset="-122"/>
              <a:ea typeface="SimSun" pitchFamily="2" charset="-122"/>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211015" y="274638"/>
            <a:ext cx="8686799" cy="1143000"/>
          </a:xfrm>
        </p:spPr>
        <p:txBody>
          <a:bodyPr>
            <a:normAutofit fontScale="90000"/>
          </a:bodyPr>
          <a:lstStyle/>
          <a:p>
            <a:r>
              <a:rPr lang="en-US" altLang="zh-TW" dirty="0" smtClean="0">
                <a:solidFill>
                  <a:srgbClr val="800000"/>
                </a:solidFill>
              </a:rPr>
              <a:t>Principles of Co-operative Inter-lending</a:t>
            </a:r>
            <a:endParaRPr lang="zh-TW" altLang="en-US" dirty="0">
              <a:solidFill>
                <a:srgbClr val="800000"/>
              </a:solidFill>
            </a:endParaRPr>
          </a:p>
        </p:txBody>
      </p:sp>
      <p:sp>
        <p:nvSpPr>
          <p:cNvPr id="137219" name="Rectangle 3"/>
          <p:cNvSpPr>
            <a:spLocks noGrp="1" noRot="1" noChangeArrowheads="1"/>
          </p:cNvSpPr>
          <p:nvPr>
            <p:ph idx="1"/>
          </p:nvPr>
        </p:nvSpPr>
        <p:spPr>
          <a:xfrm>
            <a:off x="457200" y="1417638"/>
            <a:ext cx="8229600" cy="4708525"/>
          </a:xfrm>
        </p:spPr>
        <p:txBody>
          <a:bodyPr>
            <a:normAutofit/>
          </a:bodyPr>
          <a:lstStyle/>
          <a:p>
            <a:pPr eaLnBrk="1" hangingPunct="1">
              <a:lnSpc>
                <a:spcPct val="80000"/>
              </a:lnSpc>
              <a:buSzPct val="60000"/>
              <a:buFont typeface="Wingdings" pitchFamily="2" charset="2"/>
              <a:buChar char="n"/>
            </a:pPr>
            <a:r>
              <a:rPr lang="en-US" altLang="zh-TW" dirty="0" smtClean="0">
                <a:solidFill>
                  <a:srgbClr val="000066"/>
                </a:solidFill>
              </a:rPr>
              <a:t>Shared financing &amp; balanced cost-sharing formulae</a:t>
            </a:r>
          </a:p>
          <a:p>
            <a:pPr eaLnBrk="1" hangingPunct="1">
              <a:lnSpc>
                <a:spcPct val="80000"/>
              </a:lnSpc>
              <a:buSzPct val="60000"/>
              <a:buFont typeface="Wingdings" pitchFamily="2" charset="2"/>
              <a:buChar char="n"/>
            </a:pPr>
            <a:r>
              <a:rPr lang="en-US" altLang="zh-CN" dirty="0" smtClean="0">
                <a:solidFill>
                  <a:srgbClr val="000066"/>
                </a:solidFill>
              </a:rPr>
              <a:t>Common agreed p</a:t>
            </a:r>
            <a:r>
              <a:rPr lang="en-US" altLang="zh-TW" dirty="0" smtClean="0">
                <a:solidFill>
                  <a:srgbClr val="000066"/>
                </a:solidFill>
              </a:rPr>
              <a:t>olicies and procedures</a:t>
            </a:r>
          </a:p>
          <a:p>
            <a:pPr eaLnBrk="1" hangingPunct="1">
              <a:lnSpc>
                <a:spcPct val="80000"/>
              </a:lnSpc>
              <a:buSzPct val="60000"/>
              <a:buFont typeface="Wingdings" pitchFamily="2" charset="2"/>
              <a:buChar char="n"/>
            </a:pPr>
            <a:r>
              <a:rPr lang="en-US" altLang="zh-TW" dirty="0" smtClean="0">
                <a:solidFill>
                  <a:srgbClr val="000066"/>
                </a:solidFill>
              </a:rPr>
              <a:t>Common systems and catalogue access</a:t>
            </a:r>
          </a:p>
          <a:p>
            <a:pPr eaLnBrk="1" hangingPunct="1">
              <a:lnSpc>
                <a:spcPct val="80000"/>
              </a:lnSpc>
              <a:buSzPct val="60000"/>
              <a:buFont typeface="Wingdings" pitchFamily="2" charset="2"/>
              <a:buChar char="n"/>
            </a:pPr>
            <a:r>
              <a:rPr lang="en-US" altLang="zh-TW" dirty="0" smtClean="0">
                <a:solidFill>
                  <a:srgbClr val="000066"/>
                </a:solidFill>
              </a:rPr>
              <a:t>Strong IT infrastructure</a:t>
            </a:r>
          </a:p>
          <a:p>
            <a:pPr eaLnBrk="1" hangingPunct="1">
              <a:lnSpc>
                <a:spcPct val="80000"/>
              </a:lnSpc>
              <a:buSzPct val="60000"/>
              <a:buFont typeface="Wingdings" pitchFamily="2" charset="2"/>
              <a:buChar char="n"/>
            </a:pPr>
            <a:r>
              <a:rPr lang="en-US" altLang="zh-TW" dirty="0" smtClean="0">
                <a:solidFill>
                  <a:srgbClr val="000066"/>
                </a:solidFill>
              </a:rPr>
              <a:t>Logistics &amp; transportation (local delivery)</a:t>
            </a:r>
          </a:p>
          <a:p>
            <a:pPr eaLnBrk="1" hangingPunct="1">
              <a:lnSpc>
                <a:spcPct val="80000"/>
              </a:lnSpc>
              <a:buSzPct val="60000"/>
              <a:buFont typeface="Wingdings" pitchFamily="2" charset="2"/>
              <a:buChar char="n"/>
            </a:pPr>
            <a:r>
              <a:rPr lang="en-US" altLang="zh-TW" dirty="0" smtClean="0">
                <a:solidFill>
                  <a:srgbClr val="000066"/>
                </a:solidFill>
              </a:rPr>
              <a:t>Load balancing</a:t>
            </a:r>
          </a:p>
          <a:p>
            <a:pPr eaLnBrk="1" hangingPunct="1">
              <a:lnSpc>
                <a:spcPct val="80000"/>
              </a:lnSpc>
              <a:buSzPct val="60000"/>
              <a:buFont typeface="Wingdings" pitchFamily="2" charset="2"/>
              <a:buChar char="n"/>
            </a:pPr>
            <a:r>
              <a:rPr lang="en-US" altLang="zh-TW" dirty="0" smtClean="0">
                <a:solidFill>
                  <a:srgbClr val="000066"/>
                </a:solidFill>
              </a:rPr>
              <a:t>Flexibility and restrictions on access</a:t>
            </a:r>
            <a:r>
              <a:rPr lang="en-US" altLang="zh-CN" dirty="0" smtClean="0">
                <a:solidFill>
                  <a:srgbClr val="000066"/>
                </a:solidFill>
              </a:rPr>
              <a:t> allowable</a:t>
            </a:r>
            <a:endParaRPr lang="en-US" altLang="zh-TW"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2"/>
          <a:srcRect/>
          <a:stretch>
            <a:fillRect/>
          </a:stretch>
        </p:blipFill>
        <p:spPr bwMode="auto">
          <a:xfrm>
            <a:off x="-12218" y="0"/>
            <a:ext cx="9150015"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0" y="404664"/>
          <a:ext cx="9144000" cy="5609274"/>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Arrow Connector 2"/>
          <p:cNvCxnSpPr>
            <a:cxnSpLocks noChangeShapeType="1"/>
          </p:cNvCxnSpPr>
          <p:nvPr/>
        </p:nvCxnSpPr>
        <p:spPr bwMode="auto">
          <a:xfrm rot="-5400000">
            <a:off x="3532734" y="5692402"/>
            <a:ext cx="1214437" cy="0"/>
          </a:xfrm>
          <a:prstGeom prst="straightConnector1">
            <a:avLst/>
          </a:prstGeom>
          <a:noFill/>
          <a:ln w="38100" algn="ctr">
            <a:solidFill>
              <a:schemeClr val="accent2"/>
            </a:solidFill>
            <a:round/>
            <a:headEnd/>
            <a:tailEnd type="arrow" w="med" len="med"/>
          </a:ln>
          <a:effectLst>
            <a:outerShdw dist="23000" dir="5400000" rotWithShape="0">
              <a:srgbClr val="808080">
                <a:alpha val="34999"/>
              </a:srgbClr>
            </a:outerShdw>
          </a:effectLst>
        </p:spPr>
      </p:cxnSp>
      <p:sp>
        <p:nvSpPr>
          <p:cNvPr id="4" name="TextBox 2"/>
          <p:cNvSpPr txBox="1">
            <a:spLocks noChangeArrowheads="1"/>
          </p:cNvSpPr>
          <p:nvPr/>
        </p:nvSpPr>
        <p:spPr bwMode="auto">
          <a:xfrm>
            <a:off x="2987824" y="6237312"/>
            <a:ext cx="2393950" cy="457200"/>
          </a:xfrm>
          <a:prstGeom prst="rect">
            <a:avLst/>
          </a:prstGeom>
          <a:noFill/>
          <a:ln w="9525">
            <a:noFill/>
            <a:miter lim="800000"/>
            <a:headEnd/>
            <a:tailEnd/>
          </a:ln>
        </p:spPr>
        <p:txBody>
          <a:bodyPr wrap="none">
            <a:spAutoFit/>
          </a:bodyPr>
          <a:lstStyle/>
          <a:p>
            <a:r>
              <a:rPr kumimoji="0" lang="en-US" altLang="zh-TW" sz="2400" dirty="0">
                <a:latin typeface="Calibri" pitchFamily="34" charset="0"/>
              </a:rPr>
              <a:t>HKALL introduced</a:t>
            </a:r>
            <a:endParaRPr kumimoji="0" lang="zh-TW" altLang="en-US" sz="2400" dirty="0">
              <a:latin typeface="Calibri" pitchFamily="34" charset="0"/>
            </a:endParaRPr>
          </a:p>
        </p:txBody>
      </p:sp>
      <p:pic>
        <p:nvPicPr>
          <p:cNvPr id="6" name="Picture 5" descr="Screen Shot 2012-11-02 at 11.17.05 AM.png"/>
          <p:cNvPicPr>
            <a:picLocks noChangeAspect="1"/>
          </p:cNvPicPr>
          <p:nvPr/>
        </p:nvPicPr>
        <p:blipFill>
          <a:blip r:embed="rId3" cstate="print"/>
          <a:stretch>
            <a:fillRect/>
          </a:stretch>
        </p:blipFill>
        <p:spPr>
          <a:xfrm>
            <a:off x="7325946" y="170252"/>
            <a:ext cx="1536700" cy="46882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p:txBody>
          <a:bodyPr/>
          <a:lstStyle/>
          <a:p>
            <a:r>
              <a:rPr lang="en-US" altLang="zh-TW" dirty="0">
                <a:solidFill>
                  <a:srgbClr val="800000"/>
                </a:solidFill>
                <a:ea typeface="新細明體" charset="-120"/>
              </a:rPr>
              <a:t>What is HKALL</a:t>
            </a:r>
          </a:p>
        </p:txBody>
      </p:sp>
      <p:sp>
        <p:nvSpPr>
          <p:cNvPr id="9221" name="Rectangle 5"/>
          <p:cNvSpPr>
            <a:spLocks noGrp="1" noChangeArrowheads="1"/>
          </p:cNvSpPr>
          <p:nvPr>
            <p:ph idx="1"/>
          </p:nvPr>
        </p:nvSpPr>
        <p:spPr>
          <a:xfrm>
            <a:off x="457200" y="1417639"/>
            <a:ext cx="8229600" cy="3558808"/>
          </a:xfrm>
        </p:spPr>
        <p:txBody>
          <a:bodyPr/>
          <a:lstStyle/>
          <a:p>
            <a:pPr algn="just">
              <a:spcBef>
                <a:spcPct val="50000"/>
              </a:spcBef>
            </a:pPr>
            <a:r>
              <a:rPr lang="en-US" altLang="zh-CN" u="sng" dirty="0">
                <a:solidFill>
                  <a:srgbClr val="000066"/>
                </a:solidFill>
                <a:ea typeface="SimSun" pitchFamily="2" charset="-122"/>
              </a:rPr>
              <a:t>H</a:t>
            </a:r>
            <a:r>
              <a:rPr lang="en-US" altLang="zh-CN" dirty="0">
                <a:solidFill>
                  <a:srgbClr val="000066"/>
                </a:solidFill>
                <a:ea typeface="SimSun" pitchFamily="2" charset="-122"/>
              </a:rPr>
              <a:t>ong </a:t>
            </a:r>
            <a:r>
              <a:rPr lang="en-US" altLang="zh-CN" u="sng" dirty="0">
                <a:solidFill>
                  <a:srgbClr val="000066"/>
                </a:solidFill>
                <a:ea typeface="SimSun" pitchFamily="2" charset="-122"/>
              </a:rPr>
              <a:t>K</a:t>
            </a:r>
            <a:r>
              <a:rPr lang="en-US" altLang="zh-CN" dirty="0">
                <a:solidFill>
                  <a:srgbClr val="000066"/>
                </a:solidFill>
                <a:ea typeface="SimSun" pitchFamily="2" charset="-122"/>
              </a:rPr>
              <a:t>ong </a:t>
            </a:r>
            <a:r>
              <a:rPr lang="en-US" altLang="zh-CN" u="sng" dirty="0">
                <a:solidFill>
                  <a:srgbClr val="000066"/>
                </a:solidFill>
                <a:ea typeface="SimSun" pitchFamily="2" charset="-122"/>
              </a:rPr>
              <a:t>A</a:t>
            </a:r>
            <a:r>
              <a:rPr lang="en-US" altLang="zh-CN" dirty="0">
                <a:solidFill>
                  <a:srgbClr val="000066"/>
                </a:solidFill>
                <a:ea typeface="SimSun" pitchFamily="2" charset="-122"/>
              </a:rPr>
              <a:t>cademic </a:t>
            </a:r>
            <a:r>
              <a:rPr lang="en-US" altLang="zh-CN" u="sng" dirty="0">
                <a:solidFill>
                  <a:srgbClr val="000066"/>
                </a:solidFill>
                <a:ea typeface="SimSun" pitchFamily="2" charset="-122"/>
              </a:rPr>
              <a:t>L</a:t>
            </a:r>
            <a:r>
              <a:rPr lang="en-US" altLang="zh-CN" dirty="0">
                <a:solidFill>
                  <a:srgbClr val="000066"/>
                </a:solidFill>
                <a:ea typeface="SimSun" pitchFamily="2" charset="-122"/>
              </a:rPr>
              <a:t>ibrary </a:t>
            </a:r>
            <a:r>
              <a:rPr lang="en-US" altLang="zh-CN" u="sng" dirty="0">
                <a:solidFill>
                  <a:srgbClr val="000066"/>
                </a:solidFill>
                <a:ea typeface="SimSun" pitchFamily="2" charset="-122"/>
              </a:rPr>
              <a:t>L</a:t>
            </a:r>
            <a:r>
              <a:rPr lang="en-US" altLang="zh-CN" dirty="0">
                <a:solidFill>
                  <a:srgbClr val="000066"/>
                </a:solidFill>
                <a:ea typeface="SimSun" pitchFamily="2" charset="-122"/>
              </a:rPr>
              <a:t>ink</a:t>
            </a:r>
          </a:p>
          <a:p>
            <a:pPr algn="just">
              <a:spcBef>
                <a:spcPct val="50000"/>
              </a:spcBef>
            </a:pPr>
            <a:r>
              <a:rPr lang="en-US" altLang="zh-CN" dirty="0">
                <a:solidFill>
                  <a:srgbClr val="000066"/>
                </a:solidFill>
                <a:ea typeface="SimSun" pitchFamily="2" charset="-122"/>
              </a:rPr>
              <a:t>A user initiated </a:t>
            </a:r>
            <a:r>
              <a:rPr lang="en-US" altLang="zh-CN" dirty="0" smtClean="0">
                <a:solidFill>
                  <a:srgbClr val="000066"/>
                </a:solidFill>
                <a:ea typeface="SimSun" pitchFamily="2" charset="-122"/>
              </a:rPr>
              <a:t>(unmediated) ILL </a:t>
            </a:r>
            <a:r>
              <a:rPr lang="en-US" altLang="zh-CN" dirty="0">
                <a:solidFill>
                  <a:srgbClr val="000066"/>
                </a:solidFill>
                <a:ea typeface="SimSun" pitchFamily="2" charset="-122"/>
              </a:rPr>
              <a:t>service</a:t>
            </a:r>
          </a:p>
          <a:p>
            <a:pPr algn="just">
              <a:spcBef>
                <a:spcPct val="50000"/>
              </a:spcBef>
            </a:pPr>
            <a:r>
              <a:rPr lang="en-US" altLang="zh-CN" dirty="0">
                <a:solidFill>
                  <a:srgbClr val="000066"/>
                </a:solidFill>
                <a:ea typeface="SimSun" pitchFamily="2" charset="-122"/>
              </a:rPr>
              <a:t>A Hong Kong implementation of III’s  (INNOVATIVE’s) INN-Reach system</a:t>
            </a:r>
          </a:p>
          <a:p>
            <a:pPr algn="just">
              <a:spcBef>
                <a:spcPct val="50000"/>
              </a:spcBef>
              <a:buNone/>
            </a:pPr>
            <a:endParaRPr lang="en-US" altLang="zh-TW" dirty="0">
              <a:ea typeface="新細明體" charset="-120"/>
            </a:endParaRPr>
          </a:p>
        </p:txBody>
      </p:sp>
      <p:pic>
        <p:nvPicPr>
          <p:cNvPr id="7170" name="Picture 2"/>
          <p:cNvPicPr>
            <a:picLocks noChangeAspect="1" noChangeArrowheads="1"/>
          </p:cNvPicPr>
          <p:nvPr/>
        </p:nvPicPr>
        <p:blipFill>
          <a:blip r:embed="rId3" cstate="print"/>
          <a:srcRect/>
          <a:stretch>
            <a:fillRect/>
          </a:stretch>
        </p:blipFill>
        <p:spPr bwMode="auto">
          <a:xfrm>
            <a:off x="0" y="5733256"/>
            <a:ext cx="9077325"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zh-TW" dirty="0">
                <a:solidFill>
                  <a:srgbClr val="800000"/>
                </a:solidFill>
                <a:ea typeface="新細明體" charset="-120"/>
              </a:rPr>
              <a:t>Why?</a:t>
            </a:r>
          </a:p>
        </p:txBody>
      </p:sp>
      <p:sp>
        <p:nvSpPr>
          <p:cNvPr id="13315" name="Rectangle 3"/>
          <p:cNvSpPr>
            <a:spLocks noGrp="1" noChangeArrowheads="1"/>
          </p:cNvSpPr>
          <p:nvPr>
            <p:ph idx="1"/>
          </p:nvPr>
        </p:nvSpPr>
        <p:spPr>
          <a:xfrm>
            <a:off x="457200" y="1175657"/>
            <a:ext cx="8229600" cy="5421993"/>
          </a:xfrm>
        </p:spPr>
        <p:txBody>
          <a:bodyPr/>
          <a:lstStyle/>
          <a:p>
            <a:pPr algn="just">
              <a:lnSpc>
                <a:spcPct val="90000"/>
              </a:lnSpc>
              <a:spcAft>
                <a:spcPts val="600"/>
              </a:spcAft>
            </a:pPr>
            <a:r>
              <a:rPr lang="en-US" altLang="zh-TW" dirty="0">
                <a:solidFill>
                  <a:srgbClr val="000080"/>
                </a:solidFill>
                <a:ea typeface="新細明體" charset="-120"/>
              </a:rPr>
              <a:t>Positive experiences in the USA</a:t>
            </a:r>
          </a:p>
          <a:p>
            <a:pPr algn="just">
              <a:lnSpc>
                <a:spcPct val="90000"/>
              </a:lnSpc>
              <a:spcAft>
                <a:spcPts val="600"/>
              </a:spcAft>
            </a:pPr>
            <a:r>
              <a:rPr lang="en-US" altLang="zh-TW" dirty="0">
                <a:solidFill>
                  <a:srgbClr val="000080"/>
                </a:solidFill>
                <a:ea typeface="新細明體" charset="-120"/>
              </a:rPr>
              <a:t>Changes to Higher Education in Hong Kong</a:t>
            </a:r>
          </a:p>
          <a:p>
            <a:pPr lvl="1" algn="just">
              <a:lnSpc>
                <a:spcPct val="90000"/>
              </a:lnSpc>
              <a:spcAft>
                <a:spcPts val="600"/>
              </a:spcAft>
            </a:pPr>
            <a:r>
              <a:rPr lang="en-US" altLang="zh-TW" dirty="0">
                <a:solidFill>
                  <a:srgbClr val="000080"/>
                </a:solidFill>
                <a:ea typeface="新細明體" charset="-120"/>
              </a:rPr>
              <a:t>Demographics</a:t>
            </a:r>
          </a:p>
          <a:p>
            <a:pPr lvl="1" algn="just">
              <a:lnSpc>
                <a:spcPct val="90000"/>
              </a:lnSpc>
              <a:spcAft>
                <a:spcPts val="600"/>
              </a:spcAft>
            </a:pPr>
            <a:r>
              <a:rPr lang="en-US" altLang="zh-TW" dirty="0" smtClean="0">
                <a:solidFill>
                  <a:srgbClr val="000080"/>
                </a:solidFill>
                <a:ea typeface="新細明體" charset="-120"/>
              </a:rPr>
              <a:t>Economy</a:t>
            </a:r>
          </a:p>
          <a:p>
            <a:pPr lvl="1" algn="just">
              <a:lnSpc>
                <a:spcPct val="90000"/>
              </a:lnSpc>
              <a:spcAft>
                <a:spcPts val="600"/>
              </a:spcAft>
            </a:pPr>
            <a:r>
              <a:rPr lang="en-US" altLang="zh-TW" dirty="0" smtClean="0">
                <a:solidFill>
                  <a:srgbClr val="000080"/>
                </a:solidFill>
                <a:ea typeface="新細明體" charset="-120"/>
              </a:rPr>
              <a:t>Impact of technology</a:t>
            </a:r>
          </a:p>
          <a:p>
            <a:pPr lvl="1" algn="just">
              <a:lnSpc>
                <a:spcPct val="90000"/>
              </a:lnSpc>
              <a:spcAft>
                <a:spcPts val="600"/>
              </a:spcAft>
            </a:pPr>
            <a:r>
              <a:rPr lang="en-US" altLang="zh-TW" dirty="0" smtClean="0">
                <a:solidFill>
                  <a:srgbClr val="000080"/>
                </a:solidFill>
                <a:ea typeface="新細明體" charset="-120"/>
              </a:rPr>
              <a:t>Reduced </a:t>
            </a:r>
            <a:r>
              <a:rPr lang="en-US" altLang="zh-TW" dirty="0">
                <a:solidFill>
                  <a:srgbClr val="000080"/>
                </a:solidFill>
                <a:ea typeface="新細明體" charset="-120"/>
              </a:rPr>
              <a:t>funding</a:t>
            </a:r>
          </a:p>
          <a:p>
            <a:pPr lvl="1" algn="just">
              <a:lnSpc>
                <a:spcPct val="90000"/>
              </a:lnSpc>
              <a:spcAft>
                <a:spcPts val="600"/>
              </a:spcAft>
            </a:pPr>
            <a:r>
              <a:rPr lang="en-US" altLang="zh-TW" dirty="0">
                <a:solidFill>
                  <a:srgbClr val="000080"/>
                </a:solidFill>
                <a:ea typeface="新細明體" charset="-120"/>
              </a:rPr>
              <a:t>Desire for “deep collaboration” among the eight</a:t>
            </a:r>
          </a:p>
          <a:p>
            <a:pPr algn="just">
              <a:lnSpc>
                <a:spcPct val="90000"/>
              </a:lnSpc>
              <a:spcAft>
                <a:spcPts val="600"/>
              </a:spcAft>
            </a:pPr>
            <a:r>
              <a:rPr lang="en-US" altLang="zh-TW" dirty="0">
                <a:solidFill>
                  <a:srgbClr val="000080"/>
                </a:solidFill>
                <a:ea typeface="新細明體" charset="-120"/>
              </a:rPr>
              <a:t>Geography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2" name="Chart 1" descr="image001"/>
          <p:cNvPicPr>
            <a:picLocks noChangeAspect="1" noChangeArrowheads="1"/>
          </p:cNvPicPr>
          <p:nvPr/>
        </p:nvPicPr>
        <p:blipFill>
          <a:blip r:embed="rId2" cstate="print"/>
          <a:srcRect/>
          <a:stretch>
            <a:fillRect/>
          </a:stretch>
        </p:blipFill>
        <p:spPr bwMode="auto">
          <a:xfrm>
            <a:off x="1545484" y="594266"/>
            <a:ext cx="6033486" cy="5109439"/>
          </a:xfrm>
          <a:prstGeom prst="rect">
            <a:avLst/>
          </a:prstGeom>
          <a:noFill/>
          <a:ln w="9525">
            <a:noFill/>
            <a:miter lim="800000"/>
            <a:headEnd/>
            <a:tailEnd/>
          </a:ln>
        </p:spPr>
      </p:pic>
      <p:sp>
        <p:nvSpPr>
          <p:cNvPr id="3" name="Rectangle 2"/>
          <p:cNvSpPr/>
          <p:nvPr/>
        </p:nvSpPr>
        <p:spPr>
          <a:xfrm>
            <a:off x="3707904" y="71046"/>
            <a:ext cx="1787412" cy="523220"/>
          </a:xfrm>
          <a:prstGeom prst="rect">
            <a:avLst/>
          </a:prstGeom>
        </p:spPr>
        <p:txBody>
          <a:bodyPr wrap="none">
            <a:spAutoFit/>
          </a:bodyPr>
          <a:lstStyle/>
          <a:p>
            <a:r>
              <a:rPr lang="en-US" altLang="zh-TW" sz="2800" dirty="0" smtClean="0">
                <a:solidFill>
                  <a:srgbClr val="800000"/>
                </a:solidFill>
                <a:ea typeface="新細明體" charset="-120"/>
              </a:rPr>
              <a:t>HKALL Size</a:t>
            </a:r>
            <a:endParaRPr lang="zh-TW" altLang="en-US" sz="2800" dirty="0">
              <a:solidFill>
                <a:srgbClr val="80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10276" name="Picture 4" descr="innreach_large"/>
          <p:cNvPicPr>
            <a:picLocks noChangeAspect="1" noChangeArrowheads="1"/>
          </p:cNvPicPr>
          <p:nvPr/>
        </p:nvPicPr>
        <p:blipFill>
          <a:blip r:embed="rId3" cstate="print"/>
          <a:srcRect/>
          <a:stretch>
            <a:fillRect/>
          </a:stretch>
        </p:blipFill>
        <p:spPr bwMode="auto">
          <a:xfrm>
            <a:off x="0" y="854075"/>
            <a:ext cx="9144000" cy="6003925"/>
          </a:xfrm>
          <a:prstGeom prst="rect">
            <a:avLst/>
          </a:prstGeom>
          <a:noFill/>
          <a:ln w="9525">
            <a:noFill/>
            <a:miter lim="800000"/>
            <a:headEnd/>
            <a:tailEnd/>
          </a:ln>
        </p:spPr>
      </p:pic>
      <p:sp>
        <p:nvSpPr>
          <p:cNvPr id="310277" name="Text Box 5"/>
          <p:cNvSpPr txBox="1">
            <a:spLocks noChangeArrowheads="1"/>
          </p:cNvSpPr>
          <p:nvPr/>
        </p:nvSpPr>
        <p:spPr bwMode="auto">
          <a:xfrm>
            <a:off x="3403600" y="1125538"/>
            <a:ext cx="5740400" cy="581025"/>
          </a:xfrm>
          <a:prstGeom prst="rect">
            <a:avLst/>
          </a:prstGeom>
          <a:noFill/>
          <a:ln w="9525">
            <a:noFill/>
            <a:miter lim="800000"/>
            <a:headEnd/>
            <a:tailEnd/>
          </a:ln>
          <a:effectLst/>
        </p:spPr>
        <p:txBody>
          <a:bodyPr wrap="none">
            <a:spAutoFit/>
          </a:bodyPr>
          <a:lstStyle/>
          <a:p>
            <a:r>
              <a:rPr lang="en-US" altLang="zh-CN" sz="1600" b="1" dirty="0">
                <a:ea typeface="SimSun" pitchFamily="2" charset="-122"/>
              </a:rPr>
              <a:t>Reproduced from Innovative Interfaces:</a:t>
            </a:r>
          </a:p>
          <a:p>
            <a:r>
              <a:rPr lang="en-US" altLang="zh-CN" sz="1600" b="1" dirty="0">
                <a:ea typeface="SimSun" pitchFamily="2" charset="-122"/>
              </a:rPr>
              <a:t> &lt;http://www.iii.com/innreach/index.shtml#systemmgmt&gt; </a:t>
            </a:r>
            <a:endParaRPr lang="en-US" altLang="zh-TW" sz="1600" b="1" dirty="0">
              <a:ea typeface="新細明體" charset="-120"/>
            </a:endParaRPr>
          </a:p>
        </p:txBody>
      </p:sp>
      <p:pic>
        <p:nvPicPr>
          <p:cNvPr id="310278" name="Picture 6" descr="HKALL"/>
          <p:cNvPicPr>
            <a:picLocks noChangeAspect="1" noChangeArrowheads="1"/>
          </p:cNvPicPr>
          <p:nvPr/>
        </p:nvPicPr>
        <p:blipFill>
          <a:blip r:embed="rId4" cstate="print"/>
          <a:srcRect/>
          <a:stretch>
            <a:fillRect/>
          </a:stretch>
        </p:blipFill>
        <p:spPr bwMode="auto">
          <a:xfrm>
            <a:off x="0" y="0"/>
            <a:ext cx="9144000" cy="100012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9858" name="Picture 2" descr="shot01"/>
          <p:cNvPicPr>
            <a:picLocks noChangeAspect="1" noChangeArrowheads="1"/>
          </p:cNvPicPr>
          <p:nvPr/>
        </p:nvPicPr>
        <p:blipFill>
          <a:blip r:embed="rId3" cstate="print"/>
          <a:srcRect/>
          <a:stretch>
            <a:fillRect/>
          </a:stretch>
        </p:blipFill>
        <p:spPr bwMode="auto">
          <a:xfrm>
            <a:off x="827088" y="1196975"/>
            <a:ext cx="7848600" cy="4702175"/>
          </a:xfrm>
          <a:prstGeom prst="rect">
            <a:avLst/>
          </a:prstGeom>
          <a:noFill/>
        </p:spPr>
      </p:pic>
      <p:sp>
        <p:nvSpPr>
          <p:cNvPr id="249859" name="Text Box 3"/>
          <p:cNvSpPr txBox="1">
            <a:spLocks noChangeArrowheads="1"/>
          </p:cNvSpPr>
          <p:nvPr/>
        </p:nvSpPr>
        <p:spPr bwMode="auto">
          <a:xfrm>
            <a:off x="900113" y="6092825"/>
            <a:ext cx="6192837" cy="366713"/>
          </a:xfrm>
          <a:prstGeom prst="rect">
            <a:avLst/>
          </a:prstGeom>
          <a:noFill/>
          <a:ln w="9525">
            <a:noFill/>
            <a:miter lim="800000"/>
            <a:headEnd/>
            <a:tailEnd/>
          </a:ln>
          <a:effectLst/>
        </p:spPr>
        <p:txBody>
          <a:bodyPr>
            <a:spAutoFit/>
          </a:bodyPr>
          <a:lstStyle/>
          <a:p>
            <a:pPr>
              <a:spcBef>
                <a:spcPct val="50000"/>
              </a:spcBef>
            </a:pPr>
            <a:r>
              <a:rPr kumimoji="1" lang="en-US" altLang="zh-TW" dirty="0" smtClean="0">
                <a:solidFill>
                  <a:srgbClr val="FF3300"/>
                </a:solidFill>
                <a:ea typeface="新細明體" charset="-120"/>
              </a:rPr>
              <a:t>Scenario 1: A </a:t>
            </a:r>
            <a:r>
              <a:rPr kumimoji="1" lang="en-US" altLang="zh-TW" dirty="0">
                <a:solidFill>
                  <a:srgbClr val="FF3300"/>
                </a:solidFill>
                <a:ea typeface="新細明體" charset="-120"/>
              </a:rPr>
              <a:t>book is not owned by the local library</a:t>
            </a:r>
          </a:p>
        </p:txBody>
      </p:sp>
      <p:sp>
        <p:nvSpPr>
          <p:cNvPr id="249860" name="Rectangle 4"/>
          <p:cNvSpPr>
            <a:spLocks noGrp="1" noChangeArrowheads="1"/>
          </p:cNvSpPr>
          <p:nvPr>
            <p:ph type="title"/>
          </p:nvPr>
        </p:nvSpPr>
        <p:spPr/>
        <p:txBody>
          <a:bodyPr/>
          <a:lstStyle/>
          <a:p>
            <a:r>
              <a:rPr lang="en-US" altLang="zh-TW" dirty="0">
                <a:solidFill>
                  <a:srgbClr val="800000"/>
                </a:solidFill>
                <a:ea typeface="新細明體" charset="-120"/>
              </a:rPr>
              <a:t>How HKALL Works</a:t>
            </a:r>
            <a:endParaRPr lang="en-GB" dirty="0">
              <a:solidFill>
                <a:srgbClr val="8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1906" name="Picture 2" descr="shot02"/>
          <p:cNvPicPr>
            <a:picLocks noChangeAspect="1" noChangeArrowheads="1"/>
          </p:cNvPicPr>
          <p:nvPr/>
        </p:nvPicPr>
        <p:blipFill>
          <a:blip r:embed="rId3" cstate="print"/>
          <a:srcRect/>
          <a:stretch>
            <a:fillRect/>
          </a:stretch>
        </p:blipFill>
        <p:spPr bwMode="auto">
          <a:xfrm>
            <a:off x="1403350" y="1238250"/>
            <a:ext cx="6337300" cy="43815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3954" name="Picture 2" descr="shot03"/>
          <p:cNvPicPr>
            <a:picLocks noChangeAspect="1" noChangeArrowheads="1"/>
          </p:cNvPicPr>
          <p:nvPr/>
        </p:nvPicPr>
        <p:blipFill>
          <a:blip r:embed="rId3" cstate="print"/>
          <a:srcRect/>
          <a:stretch>
            <a:fillRect/>
          </a:stretch>
        </p:blipFill>
        <p:spPr bwMode="auto">
          <a:xfrm>
            <a:off x="0" y="476250"/>
            <a:ext cx="9144000" cy="3219450"/>
          </a:xfrm>
          <a:prstGeom prst="rect">
            <a:avLst/>
          </a:prstGeom>
          <a:noFill/>
        </p:spPr>
      </p:pic>
      <p:sp>
        <p:nvSpPr>
          <p:cNvPr id="253955" name="Text Box 3"/>
          <p:cNvSpPr txBox="1">
            <a:spLocks noChangeArrowheads="1"/>
          </p:cNvSpPr>
          <p:nvPr/>
        </p:nvSpPr>
        <p:spPr bwMode="auto">
          <a:xfrm>
            <a:off x="439615" y="4614128"/>
            <a:ext cx="7192107" cy="461665"/>
          </a:xfrm>
          <a:prstGeom prst="rect">
            <a:avLst/>
          </a:prstGeom>
          <a:noFill/>
          <a:ln w="9525">
            <a:noFill/>
            <a:miter lim="800000"/>
            <a:headEnd/>
            <a:tailEnd/>
          </a:ln>
          <a:effectLst/>
        </p:spPr>
        <p:txBody>
          <a:bodyPr wrap="square">
            <a:spAutoFit/>
          </a:bodyPr>
          <a:lstStyle/>
          <a:p>
            <a:pPr>
              <a:spcBef>
                <a:spcPct val="50000"/>
              </a:spcBef>
            </a:pPr>
            <a:r>
              <a:rPr kumimoji="1" lang="en-US" altLang="zh-TW" sz="2400" dirty="0">
                <a:solidFill>
                  <a:srgbClr val="FF3300"/>
                </a:solidFill>
                <a:ea typeface="新細明體" charset="-120"/>
              </a:rPr>
              <a:t>We do not have this title in our library. We search HKALL</a:t>
            </a:r>
          </a:p>
        </p:txBody>
      </p:sp>
      <p:sp>
        <p:nvSpPr>
          <p:cNvPr id="253956" name="Oval 4"/>
          <p:cNvSpPr>
            <a:spLocks noChangeArrowheads="1"/>
          </p:cNvSpPr>
          <p:nvPr/>
        </p:nvSpPr>
        <p:spPr bwMode="auto">
          <a:xfrm>
            <a:off x="3132138" y="333375"/>
            <a:ext cx="1150937" cy="647700"/>
          </a:xfrm>
          <a:prstGeom prst="ellipse">
            <a:avLst/>
          </a:prstGeom>
          <a:noFill/>
          <a:ln w="28575">
            <a:solidFill>
              <a:srgbClr val="FF9900"/>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6002" name="Picture 2" descr="shot04"/>
          <p:cNvPicPr>
            <a:picLocks noChangeAspect="1" noChangeArrowheads="1"/>
          </p:cNvPicPr>
          <p:nvPr/>
        </p:nvPicPr>
        <p:blipFill>
          <a:blip r:embed="rId3" cstate="print"/>
          <a:srcRect/>
          <a:stretch>
            <a:fillRect/>
          </a:stretch>
        </p:blipFill>
        <p:spPr bwMode="auto">
          <a:xfrm>
            <a:off x="0" y="260350"/>
            <a:ext cx="9144000" cy="5099050"/>
          </a:xfrm>
          <a:prstGeom prst="rect">
            <a:avLst/>
          </a:prstGeom>
          <a:noFill/>
        </p:spPr>
      </p:pic>
      <p:sp>
        <p:nvSpPr>
          <p:cNvPr id="256003" name="Text Box 3"/>
          <p:cNvSpPr txBox="1">
            <a:spLocks noChangeArrowheads="1"/>
          </p:cNvSpPr>
          <p:nvPr/>
        </p:nvSpPr>
        <p:spPr bwMode="auto">
          <a:xfrm>
            <a:off x="545734" y="5861992"/>
            <a:ext cx="6192837" cy="461665"/>
          </a:xfrm>
          <a:prstGeom prst="rect">
            <a:avLst/>
          </a:prstGeom>
          <a:noFill/>
          <a:ln w="9525">
            <a:noFill/>
            <a:miter lim="800000"/>
            <a:headEnd/>
            <a:tailEnd/>
          </a:ln>
          <a:effectLst/>
        </p:spPr>
        <p:txBody>
          <a:bodyPr>
            <a:spAutoFit/>
          </a:bodyPr>
          <a:lstStyle/>
          <a:p>
            <a:pPr>
              <a:spcBef>
                <a:spcPct val="50000"/>
              </a:spcBef>
            </a:pPr>
            <a:r>
              <a:rPr kumimoji="1" lang="en-US" altLang="zh-TW" sz="2400" dirty="0">
                <a:solidFill>
                  <a:srgbClr val="FF3300"/>
                </a:solidFill>
                <a:ea typeface="新細明體" charset="-120"/>
              </a:rPr>
              <a:t>Copies available at both CU and </a:t>
            </a:r>
            <a:r>
              <a:rPr kumimoji="1" lang="en-US" altLang="zh-TW" sz="2400" dirty="0" err="1">
                <a:solidFill>
                  <a:srgbClr val="FF3300"/>
                </a:solidFill>
                <a:ea typeface="新細明體" charset="-120"/>
              </a:rPr>
              <a:t>PolyU</a:t>
            </a:r>
            <a:endParaRPr kumimoji="1" lang="en-US" altLang="zh-TW" sz="2400" dirty="0">
              <a:solidFill>
                <a:srgbClr val="FF3300"/>
              </a:solidFill>
              <a:ea typeface="新細明體" charset="-12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8050" name="Picture 2" descr="shot05"/>
          <p:cNvPicPr>
            <a:picLocks noChangeAspect="1" noChangeArrowheads="1"/>
          </p:cNvPicPr>
          <p:nvPr/>
        </p:nvPicPr>
        <p:blipFill>
          <a:blip r:embed="rId3" cstate="print"/>
          <a:srcRect/>
          <a:stretch>
            <a:fillRect/>
          </a:stretch>
        </p:blipFill>
        <p:spPr bwMode="auto">
          <a:xfrm>
            <a:off x="179388" y="188913"/>
            <a:ext cx="8785225" cy="3203575"/>
          </a:xfrm>
          <a:prstGeom prst="rect">
            <a:avLst/>
          </a:prstGeom>
          <a:noFill/>
        </p:spPr>
      </p:pic>
      <p:sp>
        <p:nvSpPr>
          <p:cNvPr id="258051" name="Text Box 3"/>
          <p:cNvSpPr txBox="1">
            <a:spLocks noChangeArrowheads="1"/>
          </p:cNvSpPr>
          <p:nvPr/>
        </p:nvSpPr>
        <p:spPr bwMode="auto">
          <a:xfrm>
            <a:off x="827088" y="5445125"/>
            <a:ext cx="6192837" cy="461665"/>
          </a:xfrm>
          <a:prstGeom prst="rect">
            <a:avLst/>
          </a:prstGeom>
          <a:noFill/>
          <a:ln w="9525">
            <a:noFill/>
            <a:miter lim="800000"/>
            <a:headEnd/>
            <a:tailEnd/>
          </a:ln>
          <a:effectLst/>
        </p:spPr>
        <p:txBody>
          <a:bodyPr>
            <a:spAutoFit/>
          </a:bodyPr>
          <a:lstStyle/>
          <a:p>
            <a:pPr>
              <a:spcBef>
                <a:spcPct val="50000"/>
              </a:spcBef>
            </a:pPr>
            <a:r>
              <a:rPr kumimoji="1" lang="en-US" altLang="zh-TW" sz="2400">
                <a:solidFill>
                  <a:srgbClr val="FF3300"/>
                </a:solidFill>
                <a:ea typeface="新細明體" charset="-120"/>
              </a:rPr>
              <a:t>Make request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0098" name="Picture 2" descr="shot06"/>
          <p:cNvPicPr>
            <a:picLocks noChangeAspect="1" noChangeArrowheads="1"/>
          </p:cNvPicPr>
          <p:nvPr/>
        </p:nvPicPr>
        <p:blipFill>
          <a:blip r:embed="rId3" cstate="print"/>
          <a:srcRect/>
          <a:stretch>
            <a:fillRect/>
          </a:stretch>
        </p:blipFill>
        <p:spPr bwMode="auto">
          <a:xfrm>
            <a:off x="0" y="333375"/>
            <a:ext cx="9144000" cy="4902200"/>
          </a:xfrm>
          <a:prstGeom prst="rect">
            <a:avLst/>
          </a:prstGeom>
          <a:noFill/>
        </p:spPr>
      </p:pic>
      <p:sp>
        <p:nvSpPr>
          <p:cNvPr id="260099" name="Text Box 3"/>
          <p:cNvSpPr txBox="1">
            <a:spLocks noChangeArrowheads="1"/>
          </p:cNvSpPr>
          <p:nvPr/>
        </p:nvSpPr>
        <p:spPr bwMode="auto">
          <a:xfrm>
            <a:off x="827088" y="5445125"/>
            <a:ext cx="6192837" cy="461665"/>
          </a:xfrm>
          <a:prstGeom prst="rect">
            <a:avLst/>
          </a:prstGeom>
          <a:noFill/>
          <a:ln w="9525">
            <a:noFill/>
            <a:miter lim="800000"/>
            <a:headEnd/>
            <a:tailEnd/>
          </a:ln>
          <a:effectLst/>
        </p:spPr>
        <p:txBody>
          <a:bodyPr>
            <a:spAutoFit/>
          </a:bodyPr>
          <a:lstStyle/>
          <a:p>
            <a:pPr>
              <a:spcBef>
                <a:spcPct val="50000"/>
              </a:spcBef>
            </a:pPr>
            <a:r>
              <a:rPr kumimoji="1" lang="en-US" altLang="zh-TW" sz="2400" dirty="0">
                <a:solidFill>
                  <a:srgbClr val="FF3300"/>
                </a:solidFill>
                <a:ea typeface="新細明體" charset="-120"/>
              </a:rPr>
              <a:t>Authenticate against local patron database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2146" name="Picture 2" descr="shot07"/>
          <p:cNvPicPr>
            <a:picLocks noChangeAspect="1" noChangeArrowheads="1"/>
          </p:cNvPicPr>
          <p:nvPr/>
        </p:nvPicPr>
        <p:blipFill>
          <a:blip r:embed="rId3" cstate="print"/>
          <a:srcRect/>
          <a:stretch>
            <a:fillRect/>
          </a:stretch>
        </p:blipFill>
        <p:spPr bwMode="auto">
          <a:xfrm>
            <a:off x="0" y="0"/>
            <a:ext cx="9144000" cy="4073525"/>
          </a:xfrm>
          <a:prstGeom prst="rect">
            <a:avLst/>
          </a:prstGeom>
          <a:noFill/>
        </p:spPr>
      </p:pic>
      <p:sp>
        <p:nvSpPr>
          <p:cNvPr id="262147" name="Text Box 3"/>
          <p:cNvSpPr txBox="1">
            <a:spLocks noChangeArrowheads="1"/>
          </p:cNvSpPr>
          <p:nvPr/>
        </p:nvSpPr>
        <p:spPr bwMode="auto">
          <a:xfrm>
            <a:off x="827088" y="5445125"/>
            <a:ext cx="6192837" cy="461665"/>
          </a:xfrm>
          <a:prstGeom prst="rect">
            <a:avLst/>
          </a:prstGeom>
          <a:noFill/>
          <a:ln w="9525">
            <a:noFill/>
            <a:miter lim="800000"/>
            <a:headEnd/>
            <a:tailEnd/>
          </a:ln>
          <a:effectLst/>
        </p:spPr>
        <p:txBody>
          <a:bodyPr>
            <a:spAutoFit/>
          </a:bodyPr>
          <a:lstStyle/>
          <a:p>
            <a:pPr>
              <a:spcBef>
                <a:spcPct val="50000"/>
              </a:spcBef>
            </a:pPr>
            <a:r>
              <a:rPr kumimoji="1" lang="en-US" altLang="zh-TW" sz="2400" dirty="0">
                <a:solidFill>
                  <a:srgbClr val="FF3300"/>
                </a:solidFill>
                <a:ea typeface="新細明體" charset="-120"/>
              </a:rPr>
              <a:t>Title successfully requested!</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4194" name="Picture 2" descr="shot12"/>
          <p:cNvPicPr>
            <a:picLocks noChangeAspect="1" noChangeArrowheads="1"/>
          </p:cNvPicPr>
          <p:nvPr/>
        </p:nvPicPr>
        <p:blipFill>
          <a:blip r:embed="rId3" cstate="print"/>
          <a:srcRect/>
          <a:stretch>
            <a:fillRect/>
          </a:stretch>
        </p:blipFill>
        <p:spPr bwMode="auto">
          <a:xfrm>
            <a:off x="250825" y="1002323"/>
            <a:ext cx="8893175" cy="3692525"/>
          </a:xfrm>
          <a:prstGeom prst="rect">
            <a:avLst/>
          </a:prstGeom>
          <a:noFill/>
        </p:spPr>
      </p:pic>
      <p:sp>
        <p:nvSpPr>
          <p:cNvPr id="264195" name="Text Box 3"/>
          <p:cNvSpPr txBox="1">
            <a:spLocks noChangeArrowheads="1"/>
          </p:cNvSpPr>
          <p:nvPr/>
        </p:nvSpPr>
        <p:spPr bwMode="auto">
          <a:xfrm>
            <a:off x="827088" y="4694848"/>
            <a:ext cx="6192837" cy="830997"/>
          </a:xfrm>
          <a:prstGeom prst="rect">
            <a:avLst/>
          </a:prstGeom>
          <a:noFill/>
          <a:ln w="9525">
            <a:noFill/>
            <a:miter lim="800000"/>
            <a:headEnd/>
            <a:tailEnd/>
          </a:ln>
          <a:effectLst/>
        </p:spPr>
        <p:txBody>
          <a:bodyPr>
            <a:spAutoFit/>
          </a:bodyPr>
          <a:lstStyle/>
          <a:p>
            <a:pPr>
              <a:spcBef>
                <a:spcPct val="50000"/>
              </a:spcBef>
            </a:pPr>
            <a:r>
              <a:rPr kumimoji="1" lang="en-US" altLang="zh-TW" sz="2400" dirty="0">
                <a:solidFill>
                  <a:srgbClr val="FF3300"/>
                </a:solidFill>
                <a:ea typeface="新細明體" charset="-120"/>
              </a:rPr>
              <a:t>Patron receives email pickup notice after the book is transferred to the borrowing site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Chart 1" descr="image003"/>
          <p:cNvPicPr>
            <a:picLocks noChangeAspect="1" noChangeArrowheads="1"/>
          </p:cNvPicPr>
          <p:nvPr/>
        </p:nvPicPr>
        <p:blipFill>
          <a:blip r:embed="rId2" cstate="print"/>
          <a:srcRect/>
          <a:stretch>
            <a:fillRect/>
          </a:stretch>
        </p:blipFill>
        <p:spPr bwMode="auto">
          <a:xfrm>
            <a:off x="251520" y="369277"/>
            <a:ext cx="8629000" cy="5184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Chart 1" descr="image001"/>
          <p:cNvPicPr>
            <a:picLocks noChangeAspect="1" noChangeArrowheads="1"/>
          </p:cNvPicPr>
          <p:nvPr/>
        </p:nvPicPr>
        <p:blipFill>
          <a:blip r:embed="rId2" cstate="print"/>
          <a:srcRect/>
          <a:stretch>
            <a:fillRect/>
          </a:stretch>
        </p:blipFill>
        <p:spPr bwMode="auto">
          <a:xfrm>
            <a:off x="95250" y="457200"/>
            <a:ext cx="8941246" cy="53721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Chart 1" descr="image001"/>
          <p:cNvPicPr>
            <a:picLocks noChangeAspect="1" noChangeArrowheads="1"/>
          </p:cNvPicPr>
          <p:nvPr/>
        </p:nvPicPr>
        <p:blipFill>
          <a:blip r:embed="rId2" cstate="print"/>
          <a:srcRect/>
          <a:stretch>
            <a:fillRect/>
          </a:stretch>
        </p:blipFill>
        <p:spPr bwMode="auto">
          <a:xfrm>
            <a:off x="1115616" y="692696"/>
            <a:ext cx="6216892" cy="5162981"/>
          </a:xfrm>
          <a:prstGeom prst="rect">
            <a:avLst/>
          </a:prstGeom>
          <a:noFill/>
          <a:ln w="9525">
            <a:noFill/>
            <a:miter lim="800000"/>
            <a:headEnd/>
            <a:tailEnd/>
          </a:ln>
        </p:spPr>
      </p:pic>
      <p:sp>
        <p:nvSpPr>
          <p:cNvPr id="3" name="TextBox 2"/>
          <p:cNvSpPr txBox="1"/>
          <p:nvPr/>
        </p:nvSpPr>
        <p:spPr>
          <a:xfrm>
            <a:off x="3305908" y="169476"/>
            <a:ext cx="1740926" cy="523220"/>
          </a:xfrm>
          <a:prstGeom prst="rect">
            <a:avLst/>
          </a:prstGeom>
          <a:noFill/>
        </p:spPr>
        <p:txBody>
          <a:bodyPr wrap="none" rtlCol="0">
            <a:spAutoFit/>
          </a:bodyPr>
          <a:lstStyle/>
          <a:p>
            <a:r>
              <a:rPr lang="en-US" altLang="zh-TW" sz="2800" b="1" dirty="0" smtClean="0"/>
              <a:t>Borrowing</a:t>
            </a:r>
            <a:endParaRPr lang="zh-TW" altLang="en-US" sz="2800"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8" name="Chart 1" descr="image001"/>
          <p:cNvPicPr>
            <a:picLocks noChangeAspect="1" noChangeArrowheads="1"/>
          </p:cNvPicPr>
          <p:nvPr/>
        </p:nvPicPr>
        <p:blipFill>
          <a:blip r:embed="rId2" cstate="print"/>
          <a:srcRect/>
          <a:stretch>
            <a:fillRect/>
          </a:stretch>
        </p:blipFill>
        <p:spPr bwMode="auto">
          <a:xfrm>
            <a:off x="323528" y="620688"/>
            <a:ext cx="8581206" cy="5889355"/>
          </a:xfrm>
          <a:prstGeom prst="rect">
            <a:avLst/>
          </a:prstGeom>
          <a:noFill/>
          <a:ln w="9525">
            <a:noFill/>
            <a:miter lim="800000"/>
            <a:headEnd/>
            <a:tailEnd/>
          </a:ln>
        </p:spPr>
      </p:pic>
      <p:sp>
        <p:nvSpPr>
          <p:cNvPr id="3" name="TextBox 2"/>
          <p:cNvSpPr txBox="1"/>
          <p:nvPr/>
        </p:nvSpPr>
        <p:spPr>
          <a:xfrm>
            <a:off x="3635896" y="116632"/>
            <a:ext cx="1353256" cy="523220"/>
          </a:xfrm>
          <a:prstGeom prst="rect">
            <a:avLst/>
          </a:prstGeom>
          <a:noFill/>
        </p:spPr>
        <p:txBody>
          <a:bodyPr wrap="none" rtlCol="0">
            <a:spAutoFit/>
          </a:bodyPr>
          <a:lstStyle/>
          <a:p>
            <a:r>
              <a:rPr lang="en-US" altLang="zh-TW" sz="2800" b="1" dirty="0" smtClean="0"/>
              <a:t>Lending</a:t>
            </a:r>
            <a:endParaRPr lang="zh-TW" altLang="en-US" sz="28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85725" y="1662113"/>
            <a:ext cx="8972550" cy="3533775"/>
          </a:xfrm>
          <a:prstGeom prst="rect">
            <a:avLst/>
          </a:prstGeom>
          <a:noFill/>
          <a:ln w="9525">
            <a:noFill/>
            <a:miter lim="800000"/>
            <a:headEnd/>
            <a:tailEnd/>
          </a:ln>
        </p:spPr>
      </p:pic>
      <p:sp>
        <p:nvSpPr>
          <p:cNvPr id="3" name="TextBox 2"/>
          <p:cNvSpPr txBox="1"/>
          <p:nvPr/>
        </p:nvSpPr>
        <p:spPr>
          <a:xfrm>
            <a:off x="3131840" y="692696"/>
            <a:ext cx="2432269" cy="584775"/>
          </a:xfrm>
          <a:prstGeom prst="rect">
            <a:avLst/>
          </a:prstGeom>
          <a:noFill/>
        </p:spPr>
        <p:txBody>
          <a:bodyPr wrap="none" rtlCol="0">
            <a:spAutoFit/>
          </a:bodyPr>
          <a:lstStyle/>
          <a:p>
            <a:r>
              <a:rPr lang="en-US" altLang="zh-TW" sz="3200" b="1" dirty="0" smtClean="0"/>
              <a:t>January 2012</a:t>
            </a:r>
            <a:endParaRPr lang="zh-TW" altLang="en-US" sz="32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800000"/>
                </a:solidFill>
              </a:rPr>
              <a:t>INN-Reach Requests per Library</a:t>
            </a:r>
            <a:endParaRPr lang="en-US" dirty="0">
              <a:solidFill>
                <a:srgbClr val="800000"/>
              </a:solidFill>
            </a:endParaRPr>
          </a:p>
        </p:txBody>
      </p:sp>
      <p:graphicFrame>
        <p:nvGraphicFramePr>
          <p:cNvPr id="4" name="Chart Placeholder 3"/>
          <p:cNvGraphicFramePr>
            <a:graphicFrameLocks noGrp="1"/>
          </p:cNvGraphicFramePr>
          <p:nvPr>
            <p:ph type="chart" idx="1"/>
          </p:nvPr>
        </p:nvGraphicFramePr>
        <p:xfrm>
          <a:off x="685800" y="1488440"/>
          <a:ext cx="7772400" cy="3235960"/>
        </p:xfrm>
        <a:graphic>
          <a:graphicData uri="http://schemas.openxmlformats.org/drawingml/2006/table">
            <a:tbl>
              <a:tblPr firstRow="1" bandRow="1">
                <a:tableStyleId>{21E4AEA4-8DFA-4A89-87EB-49C32662AFE0}</a:tableStyleId>
              </a:tblPr>
              <a:tblGrid>
                <a:gridCol w="1943100"/>
                <a:gridCol w="1943100"/>
                <a:gridCol w="1943100"/>
                <a:gridCol w="1943100"/>
              </a:tblGrid>
              <a:tr h="370840">
                <a:tc>
                  <a:txBody>
                    <a:bodyPr/>
                    <a:lstStyle/>
                    <a:p>
                      <a:pPr algn="ctr"/>
                      <a:r>
                        <a:rPr lang="en-US" dirty="0" err="1" smtClean="0"/>
                        <a:t>INNReach</a:t>
                      </a:r>
                      <a:r>
                        <a:rPr lang="en-US" dirty="0" smtClean="0"/>
                        <a:t> System</a:t>
                      </a:r>
                      <a:endParaRPr lang="en-US" dirty="0"/>
                    </a:p>
                  </a:txBody>
                  <a:tcPr/>
                </a:tc>
                <a:tc>
                  <a:txBody>
                    <a:bodyPr/>
                    <a:lstStyle/>
                    <a:p>
                      <a:pPr algn="ctr"/>
                      <a:r>
                        <a:rPr lang="en-US" dirty="0" smtClean="0"/>
                        <a:t>Libraries</a:t>
                      </a:r>
                      <a:endParaRPr lang="en-US" dirty="0"/>
                    </a:p>
                  </a:txBody>
                  <a:tcPr/>
                </a:tc>
                <a:tc>
                  <a:txBody>
                    <a:bodyPr/>
                    <a:lstStyle/>
                    <a:p>
                      <a:pPr algn="ctr"/>
                      <a:r>
                        <a:rPr lang="en-US" dirty="0" smtClean="0"/>
                        <a:t>Total Requests</a:t>
                      </a:r>
                      <a:endParaRPr lang="en-US" dirty="0"/>
                    </a:p>
                  </a:txBody>
                  <a:tcPr/>
                </a:tc>
                <a:tc>
                  <a:txBody>
                    <a:bodyPr/>
                    <a:lstStyle/>
                    <a:p>
                      <a:pPr algn="ctr"/>
                      <a:r>
                        <a:rPr lang="en-US" dirty="0" smtClean="0"/>
                        <a:t>Requests per Library</a:t>
                      </a:r>
                      <a:endParaRPr lang="en-US" dirty="0"/>
                    </a:p>
                  </a:txBody>
                  <a:tcPr/>
                </a:tc>
              </a:tr>
              <a:tr h="370840">
                <a:tc>
                  <a:txBody>
                    <a:bodyPr/>
                    <a:lstStyle/>
                    <a:p>
                      <a:pPr algn="ctr"/>
                      <a:r>
                        <a:rPr lang="en-US" b="1" i="1" dirty="0" smtClean="0"/>
                        <a:t>Hong Kong ALL</a:t>
                      </a:r>
                      <a:endParaRPr lang="en-US" b="1" i="1" dirty="0"/>
                    </a:p>
                  </a:txBody>
                  <a:tcPr/>
                </a:tc>
                <a:tc>
                  <a:txBody>
                    <a:bodyPr/>
                    <a:lstStyle/>
                    <a:p>
                      <a:pPr algn="ctr"/>
                      <a:r>
                        <a:rPr lang="en-US" b="1" i="1" dirty="0" smtClean="0"/>
                        <a:t>8</a:t>
                      </a:r>
                      <a:endParaRPr lang="en-US" b="1" i="1" dirty="0"/>
                    </a:p>
                  </a:txBody>
                  <a:tcPr/>
                </a:tc>
                <a:tc>
                  <a:txBody>
                    <a:bodyPr/>
                    <a:lstStyle/>
                    <a:p>
                      <a:pPr algn="ctr"/>
                      <a:r>
                        <a:rPr lang="en-US" b="1" i="1" dirty="0" smtClean="0"/>
                        <a:t>221,348</a:t>
                      </a:r>
                      <a:endParaRPr lang="en-US" b="1" i="1" dirty="0"/>
                    </a:p>
                  </a:txBody>
                  <a:tcPr/>
                </a:tc>
                <a:tc>
                  <a:txBody>
                    <a:bodyPr/>
                    <a:lstStyle/>
                    <a:p>
                      <a:pPr algn="ctr"/>
                      <a:r>
                        <a:rPr lang="en-US" b="1" i="1" dirty="0" smtClean="0"/>
                        <a:t>27,669</a:t>
                      </a:r>
                      <a:endParaRPr lang="en-US" b="1" i="1" dirty="0"/>
                    </a:p>
                  </a:txBody>
                  <a:tcPr/>
                </a:tc>
              </a:tr>
              <a:tr h="370840">
                <a:tc>
                  <a:txBody>
                    <a:bodyPr/>
                    <a:lstStyle/>
                    <a:p>
                      <a:pPr algn="ctr"/>
                      <a:r>
                        <a:rPr lang="en-US" b="0" i="0" dirty="0" smtClean="0"/>
                        <a:t>Prospector</a:t>
                      </a:r>
                      <a:endParaRPr lang="en-US" b="0" i="0" dirty="0"/>
                    </a:p>
                  </a:txBody>
                  <a:tcPr/>
                </a:tc>
                <a:tc>
                  <a:txBody>
                    <a:bodyPr/>
                    <a:lstStyle/>
                    <a:p>
                      <a:pPr algn="ctr"/>
                      <a:r>
                        <a:rPr lang="en-US" b="0" i="0" dirty="0" smtClean="0"/>
                        <a:t>25</a:t>
                      </a:r>
                      <a:endParaRPr lang="en-US" b="0" i="0" dirty="0"/>
                    </a:p>
                  </a:txBody>
                  <a:tcPr/>
                </a:tc>
                <a:tc>
                  <a:txBody>
                    <a:bodyPr/>
                    <a:lstStyle/>
                    <a:p>
                      <a:pPr algn="ctr"/>
                      <a:r>
                        <a:rPr lang="en-US" b="0" i="0" dirty="0" smtClean="0"/>
                        <a:t>670,719</a:t>
                      </a:r>
                      <a:endParaRPr lang="en-US" b="0" i="0" dirty="0"/>
                    </a:p>
                  </a:txBody>
                  <a:tcPr/>
                </a:tc>
                <a:tc>
                  <a:txBody>
                    <a:bodyPr/>
                    <a:lstStyle/>
                    <a:p>
                      <a:pPr algn="ctr"/>
                      <a:r>
                        <a:rPr lang="en-US" b="0" i="0" dirty="0" smtClean="0"/>
                        <a:t>26,829</a:t>
                      </a:r>
                      <a:endParaRPr lang="en-US" b="0" i="0" dirty="0"/>
                    </a:p>
                  </a:txBody>
                  <a:tcPr/>
                </a:tc>
              </a:tr>
              <a:tr h="370840">
                <a:tc>
                  <a:txBody>
                    <a:bodyPr/>
                    <a:lstStyle/>
                    <a:p>
                      <a:pPr algn="ctr"/>
                      <a:r>
                        <a:rPr lang="en-US" dirty="0" err="1" smtClean="0"/>
                        <a:t>SearchOhio</a:t>
                      </a:r>
                      <a:endParaRPr lang="en-US" dirty="0"/>
                    </a:p>
                  </a:txBody>
                  <a:tcPr/>
                </a:tc>
                <a:tc>
                  <a:txBody>
                    <a:bodyPr/>
                    <a:lstStyle/>
                    <a:p>
                      <a:pPr algn="ctr"/>
                      <a:r>
                        <a:rPr lang="en-US" dirty="0" smtClean="0"/>
                        <a:t>17</a:t>
                      </a:r>
                      <a:endParaRPr lang="en-US" dirty="0"/>
                    </a:p>
                  </a:txBody>
                  <a:tcPr/>
                </a:tc>
                <a:tc>
                  <a:txBody>
                    <a:bodyPr/>
                    <a:lstStyle/>
                    <a:p>
                      <a:pPr algn="ctr"/>
                      <a:r>
                        <a:rPr lang="en-US" dirty="0" smtClean="0"/>
                        <a:t>418,043</a:t>
                      </a:r>
                      <a:endParaRPr lang="en-US" dirty="0"/>
                    </a:p>
                  </a:txBody>
                  <a:tcPr/>
                </a:tc>
                <a:tc>
                  <a:txBody>
                    <a:bodyPr/>
                    <a:lstStyle/>
                    <a:p>
                      <a:pPr algn="ctr"/>
                      <a:r>
                        <a:rPr lang="en-US" dirty="0" smtClean="0"/>
                        <a:t>24,591</a:t>
                      </a:r>
                      <a:endParaRPr lang="en-US" dirty="0"/>
                    </a:p>
                  </a:txBody>
                  <a:tcPr/>
                </a:tc>
              </a:tr>
              <a:tr h="370840">
                <a:tc>
                  <a:txBody>
                    <a:bodyPr/>
                    <a:lstStyle/>
                    <a:p>
                      <a:pPr algn="ctr"/>
                      <a:r>
                        <a:rPr lang="en-US" b="0" i="0" dirty="0" smtClean="0"/>
                        <a:t>LINK+</a:t>
                      </a:r>
                      <a:endParaRPr lang="en-US" b="0" i="0" dirty="0"/>
                    </a:p>
                  </a:txBody>
                  <a:tcPr/>
                </a:tc>
                <a:tc>
                  <a:txBody>
                    <a:bodyPr/>
                    <a:lstStyle/>
                    <a:p>
                      <a:pPr algn="ctr"/>
                      <a:r>
                        <a:rPr lang="en-US" b="0" i="0" dirty="0" smtClean="0"/>
                        <a:t>45</a:t>
                      </a:r>
                      <a:endParaRPr lang="en-US" b="0" i="0" dirty="0"/>
                    </a:p>
                  </a:txBody>
                  <a:tcPr/>
                </a:tc>
                <a:tc>
                  <a:txBody>
                    <a:bodyPr/>
                    <a:lstStyle/>
                    <a:p>
                      <a:pPr algn="ctr"/>
                      <a:r>
                        <a:rPr lang="en-US" b="0" i="0" dirty="0" smtClean="0"/>
                        <a:t>583,621</a:t>
                      </a:r>
                      <a:endParaRPr lang="en-US" b="0" i="0" dirty="0"/>
                    </a:p>
                  </a:txBody>
                  <a:tcPr/>
                </a:tc>
                <a:tc>
                  <a:txBody>
                    <a:bodyPr/>
                    <a:lstStyle/>
                    <a:p>
                      <a:pPr algn="ctr"/>
                      <a:r>
                        <a:rPr lang="en-US" b="0" i="0" dirty="0" smtClean="0"/>
                        <a:t>12,970</a:t>
                      </a:r>
                      <a:endParaRPr lang="en-US" b="0" i="0" dirty="0"/>
                    </a:p>
                  </a:txBody>
                  <a:tcPr/>
                </a:tc>
              </a:tr>
              <a:tr h="370840">
                <a:tc>
                  <a:txBody>
                    <a:bodyPr/>
                    <a:lstStyle/>
                    <a:p>
                      <a:pPr algn="ctr"/>
                      <a:r>
                        <a:rPr lang="en-US" dirty="0" err="1" smtClean="0"/>
                        <a:t>Mobius</a:t>
                      </a:r>
                      <a:endParaRPr lang="en-US" dirty="0"/>
                    </a:p>
                  </a:txBody>
                  <a:tcPr/>
                </a:tc>
                <a:tc>
                  <a:txBody>
                    <a:bodyPr/>
                    <a:lstStyle/>
                    <a:p>
                      <a:pPr algn="ctr"/>
                      <a:r>
                        <a:rPr lang="en-US" dirty="0" smtClean="0"/>
                        <a:t>14</a:t>
                      </a:r>
                      <a:endParaRPr lang="en-US" dirty="0"/>
                    </a:p>
                  </a:txBody>
                  <a:tcPr/>
                </a:tc>
                <a:tc>
                  <a:txBody>
                    <a:bodyPr/>
                    <a:lstStyle/>
                    <a:p>
                      <a:pPr algn="ctr"/>
                      <a:r>
                        <a:rPr lang="en-US" dirty="0" smtClean="0"/>
                        <a:t>178,645</a:t>
                      </a:r>
                      <a:endParaRPr lang="en-US" dirty="0"/>
                    </a:p>
                  </a:txBody>
                  <a:tcPr/>
                </a:tc>
                <a:tc>
                  <a:txBody>
                    <a:bodyPr/>
                    <a:lstStyle/>
                    <a:p>
                      <a:pPr algn="ctr"/>
                      <a:r>
                        <a:rPr lang="en-US" dirty="0" smtClean="0"/>
                        <a:t>12,760</a:t>
                      </a:r>
                      <a:endParaRPr lang="en-US" dirty="0"/>
                    </a:p>
                  </a:txBody>
                  <a:tcPr/>
                </a:tc>
              </a:tr>
              <a:tr h="370840">
                <a:tc>
                  <a:txBody>
                    <a:bodyPr/>
                    <a:lstStyle/>
                    <a:p>
                      <a:pPr algn="ctr"/>
                      <a:r>
                        <a:rPr lang="en-US" dirty="0" smtClean="0"/>
                        <a:t>The Circuit</a:t>
                      </a:r>
                      <a:endParaRPr lang="en-US" dirty="0"/>
                    </a:p>
                  </a:txBody>
                  <a:tcPr/>
                </a:tc>
                <a:tc>
                  <a:txBody>
                    <a:bodyPr/>
                    <a:lstStyle/>
                    <a:p>
                      <a:pPr algn="ctr"/>
                      <a:r>
                        <a:rPr lang="en-US" dirty="0" smtClean="0"/>
                        <a:t>5</a:t>
                      </a:r>
                      <a:endParaRPr lang="en-US" dirty="0"/>
                    </a:p>
                  </a:txBody>
                  <a:tcPr/>
                </a:tc>
                <a:tc>
                  <a:txBody>
                    <a:bodyPr/>
                    <a:lstStyle/>
                    <a:p>
                      <a:pPr algn="ctr"/>
                      <a:r>
                        <a:rPr lang="en-US" dirty="0" smtClean="0"/>
                        <a:t>52,496</a:t>
                      </a:r>
                      <a:endParaRPr lang="en-US" dirty="0"/>
                    </a:p>
                  </a:txBody>
                  <a:tcPr/>
                </a:tc>
                <a:tc>
                  <a:txBody>
                    <a:bodyPr/>
                    <a:lstStyle/>
                    <a:p>
                      <a:pPr algn="ctr"/>
                      <a:r>
                        <a:rPr lang="en-US" dirty="0" smtClean="0"/>
                        <a:t>10,499</a:t>
                      </a:r>
                      <a:endParaRPr lang="en-US" dirty="0"/>
                    </a:p>
                  </a:txBody>
                  <a:tcPr/>
                </a:tc>
              </a:tr>
              <a:tr h="370840">
                <a:tc>
                  <a:txBody>
                    <a:bodyPr/>
                    <a:lstStyle/>
                    <a:p>
                      <a:pPr algn="ctr"/>
                      <a:r>
                        <a:rPr lang="en-US" dirty="0" err="1" smtClean="0"/>
                        <a:t>OhioLink</a:t>
                      </a:r>
                      <a:endParaRPr lang="en-US" dirty="0"/>
                    </a:p>
                  </a:txBody>
                  <a:tcPr/>
                </a:tc>
                <a:tc>
                  <a:txBody>
                    <a:bodyPr/>
                    <a:lstStyle/>
                    <a:p>
                      <a:pPr algn="ctr"/>
                      <a:r>
                        <a:rPr lang="en-US" dirty="0" smtClean="0"/>
                        <a:t>87</a:t>
                      </a:r>
                      <a:endParaRPr lang="en-US" dirty="0"/>
                    </a:p>
                  </a:txBody>
                  <a:tcPr/>
                </a:tc>
                <a:tc>
                  <a:txBody>
                    <a:bodyPr/>
                    <a:lstStyle/>
                    <a:p>
                      <a:pPr algn="ctr"/>
                      <a:r>
                        <a:rPr lang="en-US" dirty="0" smtClean="0"/>
                        <a:t>804,022</a:t>
                      </a:r>
                      <a:endParaRPr lang="en-US" dirty="0"/>
                    </a:p>
                  </a:txBody>
                  <a:tcPr/>
                </a:tc>
                <a:tc>
                  <a:txBody>
                    <a:bodyPr/>
                    <a:lstStyle/>
                    <a:p>
                      <a:pPr algn="ctr"/>
                      <a:r>
                        <a:rPr lang="en-US" dirty="0" smtClean="0"/>
                        <a:t>9,242</a:t>
                      </a:r>
                      <a:endParaRPr lang="en-US" dirty="0"/>
                    </a:p>
                  </a:txBody>
                  <a:tcPr/>
                </a:tc>
              </a:tr>
            </a:tbl>
          </a:graphicData>
        </a:graphic>
      </p:graphicFrame>
      <p:sp>
        <p:nvSpPr>
          <p:cNvPr id="5" name="TextBox 4"/>
          <p:cNvSpPr txBox="1"/>
          <p:nvPr/>
        </p:nvSpPr>
        <p:spPr>
          <a:xfrm>
            <a:off x="838200" y="4953000"/>
            <a:ext cx="7620000" cy="523220"/>
          </a:xfrm>
          <a:prstGeom prst="rect">
            <a:avLst/>
          </a:prstGeom>
          <a:noFill/>
        </p:spPr>
        <p:txBody>
          <a:bodyPr wrap="square" rtlCol="0">
            <a:spAutoFit/>
          </a:bodyPr>
          <a:lstStyle/>
          <a:p>
            <a:r>
              <a:rPr lang="en-US" sz="2800" i="1" dirty="0" smtClean="0">
                <a:latin typeface="+mn-lt"/>
              </a:rPr>
              <a:t>Busiest INN-Reach in the World!</a:t>
            </a:r>
            <a:endParaRPr lang="en-US" sz="2800" i="1" dirty="0">
              <a:latin typeface="+mn-lt"/>
            </a:endParaRPr>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solidFill>
                  <a:srgbClr val="800000"/>
                </a:solidFill>
              </a:rPr>
              <a:t>Adding It up…</a:t>
            </a:r>
            <a:br>
              <a:rPr lang="en-US" dirty="0" smtClean="0">
                <a:solidFill>
                  <a:srgbClr val="800000"/>
                </a:solidFill>
              </a:rPr>
            </a:br>
            <a:r>
              <a:rPr lang="en-US" sz="1900" dirty="0" smtClean="0">
                <a:solidFill>
                  <a:schemeClr val="tx1"/>
                </a:solidFill>
              </a:rPr>
              <a:t>January-December 2009</a:t>
            </a:r>
          </a:p>
        </p:txBody>
      </p:sp>
      <p:graphicFrame>
        <p:nvGraphicFramePr>
          <p:cNvPr id="4" name="Content Placeholder 3"/>
          <p:cNvGraphicFramePr>
            <a:graphicFrameLocks noGrp="1"/>
          </p:cNvGraphicFramePr>
          <p:nvPr>
            <p:ph sz="half" idx="1"/>
          </p:nvPr>
        </p:nvGraphicFramePr>
        <p:xfrm>
          <a:off x="685800" y="1295400"/>
          <a:ext cx="7239000" cy="1849120"/>
        </p:xfrm>
        <a:graphic>
          <a:graphicData uri="http://schemas.openxmlformats.org/drawingml/2006/table">
            <a:tbl>
              <a:tblPr firstRow="1" bandRow="1">
                <a:tableStyleId>{16D9F66E-5EB9-4882-86FB-DCBF35E3C3E4}</a:tableStyleId>
              </a:tblPr>
              <a:tblGrid>
                <a:gridCol w="3290455"/>
                <a:gridCol w="3948545"/>
              </a:tblGrid>
              <a:tr h="289560">
                <a:tc>
                  <a:txBody>
                    <a:bodyPr/>
                    <a:lstStyle/>
                    <a:p>
                      <a:r>
                        <a:rPr lang="en-US" b="0" dirty="0" smtClean="0"/>
                        <a:t>Requests</a:t>
                      </a:r>
                      <a:endParaRPr lang="en-US" b="0" dirty="0"/>
                    </a:p>
                  </a:txBody>
                  <a:tcPr marL="44824" marR="44824"/>
                </a:tc>
                <a:tc>
                  <a:txBody>
                    <a:bodyPr/>
                    <a:lstStyle/>
                    <a:p>
                      <a:pPr algn="ctr"/>
                      <a:r>
                        <a:rPr lang="en-US" sz="1800" b="0" dirty="0" smtClean="0"/>
                        <a:t>221,348</a:t>
                      </a:r>
                      <a:endParaRPr lang="en-US" b="0" dirty="0"/>
                    </a:p>
                  </a:txBody>
                  <a:tcPr marL="44824" marR="44824"/>
                </a:tc>
              </a:tr>
              <a:tr h="370840">
                <a:tc>
                  <a:txBody>
                    <a:bodyPr/>
                    <a:lstStyle/>
                    <a:p>
                      <a:r>
                        <a:rPr lang="en-US" dirty="0" smtClean="0"/>
                        <a:t>Fulfillments</a:t>
                      </a:r>
                      <a:endParaRPr lang="en-US" dirty="0"/>
                    </a:p>
                  </a:txBody>
                  <a:tcPr marL="44824" marR="44824"/>
                </a:tc>
                <a:tc>
                  <a:txBody>
                    <a:bodyPr/>
                    <a:lstStyle/>
                    <a:p>
                      <a:pPr algn="ctr"/>
                      <a:r>
                        <a:rPr lang="en-US" dirty="0" smtClean="0"/>
                        <a:t>207,164</a:t>
                      </a:r>
                      <a:endParaRPr lang="en-US" dirty="0"/>
                    </a:p>
                  </a:txBody>
                  <a:tcPr marL="44824" marR="44824"/>
                </a:tc>
              </a:tr>
              <a:tr h="370840">
                <a:tc>
                  <a:txBody>
                    <a:bodyPr/>
                    <a:lstStyle/>
                    <a:p>
                      <a:r>
                        <a:rPr lang="en-US" dirty="0" smtClean="0"/>
                        <a:t>Fill Rate</a:t>
                      </a:r>
                      <a:endParaRPr lang="en-US" dirty="0"/>
                    </a:p>
                  </a:txBody>
                  <a:tcPr marL="44824" marR="44824"/>
                </a:tc>
                <a:tc>
                  <a:txBody>
                    <a:bodyPr/>
                    <a:lstStyle/>
                    <a:p>
                      <a:pPr algn="ctr"/>
                      <a:r>
                        <a:rPr lang="en-US" dirty="0" smtClean="0"/>
                        <a:t>93.6%</a:t>
                      </a:r>
                      <a:endParaRPr lang="en-US" dirty="0"/>
                    </a:p>
                  </a:txBody>
                  <a:tcPr marL="44824" marR="44824"/>
                </a:tc>
              </a:tr>
              <a:tr h="370840">
                <a:tc>
                  <a:txBody>
                    <a:bodyPr/>
                    <a:lstStyle/>
                    <a:p>
                      <a:r>
                        <a:rPr lang="en-US" dirty="0" smtClean="0"/>
                        <a:t>Dollar Value of Shared Material</a:t>
                      </a:r>
                      <a:endParaRPr lang="en-US" dirty="0"/>
                    </a:p>
                  </a:txBody>
                  <a:tcPr marL="44824" marR="44824"/>
                </a:tc>
                <a:tc>
                  <a:txBody>
                    <a:bodyPr/>
                    <a:lstStyle/>
                    <a:p>
                      <a:pPr algn="ctr"/>
                      <a:r>
                        <a:rPr lang="en-US" i="1" dirty="0" smtClean="0">
                          <a:solidFill>
                            <a:schemeClr val="accent6">
                              <a:lumMod val="50000"/>
                            </a:schemeClr>
                          </a:solidFill>
                        </a:rPr>
                        <a:t>$10,358,200</a:t>
                      </a:r>
                      <a:r>
                        <a:rPr lang="en-US" i="1" baseline="0" dirty="0" smtClean="0">
                          <a:solidFill>
                            <a:schemeClr val="accent6">
                              <a:lumMod val="50000"/>
                            </a:schemeClr>
                          </a:solidFill>
                        </a:rPr>
                        <a:t> USD</a:t>
                      </a:r>
                      <a:r>
                        <a:rPr lang="en-US" i="1" dirty="0" smtClean="0">
                          <a:solidFill>
                            <a:schemeClr val="accent6">
                              <a:lumMod val="50000"/>
                            </a:schemeClr>
                          </a:solidFill>
                        </a:rPr>
                        <a:t>*</a:t>
                      </a:r>
                      <a:endParaRPr lang="en-US" i="1" dirty="0">
                        <a:solidFill>
                          <a:schemeClr val="accent6">
                            <a:lumMod val="50000"/>
                          </a:schemeClr>
                        </a:solidFill>
                      </a:endParaRPr>
                    </a:p>
                  </a:txBody>
                  <a:tcPr marL="44824" marR="44824"/>
                </a:tc>
              </a:tr>
              <a:tr h="370840">
                <a:tc>
                  <a:txBody>
                    <a:bodyPr/>
                    <a:lstStyle/>
                    <a:p>
                      <a:r>
                        <a:rPr lang="en-US" dirty="0" smtClean="0"/>
                        <a:t>Dollar Value per Library</a:t>
                      </a:r>
                      <a:endParaRPr lang="en-US" dirty="0"/>
                    </a:p>
                  </a:txBody>
                  <a:tcPr marL="44824" marR="44824"/>
                </a:tc>
                <a:tc>
                  <a:txBody>
                    <a:bodyPr/>
                    <a:lstStyle/>
                    <a:p>
                      <a:pPr algn="ctr"/>
                      <a:r>
                        <a:rPr lang="en-US" i="1" dirty="0" smtClean="0">
                          <a:solidFill>
                            <a:schemeClr val="accent6">
                              <a:lumMod val="50000"/>
                            </a:schemeClr>
                          </a:solidFill>
                        </a:rPr>
                        <a:t>$1,294,775</a:t>
                      </a:r>
                      <a:r>
                        <a:rPr lang="en-US" i="1" baseline="0" dirty="0" smtClean="0">
                          <a:solidFill>
                            <a:schemeClr val="accent6">
                              <a:lumMod val="50000"/>
                            </a:schemeClr>
                          </a:solidFill>
                        </a:rPr>
                        <a:t> USD</a:t>
                      </a:r>
                      <a:r>
                        <a:rPr lang="en-US" i="1" dirty="0" smtClean="0">
                          <a:solidFill>
                            <a:schemeClr val="accent6">
                              <a:lumMod val="50000"/>
                            </a:schemeClr>
                          </a:solidFill>
                        </a:rPr>
                        <a:t>*</a:t>
                      </a:r>
                      <a:endParaRPr lang="en-US" i="1" dirty="0">
                        <a:solidFill>
                          <a:schemeClr val="accent6">
                            <a:lumMod val="50000"/>
                          </a:schemeClr>
                        </a:solidFill>
                      </a:endParaRPr>
                    </a:p>
                  </a:txBody>
                  <a:tcPr marL="44824" marR="44824"/>
                </a:tc>
              </a:tr>
            </a:tbl>
          </a:graphicData>
        </a:graphic>
      </p:graphicFrame>
      <p:sp>
        <p:nvSpPr>
          <p:cNvPr id="14356" name="Content Placeholder 5"/>
          <p:cNvSpPr>
            <a:spLocks noGrp="1"/>
          </p:cNvSpPr>
          <p:nvPr>
            <p:ph sz="half" idx="2"/>
          </p:nvPr>
        </p:nvSpPr>
        <p:spPr>
          <a:xfrm>
            <a:off x="838200" y="4953000"/>
            <a:ext cx="6934200" cy="609600"/>
          </a:xfrm>
        </p:spPr>
        <p:txBody>
          <a:bodyPr/>
          <a:lstStyle/>
          <a:p>
            <a:pPr>
              <a:buFont typeface="Symbol" pitchFamily="18" charset="2"/>
              <a:buNone/>
            </a:pPr>
            <a:r>
              <a:rPr lang="en-US" sz="2200" i="1" dirty="0" smtClean="0">
                <a:solidFill>
                  <a:srgbClr val="000066"/>
                </a:solidFill>
              </a:rPr>
              <a:t>Over 200,000 fulfillments in 2009! </a:t>
            </a:r>
          </a:p>
          <a:p>
            <a:pPr>
              <a:buFont typeface="Symbol" pitchFamily="18" charset="2"/>
              <a:buNone/>
            </a:pPr>
            <a:endParaRPr lang="en-US" sz="1600" i="1" dirty="0" smtClean="0">
              <a:solidFill>
                <a:srgbClr val="000066"/>
              </a:solidFill>
            </a:endParaRPr>
          </a:p>
          <a:p>
            <a:pPr>
              <a:buFont typeface="Symbol" pitchFamily="18" charset="2"/>
              <a:buNone/>
            </a:pPr>
            <a:endParaRPr lang="en-US" sz="1800" i="1" dirty="0" smtClean="0">
              <a:solidFill>
                <a:srgbClr val="000066"/>
              </a:solidFill>
            </a:endParaRPr>
          </a:p>
        </p:txBody>
      </p:sp>
      <p:sp>
        <p:nvSpPr>
          <p:cNvPr id="5" name="Rectangle 4"/>
          <p:cNvSpPr/>
          <p:nvPr/>
        </p:nvSpPr>
        <p:spPr>
          <a:xfrm>
            <a:off x="457200" y="3181290"/>
            <a:ext cx="7772400" cy="400110"/>
          </a:xfrm>
          <a:prstGeom prst="rect">
            <a:avLst/>
          </a:prstGeom>
        </p:spPr>
        <p:txBody>
          <a:bodyPr wrap="square">
            <a:spAutoFit/>
          </a:bodyPr>
          <a:lstStyle/>
          <a:p>
            <a:pPr>
              <a:defRPr/>
            </a:pPr>
            <a:r>
              <a:rPr lang="en-US" sz="2000" i="1" dirty="0">
                <a:solidFill>
                  <a:schemeClr val="accent6">
                    <a:lumMod val="50000"/>
                  </a:schemeClr>
                </a:solidFill>
                <a:cs typeface="+mn-cs"/>
              </a:rPr>
              <a:t>*Based on an average of $</a:t>
            </a:r>
            <a:r>
              <a:rPr lang="en-US" sz="2000" i="1" dirty="0" smtClean="0">
                <a:solidFill>
                  <a:schemeClr val="accent6">
                    <a:lumMod val="50000"/>
                  </a:schemeClr>
                </a:solidFill>
                <a:cs typeface="+mn-cs"/>
              </a:rPr>
              <a:t>50 USD </a:t>
            </a:r>
            <a:r>
              <a:rPr lang="en-US" sz="2000" i="1" dirty="0">
                <a:solidFill>
                  <a:schemeClr val="accent6">
                    <a:lumMod val="50000"/>
                  </a:schemeClr>
                </a:solidFill>
                <a:cs typeface="+mn-cs"/>
              </a:rPr>
              <a:t>to purchase, process and shelve a book</a:t>
            </a:r>
          </a:p>
        </p:txBody>
      </p:sp>
      <p:sp>
        <p:nvSpPr>
          <p:cNvPr id="6" name="Rectangle 5"/>
          <p:cNvSpPr/>
          <p:nvPr/>
        </p:nvSpPr>
        <p:spPr>
          <a:xfrm>
            <a:off x="381000" y="3657600"/>
            <a:ext cx="7924800" cy="430213"/>
          </a:xfrm>
          <a:prstGeom prst="rect">
            <a:avLst/>
          </a:prstGeom>
        </p:spPr>
        <p:txBody>
          <a:bodyPr>
            <a:spAutoFit/>
          </a:bodyPr>
          <a:lstStyle/>
          <a:p>
            <a:pPr lvl="1">
              <a:defRPr/>
            </a:pPr>
            <a:r>
              <a:rPr lang="en-US" sz="2200" i="1" dirty="0">
                <a:solidFill>
                  <a:srgbClr val="000066"/>
                </a:solidFill>
                <a:latin typeface="+mn-lt"/>
                <a:cs typeface="+mn-cs"/>
              </a:rPr>
              <a:t>Request rate shows how important </a:t>
            </a:r>
            <a:r>
              <a:rPr lang="en-US" sz="2200" i="1" dirty="0" smtClean="0">
                <a:solidFill>
                  <a:srgbClr val="000066"/>
                </a:solidFill>
                <a:latin typeface="+mn-lt"/>
                <a:cs typeface="+mn-cs"/>
              </a:rPr>
              <a:t>HKALL </a:t>
            </a:r>
            <a:r>
              <a:rPr lang="en-US" sz="2200" i="1" dirty="0">
                <a:solidFill>
                  <a:srgbClr val="000066"/>
                </a:solidFill>
                <a:latin typeface="+mn-lt"/>
                <a:cs typeface="+mn-cs"/>
              </a:rPr>
              <a:t>is to users.</a:t>
            </a:r>
          </a:p>
        </p:txBody>
      </p:sp>
      <p:sp>
        <p:nvSpPr>
          <p:cNvPr id="7" name="Rectangle 6"/>
          <p:cNvSpPr/>
          <p:nvPr/>
        </p:nvSpPr>
        <p:spPr>
          <a:xfrm>
            <a:off x="381000" y="4267200"/>
            <a:ext cx="8382000" cy="430213"/>
          </a:xfrm>
          <a:prstGeom prst="rect">
            <a:avLst/>
          </a:prstGeom>
        </p:spPr>
        <p:txBody>
          <a:bodyPr>
            <a:spAutoFit/>
          </a:bodyPr>
          <a:lstStyle/>
          <a:p>
            <a:pPr lvl="1">
              <a:defRPr/>
            </a:pPr>
            <a:r>
              <a:rPr lang="en-US" sz="2200" i="1" dirty="0">
                <a:solidFill>
                  <a:srgbClr val="000066"/>
                </a:solidFill>
                <a:latin typeface="+mn-lt"/>
                <a:cs typeface="+mn-cs"/>
              </a:rPr>
              <a:t>Fill rate illustrates libraries’ committed partnership.</a:t>
            </a:r>
          </a:p>
        </p:txBody>
      </p:sp>
      <p:sp>
        <p:nvSpPr>
          <p:cNvPr id="8" name="Rectangle 7"/>
          <p:cNvSpPr/>
          <p:nvPr/>
        </p:nvSpPr>
        <p:spPr>
          <a:xfrm>
            <a:off x="838200" y="5638800"/>
            <a:ext cx="7315200" cy="430213"/>
          </a:xfrm>
          <a:prstGeom prst="rect">
            <a:avLst/>
          </a:prstGeom>
        </p:spPr>
        <p:txBody>
          <a:bodyPr>
            <a:spAutoFit/>
          </a:bodyPr>
          <a:lstStyle/>
          <a:p>
            <a:pPr>
              <a:defRPr/>
            </a:pPr>
            <a:r>
              <a:rPr lang="en-US" sz="2200" i="1" dirty="0">
                <a:solidFill>
                  <a:srgbClr val="000066"/>
                </a:solidFill>
                <a:latin typeface="+mn-lt"/>
                <a:cs typeface="+mn-cs"/>
              </a:rPr>
              <a:t>That’s over </a:t>
            </a:r>
            <a:r>
              <a:rPr lang="en-US" sz="2200" i="1" dirty="0" smtClean="0">
                <a:solidFill>
                  <a:srgbClr val="000066"/>
                </a:solidFill>
                <a:latin typeface="+mn-lt"/>
                <a:cs typeface="+mn-cs"/>
              </a:rPr>
              <a:t>$10 million USD </a:t>
            </a:r>
            <a:r>
              <a:rPr lang="en-US" sz="2200" i="1" dirty="0">
                <a:solidFill>
                  <a:srgbClr val="000066"/>
                </a:solidFill>
                <a:latin typeface="+mn-lt"/>
                <a:cs typeface="+mn-cs"/>
              </a:rPr>
              <a:t>worth of material!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5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6" grpId="0" build="p"/>
      <p:bldP spid="6" grpId="0"/>
      <p:bldP spid="7" grpId="0"/>
      <p:bldP spid="8" grpId="0" build="allAtOnce"/>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altLang="zh-CN" dirty="0" smtClean="0">
                <a:solidFill>
                  <a:srgbClr val="800000"/>
                </a:solidFill>
              </a:rPr>
              <a:t>(C) </a:t>
            </a:r>
            <a:r>
              <a:rPr lang="en-US" altLang="zh-CN" b="1" dirty="0" smtClean="0">
                <a:solidFill>
                  <a:srgbClr val="800000"/>
                </a:solidFill>
              </a:rPr>
              <a:t>Storing</a:t>
            </a:r>
            <a:r>
              <a:rPr lang="en-US" altLang="zh-CN" dirty="0" smtClean="0">
                <a:solidFill>
                  <a:srgbClr val="800000"/>
                </a:solidFill>
              </a:rPr>
              <a:t> resources:</a:t>
            </a:r>
            <a:br>
              <a:rPr lang="en-US" altLang="zh-CN" dirty="0" smtClean="0">
                <a:solidFill>
                  <a:srgbClr val="800000"/>
                </a:solidFill>
              </a:rPr>
            </a:br>
            <a:r>
              <a:rPr lang="en-US" altLang="zh-CN" dirty="0" smtClean="0">
                <a:solidFill>
                  <a:srgbClr val="800000"/>
                </a:solidFill>
              </a:rPr>
              <a:t>JULAC “JURA”</a:t>
            </a:r>
            <a:r>
              <a:rPr lang="en-US" altLang="zh-TW" dirty="0" smtClean="0">
                <a:solidFill>
                  <a:srgbClr val="800000"/>
                </a:solidFill>
              </a:rPr>
              <a:t> Co-operative Storage</a:t>
            </a:r>
            <a:endParaRPr lang="zh-TW" altLang="en-US" dirty="0">
              <a:solidFill>
                <a:srgbClr val="800000"/>
              </a:solidFill>
            </a:endParaRPr>
          </a:p>
        </p:txBody>
      </p:sp>
      <p:sp>
        <p:nvSpPr>
          <p:cNvPr id="141315" name="Rectangle 3"/>
          <p:cNvSpPr>
            <a:spLocks noGrp="1" noRot="1" noChangeArrowheads="1"/>
          </p:cNvSpPr>
          <p:nvPr>
            <p:ph idx="1"/>
          </p:nvPr>
        </p:nvSpPr>
        <p:spPr/>
        <p:txBody>
          <a:bodyPr>
            <a:normAutofit/>
          </a:bodyPr>
          <a:lstStyle/>
          <a:p>
            <a:pPr eaLnBrk="1" hangingPunct="1">
              <a:lnSpc>
                <a:spcPct val="80000"/>
              </a:lnSpc>
              <a:buSzPct val="60000"/>
              <a:buFont typeface="Wingdings" pitchFamily="2" charset="2"/>
              <a:buChar char="n"/>
            </a:pPr>
            <a:r>
              <a:rPr lang="en-US" altLang="zh-TW" sz="2800" dirty="0" smtClean="0">
                <a:solidFill>
                  <a:srgbClr val="000066"/>
                </a:solidFill>
              </a:rPr>
              <a:t>Joint Universities Research Archive</a:t>
            </a:r>
            <a:r>
              <a:rPr lang="en-US" altLang="zh-CN" sz="2800" dirty="0" smtClean="0">
                <a:solidFill>
                  <a:srgbClr val="000066"/>
                </a:solidFill>
              </a:rPr>
              <a:t> (JURA) Inc.</a:t>
            </a:r>
            <a:endParaRPr lang="en-US" altLang="zh-TW" sz="2800" dirty="0" smtClean="0">
              <a:solidFill>
                <a:srgbClr val="000066"/>
              </a:solidFill>
            </a:endParaRPr>
          </a:p>
          <a:p>
            <a:pPr eaLnBrk="1" hangingPunct="1">
              <a:lnSpc>
                <a:spcPct val="80000"/>
              </a:lnSpc>
              <a:buSzPct val="60000"/>
              <a:buFont typeface="Wingdings" pitchFamily="2" charset="2"/>
              <a:buChar char="n"/>
            </a:pPr>
            <a:r>
              <a:rPr lang="en-US" altLang="zh-TW" sz="2800" dirty="0" smtClean="0">
                <a:solidFill>
                  <a:srgbClr val="000066"/>
                </a:solidFill>
              </a:rPr>
              <a:t>Co-operative research collection, single copies of items from UGC university libraries</a:t>
            </a:r>
          </a:p>
          <a:p>
            <a:pPr eaLnBrk="1" hangingPunct="1">
              <a:lnSpc>
                <a:spcPct val="80000"/>
              </a:lnSpc>
              <a:buSzPct val="60000"/>
              <a:buFont typeface="Wingdings" pitchFamily="2" charset="2"/>
              <a:buChar char="n"/>
            </a:pPr>
            <a:r>
              <a:rPr lang="en-US" altLang="zh-TW" sz="2800" dirty="0" smtClean="0">
                <a:solidFill>
                  <a:srgbClr val="000066"/>
                </a:solidFill>
              </a:rPr>
              <a:t>Space and construction savings at each university library</a:t>
            </a:r>
          </a:p>
          <a:p>
            <a:pPr eaLnBrk="1" hangingPunct="1">
              <a:lnSpc>
                <a:spcPct val="80000"/>
              </a:lnSpc>
              <a:buSzPct val="60000"/>
              <a:buFont typeface="Wingdings" pitchFamily="2" charset="2"/>
              <a:buChar char="n"/>
            </a:pPr>
            <a:r>
              <a:rPr lang="en-US" altLang="zh-TW" sz="2800" dirty="0" smtClean="0">
                <a:solidFill>
                  <a:srgbClr val="000066"/>
                </a:solidFill>
              </a:rPr>
              <a:t>Initial capacity of 6.3 million volumes and Projected capacity of  9.95 million volumes, to 2030</a:t>
            </a:r>
          </a:p>
          <a:p>
            <a:pPr eaLnBrk="1" hangingPunct="1">
              <a:lnSpc>
                <a:spcPct val="80000"/>
              </a:lnSpc>
              <a:buSzPct val="60000"/>
              <a:buFont typeface="Wingdings" pitchFamily="2" charset="2"/>
              <a:buChar char="n"/>
            </a:pPr>
            <a:r>
              <a:rPr lang="en-US" altLang="zh-TW" sz="2800" dirty="0" smtClean="0">
                <a:solidFill>
                  <a:srgbClr val="000066"/>
                </a:solidFill>
              </a:rPr>
              <a:t>Equal institutional shares in ownership of facility</a:t>
            </a:r>
          </a:p>
          <a:p>
            <a:pPr eaLnBrk="1" hangingPunct="1">
              <a:lnSpc>
                <a:spcPct val="80000"/>
              </a:lnSpc>
              <a:buSzPct val="60000"/>
              <a:buFont typeface="Wingdings" pitchFamily="2" charset="2"/>
              <a:buChar char="n"/>
            </a:pPr>
            <a:r>
              <a:rPr lang="en-US" altLang="zh-TW" sz="2800" dirty="0" smtClean="0">
                <a:solidFill>
                  <a:srgbClr val="000066"/>
                </a:solidFill>
              </a:rPr>
              <a:t>Shared operating costs</a:t>
            </a:r>
          </a:p>
          <a:p>
            <a:pPr eaLnBrk="1" hangingPunct="1">
              <a:lnSpc>
                <a:spcPct val="80000"/>
              </a:lnSpc>
              <a:buSzPct val="60000"/>
              <a:buFont typeface="Wingdings" pitchFamily="2" charset="2"/>
              <a:buNone/>
            </a:pPr>
            <a:r>
              <a:rPr lang="zh-TW" altLang="en-US" sz="2800" dirty="0" smtClean="0">
                <a:latin typeface="SimHei" pitchFamily="2" charset="-122"/>
                <a:ea typeface="SimHei" pitchFamily="2" charset="-122"/>
              </a:rPr>
              <a:t>	</a:t>
            </a:r>
            <a:endParaRPr lang="en-US" altLang="zh-TW" sz="2800" dirty="0" smtClean="0"/>
          </a:p>
        </p:txBody>
      </p:sp>
      <p:pic>
        <p:nvPicPr>
          <p:cNvPr id="141316" name="Picture 4"/>
          <p:cNvPicPr>
            <a:picLocks noChangeAspect="1" noChangeArrowheads="1"/>
          </p:cNvPicPr>
          <p:nvPr/>
        </p:nvPicPr>
        <p:blipFill>
          <a:blip r:embed="rId2" cstate="print"/>
          <a:srcRect/>
          <a:stretch>
            <a:fillRect/>
          </a:stretch>
        </p:blipFill>
        <p:spPr bwMode="auto">
          <a:xfrm>
            <a:off x="0" y="5426075"/>
            <a:ext cx="9144000" cy="1206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5122" name="Rectangle 2" descr="Large confetti"/>
          <p:cNvSpPr>
            <a:spLocks noGrp="1" noChangeArrowheads="1"/>
          </p:cNvSpPr>
          <p:nvPr>
            <p:ph type="title"/>
          </p:nvPr>
        </p:nvSpPr>
        <p:spPr/>
        <p:txBody>
          <a:bodyPr>
            <a:normAutofit/>
          </a:bodyPr>
          <a:lstStyle/>
          <a:p>
            <a:pPr eaLnBrk="1" hangingPunct="1"/>
            <a:r>
              <a:rPr lang="en-US" altLang="zh-TW" sz="4000" dirty="0">
                <a:solidFill>
                  <a:srgbClr val="800000"/>
                </a:solidFill>
                <a:ea typeface="新細明體" pitchFamily="18" charset="-120"/>
              </a:rPr>
              <a:t>Automated Storage &amp; Retrieval System</a:t>
            </a:r>
          </a:p>
        </p:txBody>
      </p:sp>
      <p:sp>
        <p:nvSpPr>
          <p:cNvPr id="2051" name="Rectangle 3"/>
          <p:cNvSpPr>
            <a:spLocks noGrp="1" noChangeArrowheads="1"/>
          </p:cNvSpPr>
          <p:nvPr>
            <p:ph idx="1"/>
          </p:nvPr>
        </p:nvSpPr>
        <p:spPr>
          <a:xfrm>
            <a:off x="611560" y="1268760"/>
            <a:ext cx="7771743" cy="4498552"/>
          </a:xfrm>
        </p:spPr>
        <p:txBody>
          <a:bodyPr/>
          <a:lstStyle/>
          <a:p>
            <a:pPr eaLnBrk="1" hangingPunct="1">
              <a:buFontTx/>
              <a:buNone/>
            </a:pPr>
            <a:endParaRPr lang="en-US" altLang="zh-TW" sz="2800" dirty="0">
              <a:ea typeface="新細明體" pitchFamily="18" charset="-120"/>
            </a:endParaRPr>
          </a:p>
          <a:p>
            <a:pPr algn="ctr" eaLnBrk="1" hangingPunct="1">
              <a:buFontTx/>
              <a:buNone/>
            </a:pPr>
            <a:r>
              <a:rPr lang="en-US" altLang="zh-TW" sz="2700" dirty="0">
                <a:solidFill>
                  <a:srgbClr val="000066"/>
                </a:solidFill>
                <a:ea typeface="新細明體" pitchFamily="18" charset="-120"/>
              </a:rPr>
              <a:t>A random-access</a:t>
            </a:r>
            <a:br>
              <a:rPr lang="en-US" altLang="zh-TW" sz="2700" dirty="0">
                <a:solidFill>
                  <a:srgbClr val="000066"/>
                </a:solidFill>
                <a:ea typeface="新細明體" pitchFamily="18" charset="-120"/>
              </a:rPr>
            </a:br>
            <a:r>
              <a:rPr lang="en-US" altLang="zh-TW" sz="2700" dirty="0">
                <a:solidFill>
                  <a:srgbClr val="000066"/>
                </a:solidFill>
                <a:ea typeface="新細明體" pitchFamily="18" charset="-120"/>
              </a:rPr>
              <a:t>robotic storage &amp; retrieval system </a:t>
            </a:r>
          </a:p>
          <a:p>
            <a:pPr eaLnBrk="1" hangingPunct="1">
              <a:buFontTx/>
              <a:buNone/>
            </a:pPr>
            <a:r>
              <a:rPr lang="en-US" altLang="zh-TW" dirty="0" smtClean="0">
                <a:ea typeface="新細明體" pitchFamily="18" charset="-120"/>
              </a:rPr>
              <a:t/>
            </a:r>
            <a:br>
              <a:rPr lang="en-US" altLang="zh-TW" dirty="0" smtClean="0">
                <a:ea typeface="新細明體" pitchFamily="18" charset="-120"/>
              </a:rPr>
            </a:br>
            <a:endParaRPr lang="en-US" altLang="zh-TW" dirty="0" smtClean="0">
              <a:ea typeface="新細明體" pitchFamily="18" charset="-120"/>
            </a:endParaRPr>
          </a:p>
        </p:txBody>
      </p:sp>
      <p:pic>
        <p:nvPicPr>
          <p:cNvPr id="4" name="Picture 9" descr="ars3.jpg                                                       0006C176&#10;Paula Hammett                  ABA78158:"/>
          <p:cNvPicPr>
            <a:picLocks noChangeAspect="1" noChangeArrowheads="1"/>
          </p:cNvPicPr>
          <p:nvPr/>
        </p:nvPicPr>
        <p:blipFill>
          <a:blip r:embed="rId3" cstate="print"/>
          <a:srcRect/>
          <a:stretch>
            <a:fillRect/>
          </a:stretch>
        </p:blipFill>
        <p:spPr>
          <a:xfrm>
            <a:off x="3275856" y="2996952"/>
            <a:ext cx="2664296" cy="3358992"/>
          </a:xfrm>
          <a:prstGeom prst="rect">
            <a:avLst/>
          </a:prstGeom>
        </p:spPr>
      </p:pic>
    </p:spTree>
  </p:cSld>
  <p:clrMapOvr>
    <a:masterClrMapping/>
  </p:clrMapOvr>
  <p:transition>
    <p:strips dir="l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a:xfrm>
            <a:off x="539552" y="260648"/>
            <a:ext cx="7771743" cy="1142206"/>
          </a:xfrm>
        </p:spPr>
        <p:txBody>
          <a:bodyPr/>
          <a:lstStyle/>
          <a:p>
            <a:pPr eaLnBrk="1" hangingPunct="1"/>
            <a:r>
              <a:rPr lang="en-US" altLang="zh-TW" dirty="0" smtClean="0">
                <a:solidFill>
                  <a:srgbClr val="800000"/>
                </a:solidFill>
                <a:ea typeface="新細明體" pitchFamily="18" charset="-120"/>
              </a:rPr>
              <a:t>Materials kept in bins</a:t>
            </a:r>
          </a:p>
        </p:txBody>
      </p:sp>
      <p:sp>
        <p:nvSpPr>
          <p:cNvPr id="126979" name="Rectangle 3"/>
          <p:cNvSpPr>
            <a:spLocks noGrp="1" noChangeArrowheads="1"/>
          </p:cNvSpPr>
          <p:nvPr>
            <p:ph type="body" sz="half" idx="1"/>
          </p:nvPr>
        </p:nvSpPr>
        <p:spPr>
          <a:xfrm>
            <a:off x="686129" y="1904471"/>
            <a:ext cx="4010568" cy="4555722"/>
          </a:xfrm>
        </p:spPr>
        <p:txBody>
          <a:bodyPr>
            <a:normAutofit fontScale="92500" lnSpcReduction="10000"/>
          </a:bodyPr>
          <a:lstStyle/>
          <a:p>
            <a:pPr eaLnBrk="1" hangingPunct="1"/>
            <a:r>
              <a:rPr lang="en-US" altLang="zh-TW" dirty="0" smtClean="0">
                <a:solidFill>
                  <a:srgbClr val="000066"/>
                </a:solidFill>
                <a:ea typeface="新細明體" pitchFamily="18" charset="-120"/>
              </a:rPr>
              <a:t>59,000 metal bins </a:t>
            </a:r>
            <a:br>
              <a:rPr lang="en-US" altLang="zh-TW" dirty="0" smtClean="0">
                <a:solidFill>
                  <a:srgbClr val="000066"/>
                </a:solidFill>
                <a:ea typeface="新細明體" pitchFamily="18" charset="-120"/>
              </a:rPr>
            </a:br>
            <a:r>
              <a:rPr lang="en-US" altLang="zh-TW" dirty="0" smtClean="0">
                <a:solidFill>
                  <a:srgbClr val="000066"/>
                </a:solidFill>
                <a:ea typeface="新細明體" pitchFamily="18" charset="-120"/>
              </a:rPr>
              <a:t>(1.2 x 0.6m).</a:t>
            </a:r>
            <a:br>
              <a:rPr lang="en-US" altLang="zh-TW" dirty="0" smtClean="0">
                <a:solidFill>
                  <a:srgbClr val="000066"/>
                </a:solidFill>
                <a:ea typeface="新細明體" pitchFamily="18" charset="-120"/>
              </a:rPr>
            </a:br>
            <a:endParaRPr lang="en-US" altLang="zh-TW" dirty="0" smtClean="0">
              <a:solidFill>
                <a:srgbClr val="000066"/>
              </a:solidFill>
              <a:ea typeface="新細明體" pitchFamily="18" charset="-120"/>
            </a:endParaRPr>
          </a:p>
          <a:p>
            <a:pPr eaLnBrk="1" hangingPunct="1"/>
            <a:r>
              <a:rPr lang="en-US" altLang="zh-TW" dirty="0" smtClean="0">
                <a:solidFill>
                  <a:srgbClr val="000066"/>
                </a:solidFill>
                <a:ea typeface="新細明體" pitchFamily="18" charset="-120"/>
              </a:rPr>
              <a:t>4 different heights:  20cm (4%), 26cm (49%), 31cm (42%), 39cm (5%)</a:t>
            </a:r>
            <a:br>
              <a:rPr lang="en-US" altLang="zh-TW" dirty="0" smtClean="0">
                <a:solidFill>
                  <a:srgbClr val="000066"/>
                </a:solidFill>
                <a:ea typeface="新細明體" pitchFamily="18" charset="-120"/>
              </a:rPr>
            </a:br>
            <a:endParaRPr lang="en-US" altLang="zh-TW" dirty="0" smtClean="0">
              <a:solidFill>
                <a:srgbClr val="000066"/>
              </a:solidFill>
              <a:ea typeface="新細明體" pitchFamily="18" charset="-120"/>
            </a:endParaRPr>
          </a:p>
          <a:p>
            <a:pPr eaLnBrk="1" hangingPunct="1"/>
            <a:r>
              <a:rPr lang="en-US" altLang="zh-TW" dirty="0" smtClean="0">
                <a:solidFill>
                  <a:srgbClr val="000066"/>
                </a:solidFill>
                <a:ea typeface="新細明體" pitchFamily="18" charset="-120"/>
              </a:rPr>
              <a:t>Bins will be divided into sectors.</a:t>
            </a:r>
            <a:endParaRPr lang="en-US" altLang="zh-TW" sz="1700" dirty="0">
              <a:solidFill>
                <a:srgbClr val="000066"/>
              </a:solidFill>
              <a:ea typeface="新細明體" pitchFamily="18" charset="-120"/>
            </a:endParaRPr>
          </a:p>
        </p:txBody>
      </p:sp>
      <p:pic>
        <p:nvPicPr>
          <p:cNvPr id="11268" name="Picture 9" descr="ars3.jpg                                                       0006C176&#10;Paula Hammett                  ABA78158:"/>
          <p:cNvPicPr>
            <a:picLocks noGrp="1" noChangeAspect="1" noChangeArrowheads="1"/>
          </p:cNvPicPr>
          <p:nvPr>
            <p:ph sz="half" idx="2"/>
          </p:nvPr>
        </p:nvPicPr>
        <p:blipFill>
          <a:blip r:embed="rId3" cstate="print"/>
          <a:srcRect/>
          <a:stretch>
            <a:fillRect/>
          </a:stretch>
        </p:blipFill>
        <p:spPr>
          <a:xfrm>
            <a:off x="4644008" y="1772816"/>
            <a:ext cx="3324440" cy="4191264"/>
          </a:xfrm>
        </p:spPr>
      </p:pic>
    </p:spTree>
  </p:cSld>
  <p:clrMapOvr>
    <a:masterClrMapping/>
  </p:clrMapOvr>
  <p:transition>
    <p:strips dir="l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2290" name="Rectangle 2" descr="Large confetti"/>
          <p:cNvSpPr>
            <a:spLocks noGrp="1" noChangeArrowheads="1"/>
          </p:cNvSpPr>
          <p:nvPr>
            <p:ph type="title"/>
          </p:nvPr>
        </p:nvSpPr>
        <p:spPr/>
        <p:txBody>
          <a:bodyPr/>
          <a:lstStyle/>
          <a:p>
            <a:pPr eaLnBrk="1" hangingPunct="1"/>
            <a:r>
              <a:rPr lang="en-US" altLang="zh-TW" dirty="0" smtClean="0">
                <a:ea typeface="新細明體" pitchFamily="18" charset="-120"/>
              </a:rPr>
              <a:t> </a:t>
            </a:r>
          </a:p>
        </p:txBody>
      </p:sp>
      <p:sp>
        <p:nvSpPr>
          <p:cNvPr id="124931" name="Rectangle 3"/>
          <p:cNvSpPr>
            <a:spLocks noGrp="1" noChangeArrowheads="1"/>
          </p:cNvSpPr>
          <p:nvPr>
            <p:ph type="body" sz="half" idx="1"/>
          </p:nvPr>
        </p:nvSpPr>
        <p:spPr>
          <a:xfrm>
            <a:off x="457529" y="1556792"/>
            <a:ext cx="3827998" cy="4555722"/>
          </a:xfrm>
        </p:spPr>
        <p:txBody>
          <a:bodyPr>
            <a:normAutofit/>
          </a:bodyPr>
          <a:lstStyle/>
          <a:p>
            <a:pPr eaLnBrk="1" hangingPunct="1"/>
            <a:r>
              <a:rPr lang="en-US" altLang="zh-TW" dirty="0" smtClean="0">
                <a:solidFill>
                  <a:srgbClr val="000066"/>
                </a:solidFill>
                <a:ea typeface="新細明體" pitchFamily="18" charset="-120"/>
              </a:rPr>
              <a:t>4 aisles, each with own crane on 2.5 floors.</a:t>
            </a:r>
          </a:p>
          <a:p>
            <a:pPr eaLnBrk="1" hangingPunct="1"/>
            <a:r>
              <a:rPr lang="en-US" altLang="zh-TW" dirty="0" smtClean="0">
                <a:solidFill>
                  <a:srgbClr val="000066"/>
                </a:solidFill>
                <a:ea typeface="新細明體" pitchFamily="18" charset="-120"/>
              </a:rPr>
              <a:t>Each module is 35 -40 tiers high.</a:t>
            </a:r>
          </a:p>
          <a:p>
            <a:pPr eaLnBrk="1" hangingPunct="1"/>
            <a:r>
              <a:rPr lang="en-US" altLang="zh-TW" dirty="0" smtClean="0">
                <a:solidFill>
                  <a:srgbClr val="000066"/>
                </a:solidFill>
                <a:ea typeface="新細明體" pitchFamily="18" charset="-120"/>
              </a:rPr>
              <a:t>2 workstations per aisle with barcode scanners &amp; printers.</a:t>
            </a:r>
          </a:p>
        </p:txBody>
      </p:sp>
      <p:pic>
        <p:nvPicPr>
          <p:cNvPr id="12292" name="Picture 5" descr="ars2.jpg                                                       0006C176&#10;Paula Hammett                  ABA78158:"/>
          <p:cNvPicPr>
            <a:picLocks noGrp="1" noChangeAspect="1" noChangeArrowheads="1"/>
          </p:cNvPicPr>
          <p:nvPr>
            <p:ph sz="half" idx="2"/>
          </p:nvPr>
        </p:nvPicPr>
        <p:blipFill>
          <a:blip r:embed="rId3" cstate="print"/>
          <a:srcRect/>
          <a:stretch>
            <a:fillRect/>
          </a:stretch>
        </p:blipFill>
        <p:spPr>
          <a:xfrm>
            <a:off x="4499992" y="1556792"/>
            <a:ext cx="3324440" cy="4191264"/>
          </a:xfrm>
        </p:spPr>
      </p:pic>
    </p:spTree>
  </p:cSld>
  <p:clrMapOvr>
    <a:masterClrMapping/>
  </p:clrMapOvr>
  <p:transition>
    <p:strips dir="l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Title 1" descr="Large confetti"/>
          <p:cNvSpPr>
            <a:spLocks noGrp="1"/>
          </p:cNvSpPr>
          <p:nvPr>
            <p:ph type="title"/>
          </p:nvPr>
        </p:nvSpPr>
        <p:spPr>
          <a:xfrm>
            <a:off x="1043608" y="476672"/>
            <a:ext cx="7772400" cy="1143000"/>
          </a:xfrm>
        </p:spPr>
        <p:txBody>
          <a:bodyPr/>
          <a:lstStyle/>
          <a:p>
            <a:r>
              <a:rPr lang="en-US" altLang="zh-TW" dirty="0" smtClean="0">
                <a:solidFill>
                  <a:schemeClr val="accent2">
                    <a:lumMod val="75000"/>
                  </a:schemeClr>
                </a:solidFill>
              </a:rPr>
              <a:t>A 12 Storey Building</a:t>
            </a:r>
            <a:endParaRPr lang="zh-TW" altLang="en-US" dirty="0" smtClean="0">
              <a:solidFill>
                <a:schemeClr val="accent2">
                  <a:lumMod val="75000"/>
                </a:schemeClr>
              </a:solidFill>
            </a:endParaRPr>
          </a:p>
        </p:txBody>
      </p:sp>
      <p:sp>
        <p:nvSpPr>
          <p:cNvPr id="64516" name="Text Placeholder 3"/>
          <p:cNvSpPr>
            <a:spLocks noGrp="1"/>
          </p:cNvSpPr>
          <p:nvPr>
            <p:ph type="body" sz="half" idx="2"/>
          </p:nvPr>
        </p:nvSpPr>
        <p:spPr>
          <a:xfrm>
            <a:off x="3941762" y="1314450"/>
            <a:ext cx="4662741" cy="4191000"/>
          </a:xfrm>
        </p:spPr>
        <p:txBody>
          <a:bodyPr/>
          <a:lstStyle/>
          <a:p>
            <a:pPr>
              <a:spcBef>
                <a:spcPts val="600"/>
              </a:spcBef>
            </a:pPr>
            <a:endParaRPr lang="en-US" altLang="zh-TW" dirty="0" smtClean="0">
              <a:solidFill>
                <a:srgbClr val="002060"/>
              </a:solidFill>
            </a:endParaRPr>
          </a:p>
          <a:p>
            <a:pPr>
              <a:spcBef>
                <a:spcPts val="600"/>
              </a:spcBef>
            </a:pPr>
            <a:r>
              <a:rPr lang="en-US" altLang="zh-TW" dirty="0" smtClean="0">
                <a:solidFill>
                  <a:srgbClr val="002060"/>
                </a:solidFill>
              </a:rPr>
              <a:t>4 stories high ultimately but initially only 3</a:t>
            </a:r>
          </a:p>
          <a:p>
            <a:pPr>
              <a:spcBef>
                <a:spcPts val="600"/>
              </a:spcBef>
            </a:pPr>
            <a:r>
              <a:rPr lang="en-US" altLang="zh-TW" dirty="0" smtClean="0">
                <a:solidFill>
                  <a:srgbClr val="002060"/>
                </a:solidFill>
              </a:rPr>
              <a:t>1 JURA storey = 3 regular floors</a:t>
            </a:r>
          </a:p>
          <a:p>
            <a:pPr>
              <a:spcBef>
                <a:spcPts val="600"/>
              </a:spcBef>
            </a:pPr>
            <a:r>
              <a:rPr lang="en-US" altLang="zh-TW" dirty="0" smtClean="0">
                <a:solidFill>
                  <a:srgbClr val="002060"/>
                </a:solidFill>
              </a:rPr>
              <a:t>So ultimately like a 12 storey building</a:t>
            </a:r>
          </a:p>
          <a:p>
            <a:endParaRPr lang="zh-TW" altLang="en-US" sz="2400" dirty="0" smtClean="0"/>
          </a:p>
        </p:txBody>
      </p:sp>
      <p:pic>
        <p:nvPicPr>
          <p:cNvPr id="37890" name="Picture 2"/>
          <p:cNvPicPr>
            <a:picLocks noGrp="1" noChangeAspect="1" noChangeArrowheads="1"/>
          </p:cNvPicPr>
          <p:nvPr>
            <p:ph sz="half" idx="1"/>
          </p:nvPr>
        </p:nvPicPr>
        <p:blipFill>
          <a:blip r:embed="rId3" cstate="print"/>
          <a:srcRect/>
          <a:stretch>
            <a:fillRect/>
          </a:stretch>
        </p:blipFill>
        <p:spPr bwMode="auto">
          <a:xfrm>
            <a:off x="604669" y="1314450"/>
            <a:ext cx="2829263" cy="54959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sp>
        <p:nvSpPr>
          <p:cNvPr id="5123" name="Rectangle 3"/>
          <p:cNvSpPr>
            <a:spLocks noGrp="1" noChangeArrowheads="1"/>
          </p:cNvSpPr>
          <p:nvPr>
            <p:ph type="body" idx="1"/>
          </p:nvPr>
        </p:nvSpPr>
        <p:spPr/>
        <p:txBody>
          <a:bodyPr/>
          <a:lstStyle/>
          <a:p>
            <a:pPr eaLnBrk="1" hangingPunct="1"/>
            <a:endParaRPr lang="en-US" smtClean="0"/>
          </a:p>
        </p:txBody>
      </p:sp>
      <p:pic>
        <p:nvPicPr>
          <p:cNvPr id="5124" name="Picture 4" descr="02 siteplan"/>
          <p:cNvPicPr>
            <a:picLocks noChangeAspect="1" noChangeArrowheads="1"/>
          </p:cNvPicPr>
          <p:nvPr/>
        </p:nvPicPr>
        <p:blipFill>
          <a:blip r:embed="rId2" cstate="print"/>
          <a:srcRect/>
          <a:stretch>
            <a:fillRect/>
          </a:stretch>
        </p:blipFill>
        <p:spPr bwMode="auto">
          <a:xfrm>
            <a:off x="0" y="0"/>
            <a:ext cx="9144000" cy="646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cstate="print">
            <a:lum bright="14000"/>
          </a:blip>
          <a:srcRect/>
          <a:stretch>
            <a:fillRect/>
          </a:stretch>
        </p:blipFill>
        <p:spPr bwMode="auto">
          <a:xfrm>
            <a:off x="0" y="0"/>
            <a:ext cx="9207500" cy="6858000"/>
          </a:xfrm>
          <a:prstGeom prst="rect">
            <a:avLst/>
          </a:prstGeom>
          <a:noFill/>
          <a:ln w="9525">
            <a:noFill/>
            <a:miter lim="800000"/>
            <a:headEnd/>
            <a:tailEnd/>
          </a:ln>
        </p:spPr>
      </p:pic>
      <p:pic>
        <p:nvPicPr>
          <p:cNvPr id="52227" name="Picture 24" descr="Biomedical Engineering Center, the University of Hong Kong">
            <a:hlinkClick r:id="rId4"/>
          </p:cNvPr>
          <p:cNvPicPr>
            <a:picLocks noChangeAspect="1" noChangeArrowheads="1"/>
          </p:cNvPicPr>
          <p:nvPr/>
        </p:nvPicPr>
        <p:blipFill>
          <a:blip r:embed="rId5" cstate="print"/>
          <a:srcRect/>
          <a:stretch>
            <a:fillRect/>
          </a:stretch>
        </p:blipFill>
        <p:spPr bwMode="auto">
          <a:xfrm>
            <a:off x="4357688" y="4857750"/>
            <a:ext cx="323850" cy="365125"/>
          </a:xfrm>
          <a:prstGeom prst="rect">
            <a:avLst/>
          </a:prstGeom>
          <a:noFill/>
          <a:ln w="9525">
            <a:noFill/>
            <a:miter lim="800000"/>
            <a:headEnd/>
            <a:tailEnd/>
          </a:ln>
        </p:spPr>
      </p:pic>
      <p:pic>
        <p:nvPicPr>
          <p:cNvPr id="52228" name="Picture 8" descr="http://t0.gstatic.com/images?q=tbn:0rsYB0i23wxcBM:http://www.polyu.edu.hk/hti/wacbe2009/pic/polyu_logo.gif"/>
          <p:cNvPicPr>
            <a:picLocks noChangeAspect="1" noChangeArrowheads="1"/>
          </p:cNvPicPr>
          <p:nvPr/>
        </p:nvPicPr>
        <p:blipFill>
          <a:blip r:embed="rId6" cstate="print"/>
          <a:srcRect/>
          <a:stretch>
            <a:fillRect/>
          </a:stretch>
        </p:blipFill>
        <p:spPr bwMode="auto">
          <a:xfrm>
            <a:off x="5000625" y="4357688"/>
            <a:ext cx="285750" cy="290512"/>
          </a:xfrm>
          <a:prstGeom prst="rect">
            <a:avLst/>
          </a:prstGeom>
          <a:noFill/>
          <a:ln w="9525">
            <a:noFill/>
            <a:miter lim="800000"/>
            <a:headEnd/>
            <a:tailEnd/>
          </a:ln>
        </p:spPr>
      </p:pic>
      <p:pic>
        <p:nvPicPr>
          <p:cNvPr id="52229" name="Picture 18" descr="See full size image"/>
          <p:cNvPicPr>
            <a:picLocks noChangeAspect="1" noChangeArrowheads="1"/>
          </p:cNvPicPr>
          <p:nvPr/>
        </p:nvPicPr>
        <p:blipFill>
          <a:blip r:embed="rId7" cstate="print"/>
          <a:srcRect/>
          <a:stretch>
            <a:fillRect/>
          </a:stretch>
        </p:blipFill>
        <p:spPr bwMode="auto">
          <a:xfrm>
            <a:off x="6500813" y="3714750"/>
            <a:ext cx="214312" cy="290513"/>
          </a:xfrm>
          <a:prstGeom prst="rect">
            <a:avLst/>
          </a:prstGeom>
          <a:noFill/>
          <a:ln w="9525">
            <a:noFill/>
            <a:miter lim="800000"/>
            <a:headEnd/>
            <a:tailEnd/>
          </a:ln>
        </p:spPr>
      </p:pic>
      <p:pic>
        <p:nvPicPr>
          <p:cNvPr id="52230" name="Picture 28" descr="http://t3.gstatic.com/images?q=tbn:cr9jZF6upJ3q6M:http://www.phy.cuhk.edu.hk/itp/v3/hkbu_logo.jpg"/>
          <p:cNvPicPr>
            <a:picLocks noChangeAspect="1" noChangeArrowheads="1"/>
          </p:cNvPicPr>
          <p:nvPr/>
        </p:nvPicPr>
        <p:blipFill>
          <a:blip r:embed="rId8" cstate="print"/>
          <a:srcRect/>
          <a:stretch>
            <a:fillRect/>
          </a:stretch>
        </p:blipFill>
        <p:spPr bwMode="auto">
          <a:xfrm>
            <a:off x="5357813" y="3643313"/>
            <a:ext cx="261937" cy="295275"/>
          </a:xfrm>
          <a:prstGeom prst="rect">
            <a:avLst/>
          </a:prstGeom>
          <a:noFill/>
          <a:ln w="9525">
            <a:noFill/>
            <a:miter lim="800000"/>
            <a:headEnd/>
            <a:tailEnd/>
          </a:ln>
        </p:spPr>
      </p:pic>
      <p:pic>
        <p:nvPicPr>
          <p:cNvPr id="52231" name="Picture 20" descr="Department of Physics and Materials Science, City University of Hong Kong"/>
          <p:cNvPicPr>
            <a:picLocks noChangeAspect="1" noChangeArrowheads="1"/>
          </p:cNvPicPr>
          <p:nvPr/>
        </p:nvPicPr>
        <p:blipFill>
          <a:blip r:embed="rId9" cstate="print"/>
          <a:srcRect/>
          <a:stretch>
            <a:fillRect/>
          </a:stretch>
        </p:blipFill>
        <p:spPr bwMode="auto">
          <a:xfrm>
            <a:off x="4857750" y="3643313"/>
            <a:ext cx="285750" cy="269875"/>
          </a:xfrm>
          <a:prstGeom prst="rect">
            <a:avLst/>
          </a:prstGeom>
          <a:noFill/>
          <a:ln w="9525">
            <a:noFill/>
            <a:miter lim="800000"/>
            <a:headEnd/>
            <a:tailEnd/>
          </a:ln>
        </p:spPr>
      </p:pic>
      <p:pic>
        <p:nvPicPr>
          <p:cNvPr id="52232" name="Picture 22" descr="Department of Orthopaedics and Traumatology, The Chinese University of Hong Kong"/>
          <p:cNvPicPr>
            <a:picLocks noChangeAspect="1" noChangeArrowheads="1"/>
          </p:cNvPicPr>
          <p:nvPr/>
        </p:nvPicPr>
        <p:blipFill>
          <a:blip r:embed="rId10" cstate="print"/>
          <a:srcRect/>
          <a:stretch>
            <a:fillRect/>
          </a:stretch>
        </p:blipFill>
        <p:spPr bwMode="auto">
          <a:xfrm>
            <a:off x="5429250" y="2000250"/>
            <a:ext cx="322263" cy="219075"/>
          </a:xfrm>
          <a:prstGeom prst="rect">
            <a:avLst/>
          </a:prstGeom>
          <a:noFill/>
          <a:ln w="9525">
            <a:noFill/>
            <a:miter lim="800000"/>
            <a:headEnd/>
            <a:tailEnd/>
          </a:ln>
        </p:spPr>
      </p:pic>
      <p:pic>
        <p:nvPicPr>
          <p:cNvPr id="52233" name="Picture 26" descr="http://t3.gstatic.com/images?q=tbn:YWzXHkQXYFyTOM:http://www.jupas.edu.hk/jupas/image/logo_ied.gif"/>
          <p:cNvPicPr>
            <a:picLocks noChangeAspect="1" noChangeArrowheads="1"/>
          </p:cNvPicPr>
          <p:nvPr/>
        </p:nvPicPr>
        <p:blipFill>
          <a:blip r:embed="rId11" cstate="print"/>
          <a:srcRect/>
          <a:stretch>
            <a:fillRect/>
          </a:stretch>
        </p:blipFill>
        <p:spPr bwMode="auto">
          <a:xfrm>
            <a:off x="5357813" y="1214438"/>
            <a:ext cx="285750" cy="285750"/>
          </a:xfrm>
          <a:prstGeom prst="rect">
            <a:avLst/>
          </a:prstGeom>
          <a:noFill/>
          <a:ln w="9525">
            <a:noFill/>
            <a:miter lim="800000"/>
            <a:headEnd/>
            <a:tailEnd/>
          </a:ln>
        </p:spPr>
      </p:pic>
      <p:pic>
        <p:nvPicPr>
          <p:cNvPr id="52234" name="Picture 10" descr="http://t0.gstatic.com/images?q=tbn:5W5oREIXiJtGpM:http://b5togb.hkedcity.net/gate/gb/ssp.proj.hkedcity.net/sch_pic/4/1573/121.jpg"/>
          <p:cNvPicPr>
            <a:picLocks noChangeAspect="1" noChangeArrowheads="1"/>
          </p:cNvPicPr>
          <p:nvPr/>
        </p:nvPicPr>
        <p:blipFill>
          <a:blip r:embed="rId12" cstate="print"/>
          <a:srcRect/>
          <a:stretch>
            <a:fillRect/>
          </a:stretch>
        </p:blipFill>
        <p:spPr bwMode="auto">
          <a:xfrm>
            <a:off x="1857375" y="2428875"/>
            <a:ext cx="217488" cy="214313"/>
          </a:xfrm>
          <a:prstGeom prst="rect">
            <a:avLst/>
          </a:prstGeom>
          <a:noFill/>
          <a:ln w="9525">
            <a:noFill/>
            <a:miter lim="800000"/>
            <a:headEnd/>
            <a:tailEnd/>
          </a:ln>
        </p:spPr>
      </p:pic>
      <p:sp>
        <p:nvSpPr>
          <p:cNvPr id="11" name="Oval 10"/>
          <p:cNvSpPr/>
          <p:nvPr/>
        </p:nvSpPr>
        <p:spPr>
          <a:xfrm>
            <a:off x="4357688" y="3071813"/>
            <a:ext cx="214312" cy="21431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dirty="0"/>
              <a:t>JURA</a:t>
            </a:r>
            <a:endParaRPr kumimoji="0" lang="zh-TW" altLang="en-US" dirty="0"/>
          </a:p>
        </p:txBody>
      </p:sp>
      <p:sp>
        <p:nvSpPr>
          <p:cNvPr id="12" name="TextBox 11"/>
          <p:cNvSpPr txBox="1"/>
          <p:nvPr/>
        </p:nvSpPr>
        <p:spPr>
          <a:xfrm>
            <a:off x="611560" y="0"/>
            <a:ext cx="1993110" cy="707886"/>
          </a:xfrm>
          <a:prstGeom prst="rect">
            <a:avLst/>
          </a:prstGeom>
          <a:noFill/>
        </p:spPr>
        <p:txBody>
          <a:bodyPr wrap="none" rtlCol="0">
            <a:spAutoFit/>
          </a:bodyPr>
          <a:lstStyle/>
          <a:p>
            <a:r>
              <a:rPr lang="en-US" altLang="zh-TW" sz="4000" b="1" dirty="0" smtClean="0">
                <a:solidFill>
                  <a:schemeClr val="bg1"/>
                </a:solidFill>
              </a:rPr>
              <a:t>Location</a:t>
            </a:r>
            <a:endParaRPr lang="zh-TW" altLang="en-US" sz="4000"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smtClean="0">
                <a:solidFill>
                  <a:srgbClr val="800000"/>
                </a:solidFill>
              </a:rPr>
              <a:t>Progress to date</a:t>
            </a:r>
            <a:endParaRPr lang="zh-TW" altLang="en-US" dirty="0">
              <a:solidFill>
                <a:srgbClr val="800000"/>
              </a:solidFill>
            </a:endParaRPr>
          </a:p>
        </p:txBody>
      </p:sp>
      <p:sp>
        <p:nvSpPr>
          <p:cNvPr id="3" name="Content Placeholder 2"/>
          <p:cNvSpPr>
            <a:spLocks noGrp="1"/>
          </p:cNvSpPr>
          <p:nvPr>
            <p:ph idx="1"/>
          </p:nvPr>
        </p:nvSpPr>
        <p:spPr/>
        <p:txBody>
          <a:bodyPr>
            <a:normAutofit/>
          </a:bodyPr>
          <a:lstStyle/>
          <a:p>
            <a:pPr lvl="0"/>
            <a:r>
              <a:rPr lang="en-US" altLang="zh-TW" dirty="0" smtClean="0">
                <a:solidFill>
                  <a:srgbClr val="000066"/>
                </a:solidFill>
              </a:rPr>
              <a:t>Completion of the </a:t>
            </a:r>
            <a:r>
              <a:rPr lang="en-US" altLang="zh-TW" b="1" dirty="0" smtClean="0">
                <a:solidFill>
                  <a:srgbClr val="000066"/>
                </a:solidFill>
              </a:rPr>
              <a:t>detailed design </a:t>
            </a:r>
            <a:r>
              <a:rPr lang="en-US" altLang="zh-TW" dirty="0" smtClean="0">
                <a:solidFill>
                  <a:srgbClr val="000066"/>
                </a:solidFill>
              </a:rPr>
              <a:t>report;</a:t>
            </a:r>
            <a:endParaRPr lang="zh-TW" altLang="zh-TW" dirty="0" smtClean="0">
              <a:solidFill>
                <a:srgbClr val="000066"/>
              </a:solidFill>
            </a:endParaRPr>
          </a:p>
          <a:p>
            <a:pPr lvl="0"/>
            <a:r>
              <a:rPr lang="en-US" altLang="zh-TW" b="1" dirty="0" smtClean="0">
                <a:solidFill>
                  <a:srgbClr val="000066"/>
                </a:solidFill>
              </a:rPr>
              <a:t>Incorporation</a:t>
            </a:r>
            <a:r>
              <a:rPr lang="en-US" altLang="zh-TW" dirty="0" smtClean="0">
                <a:solidFill>
                  <a:srgbClr val="000066"/>
                </a:solidFill>
              </a:rPr>
              <a:t> of the eight JULAC Librarians into a company (JULAC Joint Universities Research Archive Limited), a pre-requisite by the Government before land can be allocated for the building of the facility;</a:t>
            </a:r>
            <a:endParaRPr lang="zh-TW" altLang="zh-TW" dirty="0" smtClean="0">
              <a:solidFill>
                <a:srgbClr val="000066"/>
              </a:solidFill>
            </a:endParaRPr>
          </a:p>
          <a:p>
            <a:pPr lvl="0"/>
            <a:r>
              <a:rPr lang="en-US" altLang="zh-TW" dirty="0" smtClean="0">
                <a:solidFill>
                  <a:srgbClr val="000066"/>
                </a:solidFill>
              </a:rPr>
              <a:t>The JURA Board of Directors has developed a twelve month </a:t>
            </a:r>
            <a:r>
              <a:rPr lang="en-US" altLang="zh-TW" b="1" dirty="0" smtClean="0">
                <a:solidFill>
                  <a:srgbClr val="000066"/>
                </a:solidFill>
              </a:rPr>
              <a:t>action plan</a:t>
            </a:r>
            <a:r>
              <a:rPr lang="en-US" altLang="zh-TW" dirty="0" smtClean="0">
                <a:solidFill>
                  <a:srgbClr val="000066"/>
                </a:solidFill>
              </a:rPr>
              <a:t>;</a:t>
            </a:r>
            <a:endParaRPr lang="zh-TW" altLang="zh-TW" dirty="0" smtClean="0">
              <a:solidFill>
                <a:srgbClr val="000066"/>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smtClean="0">
                <a:solidFill>
                  <a:srgbClr val="800000"/>
                </a:solidFill>
              </a:rPr>
              <a:t>Progress to date (cont.)</a:t>
            </a:r>
            <a:endParaRPr lang="zh-TW" altLang="en-US" dirty="0">
              <a:solidFill>
                <a:srgbClr val="800000"/>
              </a:solidFill>
            </a:endParaRPr>
          </a:p>
        </p:txBody>
      </p:sp>
      <p:sp>
        <p:nvSpPr>
          <p:cNvPr id="3" name="Content Placeholder 2"/>
          <p:cNvSpPr>
            <a:spLocks noGrp="1"/>
          </p:cNvSpPr>
          <p:nvPr>
            <p:ph idx="1"/>
          </p:nvPr>
        </p:nvSpPr>
        <p:spPr/>
        <p:txBody>
          <a:bodyPr>
            <a:normAutofit/>
          </a:bodyPr>
          <a:lstStyle/>
          <a:p>
            <a:pPr lvl="0"/>
            <a:r>
              <a:rPr lang="en-US" altLang="zh-TW" dirty="0" smtClean="0">
                <a:solidFill>
                  <a:srgbClr val="000066"/>
                </a:solidFill>
              </a:rPr>
              <a:t>Preliminary research into robotic storage systems with likely startup costs and annual maintenance;</a:t>
            </a:r>
            <a:endParaRPr lang="zh-TW" altLang="zh-TW" dirty="0" smtClean="0">
              <a:solidFill>
                <a:srgbClr val="000066"/>
              </a:solidFill>
            </a:endParaRPr>
          </a:p>
          <a:p>
            <a:pPr lvl="0"/>
            <a:r>
              <a:rPr lang="en-US" altLang="zh-TW" dirty="0" smtClean="0">
                <a:solidFill>
                  <a:srgbClr val="000066"/>
                </a:solidFill>
              </a:rPr>
              <a:t>In principle agreement for the leasing of land for JURA;</a:t>
            </a:r>
          </a:p>
          <a:p>
            <a:pPr lvl="0"/>
            <a:r>
              <a:rPr lang="en-US" altLang="zh-TW" dirty="0" smtClean="0">
                <a:solidFill>
                  <a:srgbClr val="000066"/>
                </a:solidFill>
              </a:rPr>
              <a:t>Government did not raise priority status of the project – next announcement this month.</a:t>
            </a:r>
            <a:endParaRPr lang="zh-TW" altLang="zh-TW" dirty="0" smtClean="0">
              <a:solidFill>
                <a:srgbClr val="000066"/>
              </a:solidFill>
            </a:endParaRPr>
          </a:p>
          <a:p>
            <a:endParaRPr lang="zh-TW" alt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smtClean="0"/>
          </a:p>
        </p:txBody>
      </p:sp>
      <p:sp>
        <p:nvSpPr>
          <p:cNvPr id="9219" name="Rectangle 3"/>
          <p:cNvSpPr>
            <a:spLocks noGrp="1" noChangeArrowheads="1"/>
          </p:cNvSpPr>
          <p:nvPr>
            <p:ph type="body" idx="1"/>
          </p:nvPr>
        </p:nvSpPr>
        <p:spPr/>
        <p:txBody>
          <a:bodyPr/>
          <a:lstStyle/>
          <a:p>
            <a:pPr eaLnBrk="1" hangingPunct="1"/>
            <a:endParaRPr lang="en-US" smtClean="0"/>
          </a:p>
        </p:txBody>
      </p:sp>
      <p:pic>
        <p:nvPicPr>
          <p:cNvPr id="9220" name="Picture 4" descr="06 Perspective_02 copy"/>
          <p:cNvPicPr>
            <a:picLocks noChangeAspect="1" noChangeArrowheads="1"/>
          </p:cNvPicPr>
          <p:nvPr/>
        </p:nvPicPr>
        <p:blipFill>
          <a:blip r:embed="rId2" cstate="print"/>
          <a:srcRect/>
          <a:stretch>
            <a:fillRect/>
          </a:stretch>
        </p:blipFill>
        <p:spPr bwMode="auto">
          <a:xfrm>
            <a:off x="0" y="0"/>
            <a:ext cx="9144000" cy="646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zh-TW" dirty="0" smtClean="0">
                <a:solidFill>
                  <a:srgbClr val="800000"/>
                </a:solidFill>
              </a:rPr>
              <a:t>Obstacles to </a:t>
            </a:r>
            <a:r>
              <a:rPr lang="en-US" altLang="zh-TW" i="1" dirty="0" smtClean="0">
                <a:solidFill>
                  <a:srgbClr val="800000"/>
                </a:solidFill>
              </a:rPr>
              <a:t>JURA</a:t>
            </a:r>
            <a:r>
              <a:rPr lang="en-US" altLang="zh-TW" dirty="0" smtClean="0">
                <a:solidFill>
                  <a:srgbClr val="800000"/>
                </a:solidFill>
              </a:rPr>
              <a:t> collaboration</a:t>
            </a:r>
            <a:endParaRPr lang="zh-TW" altLang="en-US" dirty="0" smtClean="0">
              <a:solidFill>
                <a:srgbClr val="800000"/>
              </a:solidFill>
            </a:endParaRPr>
          </a:p>
        </p:txBody>
      </p:sp>
      <p:sp>
        <p:nvSpPr>
          <p:cNvPr id="3" name="Content Placeholder 2"/>
          <p:cNvSpPr>
            <a:spLocks noGrp="1"/>
          </p:cNvSpPr>
          <p:nvPr>
            <p:ph idx="1"/>
          </p:nvPr>
        </p:nvSpPr>
        <p:spPr>
          <a:xfrm>
            <a:off x="457200" y="1195754"/>
            <a:ext cx="8229600" cy="5376496"/>
          </a:xfrm>
        </p:spPr>
        <p:txBody>
          <a:bodyPr rtlCol="0">
            <a:normAutofit/>
          </a:bodyPr>
          <a:lstStyle/>
          <a:p>
            <a:pPr fontAlgn="auto">
              <a:spcAft>
                <a:spcPts val="0"/>
              </a:spcAft>
              <a:buFont typeface="Arial" pitchFamily="34" charset="0"/>
              <a:buChar char="•"/>
              <a:defRPr/>
            </a:pPr>
            <a:r>
              <a:rPr lang="en-US" altLang="zh-TW" dirty="0" smtClean="0">
                <a:solidFill>
                  <a:srgbClr val="000066"/>
                </a:solidFill>
              </a:rPr>
              <a:t>Metrics – perceived library status</a:t>
            </a:r>
          </a:p>
          <a:p>
            <a:pPr fontAlgn="auto">
              <a:spcAft>
                <a:spcPts val="0"/>
              </a:spcAft>
              <a:buFont typeface="Arial" pitchFamily="34" charset="0"/>
              <a:buChar char="•"/>
              <a:defRPr/>
            </a:pPr>
            <a:r>
              <a:rPr lang="en-US" altLang="zh-TW" dirty="0" smtClean="0">
                <a:solidFill>
                  <a:srgbClr val="000066"/>
                </a:solidFill>
              </a:rPr>
              <a:t>Funding</a:t>
            </a:r>
          </a:p>
          <a:p>
            <a:pPr fontAlgn="auto">
              <a:spcAft>
                <a:spcPts val="0"/>
              </a:spcAft>
              <a:buFont typeface="Arial" pitchFamily="34" charset="0"/>
              <a:buChar char="•"/>
              <a:defRPr/>
            </a:pPr>
            <a:r>
              <a:rPr lang="en-US" altLang="zh-TW" dirty="0" smtClean="0">
                <a:solidFill>
                  <a:srgbClr val="000066"/>
                </a:solidFill>
              </a:rPr>
              <a:t>Physical access</a:t>
            </a:r>
          </a:p>
          <a:p>
            <a:pPr fontAlgn="auto">
              <a:spcAft>
                <a:spcPts val="0"/>
              </a:spcAft>
              <a:buFont typeface="Arial" pitchFamily="34" charset="0"/>
              <a:buChar char="•"/>
              <a:defRPr/>
            </a:pPr>
            <a:r>
              <a:rPr lang="en-US" altLang="zh-TW" dirty="0" smtClean="0">
                <a:solidFill>
                  <a:srgbClr val="000066"/>
                </a:solidFill>
              </a:rPr>
              <a:t>Geography</a:t>
            </a:r>
          </a:p>
          <a:p>
            <a:pPr fontAlgn="auto">
              <a:spcAft>
                <a:spcPts val="0"/>
              </a:spcAft>
              <a:buFont typeface="Arial" pitchFamily="34" charset="0"/>
              <a:buChar char="•"/>
              <a:defRPr/>
            </a:pPr>
            <a:r>
              <a:rPr lang="en-US" altLang="zh-TW" dirty="0" smtClean="0">
                <a:solidFill>
                  <a:srgbClr val="000066"/>
                </a:solidFill>
              </a:rPr>
              <a:t>Competition </a:t>
            </a:r>
            <a:r>
              <a:rPr lang="en-US" altLang="zh-TW" dirty="0" err="1" smtClean="0">
                <a:solidFill>
                  <a:srgbClr val="000066"/>
                </a:solidFill>
              </a:rPr>
              <a:t>vs</a:t>
            </a:r>
            <a:r>
              <a:rPr lang="en-US" altLang="zh-TW" dirty="0" smtClean="0">
                <a:solidFill>
                  <a:srgbClr val="000066"/>
                </a:solidFill>
              </a:rPr>
              <a:t> collaboration</a:t>
            </a:r>
          </a:p>
          <a:p>
            <a:pPr fontAlgn="auto">
              <a:spcAft>
                <a:spcPts val="0"/>
              </a:spcAft>
              <a:buFont typeface="Arial" pitchFamily="34" charset="0"/>
              <a:buChar char="•"/>
              <a:defRPr/>
            </a:pPr>
            <a:r>
              <a:rPr lang="en-US" altLang="zh-TW" dirty="0" smtClean="0">
                <a:solidFill>
                  <a:srgbClr val="000066"/>
                </a:solidFill>
              </a:rPr>
              <a:t>Faculty reactions</a:t>
            </a:r>
          </a:p>
          <a:p>
            <a:pPr fontAlgn="auto">
              <a:spcAft>
                <a:spcPts val="0"/>
              </a:spcAft>
              <a:buFont typeface="Arial" pitchFamily="34" charset="0"/>
              <a:buChar char="•"/>
              <a:defRPr/>
            </a:pPr>
            <a:r>
              <a:rPr lang="en-US" altLang="zh-TW" dirty="0" smtClean="0">
                <a:solidFill>
                  <a:srgbClr val="000066"/>
                </a:solidFill>
              </a:rPr>
              <a:t>Institutional commitments</a:t>
            </a:r>
          </a:p>
          <a:p>
            <a:pPr fontAlgn="auto">
              <a:spcAft>
                <a:spcPts val="0"/>
              </a:spcAft>
              <a:buFont typeface="Arial" pitchFamily="34" charset="0"/>
              <a:buChar char="•"/>
              <a:defRPr/>
            </a:pPr>
            <a:r>
              <a:rPr lang="en-US" altLang="zh-TW" dirty="0" smtClean="0">
                <a:solidFill>
                  <a:srgbClr val="000066"/>
                </a:solidFill>
              </a:rPr>
              <a:t>And the usual collaboration issues…</a:t>
            </a:r>
          </a:p>
          <a:p>
            <a:pPr fontAlgn="auto">
              <a:spcAft>
                <a:spcPts val="0"/>
              </a:spcAft>
              <a:buFont typeface="Arial" pitchFamily="34" charset="0"/>
              <a:buNone/>
              <a:defRPr/>
            </a:pPr>
            <a:endParaRPr lang="en-US" altLang="zh-TW" dirty="0" smtClean="0"/>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Rectangle 2"/>
          <p:cNvSpPr>
            <a:spLocks noGrp="1"/>
          </p:cNvSpPr>
          <p:nvPr>
            <p:ph type="title"/>
          </p:nvPr>
        </p:nvSpPr>
        <p:spPr/>
        <p:txBody>
          <a:bodyPr/>
          <a:lstStyle/>
          <a:p>
            <a:r>
              <a:rPr lang="en-US" altLang="zh-TW" dirty="0" smtClean="0">
                <a:solidFill>
                  <a:srgbClr val="800000"/>
                </a:solidFill>
              </a:rPr>
              <a:t>JURA: A catalyst for change?</a:t>
            </a:r>
            <a:endParaRPr lang="en-US" dirty="0" smtClean="0">
              <a:solidFill>
                <a:srgbClr val="800000"/>
              </a:solidFill>
              <a:ea typeface="新細明體" charset="-120"/>
            </a:endParaRPr>
          </a:p>
        </p:txBody>
      </p:sp>
      <p:sp>
        <p:nvSpPr>
          <p:cNvPr id="124931" name="Rectangle 3"/>
          <p:cNvSpPr>
            <a:spLocks noGrp="1" noChangeArrowheads="1"/>
          </p:cNvSpPr>
          <p:nvPr>
            <p:ph idx="1"/>
          </p:nvPr>
        </p:nvSpPr>
        <p:spPr>
          <a:ln/>
        </p:spPr>
        <p:txBody>
          <a:bodyPr/>
          <a:lstStyle/>
          <a:p>
            <a:pPr>
              <a:lnSpc>
                <a:spcPct val="90000"/>
              </a:lnSpc>
            </a:pPr>
            <a:r>
              <a:rPr lang="en-US" altLang="zh-TW" dirty="0" smtClean="0">
                <a:solidFill>
                  <a:srgbClr val="000066"/>
                </a:solidFill>
              </a:rPr>
              <a:t>Commitment</a:t>
            </a:r>
          </a:p>
          <a:p>
            <a:pPr>
              <a:lnSpc>
                <a:spcPct val="90000"/>
              </a:lnSpc>
            </a:pPr>
            <a:r>
              <a:rPr lang="en-US" altLang="zh-TW" dirty="0" smtClean="0">
                <a:solidFill>
                  <a:srgbClr val="000066"/>
                </a:solidFill>
              </a:rPr>
              <a:t>Common, new goals: strategic  </a:t>
            </a:r>
          </a:p>
          <a:p>
            <a:pPr>
              <a:lnSpc>
                <a:spcPct val="90000"/>
              </a:lnSpc>
            </a:pPr>
            <a:r>
              <a:rPr lang="en-US" altLang="zh-TW" dirty="0" smtClean="0">
                <a:solidFill>
                  <a:srgbClr val="000066"/>
                </a:solidFill>
              </a:rPr>
              <a:t>Common, new goals: operational</a:t>
            </a:r>
          </a:p>
          <a:p>
            <a:pPr lvl="1">
              <a:lnSpc>
                <a:spcPct val="90000"/>
              </a:lnSpc>
            </a:pPr>
            <a:r>
              <a:rPr lang="en-US" altLang="zh-TW" dirty="0" smtClean="0">
                <a:solidFill>
                  <a:srgbClr val="000066"/>
                </a:solidFill>
              </a:rPr>
              <a:t>Cataloguing and bibliographic services</a:t>
            </a:r>
          </a:p>
          <a:p>
            <a:pPr lvl="1">
              <a:lnSpc>
                <a:spcPct val="90000"/>
              </a:lnSpc>
            </a:pPr>
            <a:r>
              <a:rPr lang="en-US" altLang="zh-TW" dirty="0" smtClean="0">
                <a:solidFill>
                  <a:srgbClr val="000066"/>
                </a:solidFill>
              </a:rPr>
              <a:t>Processing</a:t>
            </a:r>
          </a:p>
          <a:p>
            <a:pPr lvl="1">
              <a:lnSpc>
                <a:spcPct val="90000"/>
              </a:lnSpc>
            </a:pPr>
            <a:r>
              <a:rPr lang="en-US" altLang="zh-TW" dirty="0" err="1" smtClean="0">
                <a:solidFill>
                  <a:srgbClr val="000066"/>
                </a:solidFill>
              </a:rPr>
              <a:t>Digitisation</a:t>
            </a:r>
            <a:endParaRPr lang="en-US" altLang="zh-TW" dirty="0" smtClean="0">
              <a:solidFill>
                <a:srgbClr val="000066"/>
              </a:solidFill>
            </a:endParaRPr>
          </a:p>
          <a:p>
            <a:pPr lvl="1">
              <a:lnSpc>
                <a:spcPct val="90000"/>
              </a:lnSpc>
            </a:pPr>
            <a:r>
              <a:rPr lang="en-US" altLang="zh-TW" dirty="0" smtClean="0">
                <a:solidFill>
                  <a:srgbClr val="000066"/>
                </a:solidFill>
              </a:rPr>
              <a:t>Digital repository</a:t>
            </a:r>
          </a:p>
        </p:txBody>
      </p:sp>
      <p:pic>
        <p:nvPicPr>
          <p:cNvPr id="168965" name="Picture 5"/>
          <p:cNvPicPr>
            <a:picLocks noChangeAspect="1" noChangeArrowheads="1"/>
          </p:cNvPicPr>
          <p:nvPr/>
        </p:nvPicPr>
        <p:blipFill>
          <a:blip r:embed="rId3" cstate="print"/>
          <a:srcRect/>
          <a:stretch>
            <a:fillRect/>
          </a:stretch>
        </p:blipFill>
        <p:spPr bwMode="auto">
          <a:xfrm>
            <a:off x="5257800" y="4191000"/>
            <a:ext cx="3657600" cy="244475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Rectangle 2"/>
          <p:cNvSpPr>
            <a:spLocks noGrp="1"/>
          </p:cNvSpPr>
          <p:nvPr>
            <p:ph type="title"/>
          </p:nvPr>
        </p:nvSpPr>
        <p:spPr/>
        <p:txBody>
          <a:bodyPr/>
          <a:lstStyle/>
          <a:p>
            <a:r>
              <a:rPr lang="en-US" altLang="zh-TW" dirty="0" smtClean="0">
                <a:solidFill>
                  <a:srgbClr val="800000"/>
                </a:solidFill>
              </a:rPr>
              <a:t>JURA: A catalyst for change?</a:t>
            </a:r>
            <a:endParaRPr lang="en-US" dirty="0" smtClean="0">
              <a:solidFill>
                <a:srgbClr val="800000"/>
              </a:solidFill>
              <a:ea typeface="新細明體" charset="-120"/>
            </a:endParaRPr>
          </a:p>
        </p:txBody>
      </p:sp>
      <p:sp>
        <p:nvSpPr>
          <p:cNvPr id="124931" name="Rectangle 3"/>
          <p:cNvSpPr>
            <a:spLocks noGrp="1" noChangeArrowheads="1"/>
          </p:cNvSpPr>
          <p:nvPr>
            <p:ph idx="1"/>
          </p:nvPr>
        </p:nvSpPr>
        <p:spPr>
          <a:xfrm>
            <a:off x="457200" y="1417638"/>
            <a:ext cx="8229600" cy="4708525"/>
          </a:xfrm>
          <a:ln/>
        </p:spPr>
        <p:txBody>
          <a:bodyPr/>
          <a:lstStyle/>
          <a:p>
            <a:pPr>
              <a:lnSpc>
                <a:spcPct val="90000"/>
              </a:lnSpc>
            </a:pPr>
            <a:r>
              <a:rPr lang="en-US" altLang="zh-TW" dirty="0" smtClean="0">
                <a:solidFill>
                  <a:srgbClr val="000066"/>
                </a:solidFill>
              </a:rPr>
              <a:t>Better and more coordinated planning efforts</a:t>
            </a:r>
          </a:p>
          <a:p>
            <a:pPr lvl="1">
              <a:lnSpc>
                <a:spcPct val="90000"/>
              </a:lnSpc>
            </a:pPr>
            <a:r>
              <a:rPr lang="en-US" altLang="zh-TW" dirty="0" smtClean="0">
                <a:solidFill>
                  <a:srgbClr val="000066"/>
                </a:solidFill>
              </a:rPr>
              <a:t>Joint strategies</a:t>
            </a:r>
          </a:p>
          <a:p>
            <a:pPr lvl="1">
              <a:lnSpc>
                <a:spcPct val="90000"/>
              </a:lnSpc>
            </a:pPr>
            <a:r>
              <a:rPr lang="en-US" altLang="zh-TW" dirty="0" smtClean="0">
                <a:solidFill>
                  <a:srgbClr val="000066"/>
                </a:solidFill>
              </a:rPr>
              <a:t>Evaluation, qualitative and quantitative, </a:t>
            </a:r>
            <a:r>
              <a:rPr lang="en-US" altLang="zh-TW" dirty="0" err="1" smtClean="0">
                <a:solidFill>
                  <a:srgbClr val="000066"/>
                </a:solidFill>
              </a:rPr>
              <a:t>RoI</a:t>
            </a:r>
            <a:endParaRPr lang="en-US" altLang="zh-TW" dirty="0" smtClean="0">
              <a:solidFill>
                <a:srgbClr val="000066"/>
              </a:solidFill>
            </a:endParaRPr>
          </a:p>
          <a:p>
            <a:pPr>
              <a:lnSpc>
                <a:spcPct val="90000"/>
              </a:lnSpc>
            </a:pPr>
            <a:r>
              <a:rPr lang="en-US" altLang="zh-TW" sz="3000" dirty="0" smtClean="0">
                <a:solidFill>
                  <a:srgbClr val="000066"/>
                </a:solidFill>
              </a:rPr>
              <a:t>Better communication, across multiple levels</a:t>
            </a:r>
          </a:p>
          <a:p>
            <a:pPr>
              <a:lnSpc>
                <a:spcPct val="90000"/>
              </a:lnSpc>
            </a:pPr>
            <a:r>
              <a:rPr lang="en-US" altLang="zh-TW" sz="3000" dirty="0" smtClean="0">
                <a:solidFill>
                  <a:srgbClr val="000066"/>
                </a:solidFill>
              </a:rPr>
              <a:t>Strengthened alliances: unified and targeted</a:t>
            </a:r>
          </a:p>
          <a:p>
            <a:pPr>
              <a:lnSpc>
                <a:spcPct val="90000"/>
              </a:lnSpc>
            </a:pPr>
            <a:r>
              <a:rPr lang="en-US" altLang="zh-TW" sz="3000" dirty="0" smtClean="0">
                <a:solidFill>
                  <a:srgbClr val="000066"/>
                </a:solidFill>
              </a:rPr>
              <a:t>Catalyst for change – intra and extra</a:t>
            </a:r>
            <a:endParaRPr lang="en-US" sz="3000" dirty="0" smtClean="0">
              <a:solidFill>
                <a:srgbClr val="000066"/>
              </a:solidFill>
              <a:ea typeface="新細明體" charset="-120"/>
            </a:endParaRPr>
          </a:p>
        </p:txBody>
      </p:sp>
      <p:pic>
        <p:nvPicPr>
          <p:cNvPr id="172037" name="Picture 5"/>
          <p:cNvPicPr>
            <a:picLocks noChangeAspect="1" noChangeArrowheads="1"/>
          </p:cNvPicPr>
          <p:nvPr/>
        </p:nvPicPr>
        <p:blipFill>
          <a:blip r:embed="rId3" cstate="print"/>
          <a:srcRect/>
          <a:stretch>
            <a:fillRect/>
          </a:stretch>
        </p:blipFill>
        <p:spPr bwMode="auto">
          <a:xfrm>
            <a:off x="5867400" y="4598988"/>
            <a:ext cx="3048000" cy="2036762"/>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8" name="Rectangle 2"/>
          <p:cNvSpPr>
            <a:spLocks noGrp="1"/>
          </p:cNvSpPr>
          <p:nvPr>
            <p:ph type="title"/>
          </p:nvPr>
        </p:nvSpPr>
        <p:spPr/>
        <p:txBody>
          <a:bodyPr/>
          <a:lstStyle/>
          <a:p>
            <a:r>
              <a:rPr lang="en-US" altLang="zh-TW" dirty="0" smtClean="0">
                <a:solidFill>
                  <a:srgbClr val="800000"/>
                </a:solidFill>
              </a:rPr>
              <a:t>JURA: A catalyst for change?</a:t>
            </a:r>
            <a:endParaRPr lang="en-US" dirty="0" smtClean="0">
              <a:solidFill>
                <a:srgbClr val="800000"/>
              </a:solidFill>
              <a:ea typeface="新細明體" charset="-120"/>
            </a:endParaRPr>
          </a:p>
        </p:txBody>
      </p:sp>
      <p:sp>
        <p:nvSpPr>
          <p:cNvPr id="124931" name="Rectangle 3"/>
          <p:cNvSpPr>
            <a:spLocks noGrp="1" noChangeArrowheads="1"/>
          </p:cNvSpPr>
          <p:nvPr>
            <p:ph idx="1"/>
          </p:nvPr>
        </p:nvSpPr>
        <p:spPr>
          <a:xfrm>
            <a:off x="457200" y="1417638"/>
            <a:ext cx="8229600" cy="4708525"/>
          </a:xfrm>
          <a:ln/>
        </p:spPr>
        <p:txBody>
          <a:bodyPr/>
          <a:lstStyle/>
          <a:p>
            <a:pPr>
              <a:lnSpc>
                <a:spcPct val="90000"/>
              </a:lnSpc>
            </a:pPr>
            <a:r>
              <a:rPr lang="en-US" altLang="zh-TW" sz="3000" dirty="0" smtClean="0">
                <a:solidFill>
                  <a:srgbClr val="000066"/>
                </a:solidFill>
              </a:rPr>
              <a:t>Better knowledge of our own collection(s), and each others</a:t>
            </a:r>
          </a:p>
          <a:p>
            <a:pPr>
              <a:lnSpc>
                <a:spcPct val="90000"/>
              </a:lnSpc>
            </a:pPr>
            <a:r>
              <a:rPr lang="en-US" altLang="zh-TW" sz="3000" dirty="0" smtClean="0">
                <a:solidFill>
                  <a:srgbClr val="000066"/>
                </a:solidFill>
              </a:rPr>
              <a:t>Improved collection development</a:t>
            </a:r>
          </a:p>
          <a:p>
            <a:pPr>
              <a:lnSpc>
                <a:spcPct val="90000"/>
              </a:lnSpc>
            </a:pPr>
            <a:r>
              <a:rPr lang="en-US" altLang="zh-TW" sz="3000" dirty="0" smtClean="0">
                <a:solidFill>
                  <a:srgbClr val="000066"/>
                </a:solidFill>
              </a:rPr>
              <a:t>Greater innovation</a:t>
            </a:r>
          </a:p>
          <a:p>
            <a:pPr>
              <a:lnSpc>
                <a:spcPct val="90000"/>
              </a:lnSpc>
            </a:pPr>
            <a:r>
              <a:rPr lang="en-US" altLang="zh-TW" sz="3000" dirty="0" smtClean="0">
                <a:solidFill>
                  <a:srgbClr val="000066"/>
                </a:solidFill>
              </a:rPr>
              <a:t>Transformation of existing spaces for new user needs or trading/returning space to the campus for other priorities.</a:t>
            </a:r>
            <a:endParaRPr lang="zh-TW" altLang="en-US" sz="3000" dirty="0" smtClean="0">
              <a:solidFill>
                <a:srgbClr val="000066"/>
              </a:solidFill>
            </a:endParaRPr>
          </a:p>
        </p:txBody>
      </p:sp>
      <p:pic>
        <p:nvPicPr>
          <p:cNvPr id="178181" name="Picture 5"/>
          <p:cNvPicPr>
            <a:picLocks noChangeAspect="1" noChangeArrowheads="1"/>
          </p:cNvPicPr>
          <p:nvPr/>
        </p:nvPicPr>
        <p:blipFill>
          <a:blip r:embed="rId3" cstate="print"/>
          <a:srcRect/>
          <a:stretch>
            <a:fillRect/>
          </a:stretch>
        </p:blipFill>
        <p:spPr bwMode="auto">
          <a:xfrm>
            <a:off x="5791200" y="4548188"/>
            <a:ext cx="3124200" cy="2087562"/>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230086"/>
            <a:ext cx="7772400" cy="1470025"/>
          </a:xfrm>
        </p:spPr>
        <p:txBody>
          <a:bodyPr/>
          <a:lstStyle/>
          <a:p>
            <a:r>
              <a:rPr lang="en-US" dirty="0" smtClean="0">
                <a:solidFill>
                  <a:srgbClr val="800000"/>
                </a:solidFill>
              </a:rPr>
              <a:t>4 “Deep” Collaboration</a:t>
            </a:r>
            <a:endParaRPr lang="en-US" dirty="0">
              <a:solidFill>
                <a:srgbClr val="800000"/>
              </a:solidFill>
            </a:endParaRPr>
          </a:p>
        </p:txBody>
      </p:sp>
      <p:sp>
        <p:nvSpPr>
          <p:cNvPr id="7" name="Subtitle 6"/>
          <p:cNvSpPr>
            <a:spLocks noGrp="1"/>
          </p:cNvSpPr>
          <p:nvPr>
            <p:ph type="subTitle" idx="1"/>
          </p:nvPr>
        </p:nvSpPr>
        <p:spPr/>
        <p:txBody>
          <a:bodyPr/>
          <a:lstStyle/>
          <a:p>
            <a:endParaRPr lang="en-US"/>
          </a:p>
        </p:txBody>
      </p:sp>
      <p:pic>
        <p:nvPicPr>
          <p:cNvPr id="9" name="Picture 2"/>
          <p:cNvPicPr>
            <a:picLocks noChangeAspect="1" noChangeArrowheads="1"/>
          </p:cNvPicPr>
          <p:nvPr/>
        </p:nvPicPr>
        <p:blipFill>
          <a:blip r:embed="rId3"/>
          <a:srcRect/>
          <a:stretch>
            <a:fillRect/>
          </a:stretch>
        </p:blipFill>
        <p:spPr bwMode="auto">
          <a:xfrm>
            <a:off x="1769867" y="1971675"/>
            <a:ext cx="5798425" cy="3829050"/>
          </a:xfrm>
          <a:prstGeom prst="rect">
            <a:avLst/>
          </a:prstGeom>
          <a:noFill/>
          <a:ln w="9525">
            <a:noFill/>
            <a:miter lim="800000"/>
            <a:headEnd/>
            <a:tailEnd/>
          </a:ln>
        </p:spPr>
      </p:pic>
      <p:sp>
        <p:nvSpPr>
          <p:cNvPr id="178180" name="Rectangle 4"/>
          <p:cNvSpPr>
            <a:spLocks noChangeArrowheads="1"/>
          </p:cNvSpPr>
          <p:nvPr/>
        </p:nvSpPr>
        <p:spPr bwMode="auto">
          <a:xfrm>
            <a:off x="2125435" y="6026485"/>
            <a:ext cx="5442857" cy="2539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Malcolm Brown </a:t>
            </a: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hlinkClick r:id="rId4"/>
              </a:rPr>
              <a:t>http://www.flickr.com/photos/69362954@N00/6980738549/</a:t>
            </a: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a:t>
            </a:r>
            <a:endParaRPr kumimoji="1" lang="en-US" altLang="zh-TW" sz="105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4993" y="535942"/>
            <a:ext cx="4038600" cy="6322058"/>
          </a:xfrm>
        </p:spPr>
        <p:txBody>
          <a:bodyPr>
            <a:normAutofit/>
          </a:bodyPr>
          <a:lstStyle/>
          <a:p>
            <a:r>
              <a:rPr lang="en-US" dirty="0" smtClean="0">
                <a:solidFill>
                  <a:srgbClr val="000066"/>
                </a:solidFill>
              </a:rPr>
              <a:t>… values a … </a:t>
            </a:r>
            <a:r>
              <a:rPr lang="en-US" b="1" i="1" dirty="0" smtClean="0">
                <a:solidFill>
                  <a:srgbClr val="000066"/>
                </a:solidFill>
              </a:rPr>
              <a:t>deeply </a:t>
            </a:r>
            <a:r>
              <a:rPr lang="en-US" b="1" i="1" dirty="0">
                <a:solidFill>
                  <a:srgbClr val="000066"/>
                </a:solidFill>
              </a:rPr>
              <a:t>collaborative system of higher education </a:t>
            </a:r>
            <a:r>
              <a:rPr lang="en-US" dirty="0">
                <a:solidFill>
                  <a:srgbClr val="000066"/>
                </a:solidFill>
              </a:rPr>
              <a:t>where each institution</a:t>
            </a:r>
            <a:r>
              <a:rPr lang="en-US" dirty="0" smtClean="0">
                <a:solidFill>
                  <a:srgbClr val="000066"/>
                </a:solidFill>
              </a:rPr>
              <a:t> …(is) committed </a:t>
            </a:r>
            <a:r>
              <a:rPr lang="en-US" dirty="0">
                <a:solidFill>
                  <a:srgbClr val="000066"/>
                </a:solidFill>
              </a:rPr>
              <a:t>to extensive collaboration with other </a:t>
            </a:r>
            <a:r>
              <a:rPr lang="en-US" dirty="0" smtClean="0">
                <a:solidFill>
                  <a:srgbClr val="000066"/>
                </a:solidFill>
              </a:rPr>
              <a:t>institutions</a:t>
            </a:r>
          </a:p>
          <a:p>
            <a:r>
              <a:rPr lang="en-US" dirty="0" smtClean="0">
                <a:solidFill>
                  <a:srgbClr val="000066"/>
                </a:solidFill>
              </a:rPr>
              <a:t>… is setting aside </a:t>
            </a:r>
            <a:r>
              <a:rPr lang="en-US" b="1" i="1" dirty="0" smtClean="0">
                <a:solidFill>
                  <a:srgbClr val="000066"/>
                </a:solidFill>
              </a:rPr>
              <a:t>funding to support deep collaboration </a:t>
            </a:r>
            <a:r>
              <a:rPr lang="en-US" dirty="0" smtClean="0">
                <a:solidFill>
                  <a:srgbClr val="000066"/>
                </a:solidFill>
              </a:rPr>
              <a:t>… that will not be granted unless such collaboration takes place</a:t>
            </a:r>
          </a:p>
        </p:txBody>
      </p:sp>
      <p:sp>
        <p:nvSpPr>
          <p:cNvPr id="5" name="Content Placeholder 4"/>
          <p:cNvSpPr>
            <a:spLocks noGrp="1"/>
          </p:cNvSpPr>
          <p:nvPr>
            <p:ph sz="half" idx="2"/>
          </p:nvPr>
        </p:nvSpPr>
        <p:spPr/>
        <p:txBody>
          <a:bodyPr>
            <a:normAutofit/>
          </a:bodyPr>
          <a:lstStyle/>
          <a:p>
            <a:endParaRPr lang="en-US"/>
          </a:p>
        </p:txBody>
      </p:sp>
      <p:pic>
        <p:nvPicPr>
          <p:cNvPr id="4" name="Picture 3" descr="Screen Shot 2013-08-01 at 11.06.45 AM.png"/>
          <p:cNvPicPr>
            <a:picLocks noChangeAspect="1"/>
          </p:cNvPicPr>
          <p:nvPr/>
        </p:nvPicPr>
        <p:blipFill>
          <a:blip r:embed="rId2"/>
          <a:stretch>
            <a:fillRect/>
          </a:stretch>
        </p:blipFill>
        <p:spPr>
          <a:xfrm>
            <a:off x="4333593" y="255142"/>
            <a:ext cx="4495800" cy="6285390"/>
          </a:xfrm>
          <a:prstGeom prst="rect">
            <a:avLst/>
          </a:prstGeom>
          <a:scene3d>
            <a:camera prst="orthographicFront"/>
            <a:lightRig rig="threePt" dir="t"/>
          </a:scene3d>
          <a:sp3d>
            <a:bevelT/>
          </a:sp3d>
        </p:spPr>
      </p:pic>
      <p:sp>
        <p:nvSpPr>
          <p:cNvPr id="7" name="TextBox 6"/>
          <p:cNvSpPr txBox="1"/>
          <p:nvPr/>
        </p:nvSpPr>
        <p:spPr>
          <a:xfrm>
            <a:off x="294993" y="6540532"/>
            <a:ext cx="6955750" cy="338554"/>
          </a:xfrm>
          <a:prstGeom prst="rect">
            <a:avLst/>
          </a:prstGeom>
          <a:noFill/>
        </p:spPr>
        <p:txBody>
          <a:bodyPr wrap="none" rtlCol="0">
            <a:spAutoFit/>
          </a:bodyPr>
          <a:lstStyle/>
          <a:p>
            <a:r>
              <a:rPr lang="en-US" sz="1600" dirty="0" smtClean="0">
                <a:hlinkClick r:id="rId3"/>
              </a:rPr>
              <a:t>http://www.ugc.edu.hk/eng/doc/ugc/publication/report/policy_document_e.pdf</a:t>
            </a:r>
            <a:r>
              <a:rPr lang="en-US" sz="1600" dirty="0" smtClean="0"/>
              <a:t> </a:t>
            </a:r>
            <a:endParaRPr lang="en-US" sz="1600" dirty="0"/>
          </a:p>
        </p:txBody>
      </p:sp>
      <p:sp>
        <p:nvSpPr>
          <p:cNvPr id="6" name="TextBox 5"/>
          <p:cNvSpPr txBox="1"/>
          <p:nvPr/>
        </p:nvSpPr>
        <p:spPr>
          <a:xfrm>
            <a:off x="294993" y="74277"/>
            <a:ext cx="4580551" cy="461665"/>
          </a:xfrm>
          <a:prstGeom prst="rect">
            <a:avLst/>
          </a:prstGeom>
          <a:noFill/>
        </p:spPr>
        <p:txBody>
          <a:bodyPr wrap="none" rtlCol="0">
            <a:spAutoFit/>
          </a:bodyPr>
          <a:lstStyle/>
          <a:p>
            <a:r>
              <a:rPr lang="en-US" sz="2400" b="1" dirty="0" smtClean="0">
                <a:solidFill>
                  <a:srgbClr val="800000"/>
                </a:solidFill>
              </a:rPr>
              <a:t>HK’s University Grants Committee:</a:t>
            </a:r>
            <a:endParaRPr lang="en-US" sz="2400" b="1" dirty="0">
              <a:solidFill>
                <a:srgbClr val="8000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ltLang="zh-TW" dirty="0" smtClean="0">
                <a:solidFill>
                  <a:srgbClr val="800000"/>
                </a:solidFill>
              </a:rPr>
              <a:t>UGC Report December 2010</a:t>
            </a:r>
            <a:endParaRPr lang="zh-TW" altLang="en-US" dirty="0">
              <a:solidFill>
                <a:srgbClr val="800000"/>
              </a:solidFill>
            </a:endParaRPr>
          </a:p>
        </p:txBody>
      </p:sp>
      <p:sp>
        <p:nvSpPr>
          <p:cNvPr id="3" name="Content Placeholder 2"/>
          <p:cNvSpPr>
            <a:spLocks noGrp="1"/>
          </p:cNvSpPr>
          <p:nvPr>
            <p:ph sz="half" idx="1"/>
          </p:nvPr>
        </p:nvSpPr>
        <p:spPr>
          <a:xfrm>
            <a:off x="457200" y="1417638"/>
            <a:ext cx="4038600" cy="5251722"/>
          </a:xfrm>
        </p:spPr>
        <p:txBody>
          <a:bodyPr>
            <a:normAutofit/>
          </a:bodyPr>
          <a:lstStyle/>
          <a:p>
            <a:pPr>
              <a:buNone/>
            </a:pPr>
            <a:r>
              <a:rPr lang="en-US" altLang="zh-TW" dirty="0" smtClean="0">
                <a:solidFill>
                  <a:srgbClr val="000066"/>
                </a:solidFill>
              </a:rPr>
              <a:t>“We are thus, in general, disappointed at the level of collaboration … There are, however, areas of success: … </a:t>
            </a:r>
            <a:r>
              <a:rPr lang="en-US" altLang="zh-TW" b="1" dirty="0" smtClean="0">
                <a:solidFill>
                  <a:srgbClr val="000066"/>
                </a:solidFill>
              </a:rPr>
              <a:t>the collaboration by libraries on a new joint storage facility and sharing of books</a:t>
            </a:r>
            <a:r>
              <a:rPr lang="en-US" altLang="zh-TW" dirty="0" smtClean="0">
                <a:solidFill>
                  <a:srgbClr val="000066"/>
                </a:solidFill>
              </a:rPr>
              <a:t>.”</a:t>
            </a:r>
            <a:endParaRPr lang="zh-TW" altLang="zh-TW" dirty="0" smtClean="0">
              <a:solidFill>
                <a:srgbClr val="000066"/>
              </a:solidFill>
            </a:endParaRPr>
          </a:p>
          <a:p>
            <a:endParaRPr lang="zh-TW" altLang="en-US" dirty="0"/>
          </a:p>
        </p:txBody>
      </p:sp>
      <p:pic>
        <p:nvPicPr>
          <p:cNvPr id="2050" name="Picture 2" descr="Photo"/>
          <p:cNvPicPr>
            <a:picLocks noChangeAspect="1" noChangeArrowheads="1"/>
          </p:cNvPicPr>
          <p:nvPr/>
        </p:nvPicPr>
        <p:blipFill>
          <a:blip r:embed="rId3" cstate="print"/>
          <a:srcRect/>
          <a:stretch>
            <a:fillRect/>
          </a:stretch>
        </p:blipFill>
        <p:spPr bwMode="auto">
          <a:xfrm>
            <a:off x="4648200" y="1223068"/>
            <a:ext cx="3310752" cy="449193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Deep collaboration?</a:t>
            </a:r>
            <a:endParaRPr lang="en-US" dirty="0">
              <a:solidFill>
                <a:srgbClr val="800000"/>
              </a:solidFill>
            </a:endParaRPr>
          </a:p>
        </p:txBody>
      </p:sp>
      <p:sp>
        <p:nvSpPr>
          <p:cNvPr id="3" name="Content Placeholder 2"/>
          <p:cNvSpPr>
            <a:spLocks noGrp="1"/>
          </p:cNvSpPr>
          <p:nvPr>
            <p:ph idx="1"/>
          </p:nvPr>
        </p:nvSpPr>
        <p:spPr>
          <a:xfrm>
            <a:off x="457200" y="1417638"/>
            <a:ext cx="7948246" cy="4385285"/>
          </a:xfrm>
        </p:spPr>
        <p:txBody>
          <a:bodyPr>
            <a:normAutofit fontScale="92500" lnSpcReduction="10000"/>
          </a:bodyPr>
          <a:lstStyle/>
          <a:p>
            <a:r>
              <a:rPr lang="en-US" dirty="0" smtClean="0">
                <a:solidFill>
                  <a:srgbClr val="000066"/>
                </a:solidFill>
              </a:rPr>
              <a:t>Clearly defined, shared vision among participants</a:t>
            </a:r>
          </a:p>
          <a:p>
            <a:r>
              <a:rPr lang="en-US" dirty="0" smtClean="0">
                <a:solidFill>
                  <a:srgbClr val="000066"/>
                </a:solidFill>
              </a:rPr>
              <a:t>Greater level of engagement, time commitments, and goal alignment</a:t>
            </a:r>
          </a:p>
          <a:p>
            <a:r>
              <a:rPr lang="en-US" dirty="0" smtClean="0">
                <a:solidFill>
                  <a:srgbClr val="000066"/>
                </a:solidFill>
              </a:rPr>
              <a:t>Higher levels of responsibility, risk, and commitment</a:t>
            </a:r>
          </a:p>
          <a:p>
            <a:r>
              <a:rPr lang="en-US" dirty="0" smtClean="0">
                <a:solidFill>
                  <a:srgbClr val="000066"/>
                </a:solidFill>
              </a:rPr>
              <a:t>Optimization of information resources, and staff resources</a:t>
            </a:r>
          </a:p>
          <a:p>
            <a:r>
              <a:rPr lang="en-US" dirty="0" smtClean="0">
                <a:solidFill>
                  <a:srgbClr val="000066"/>
                </a:solidFill>
              </a:rPr>
              <a:t>Significant imagination and perseverance</a:t>
            </a:r>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Deep collaboration?</a:t>
            </a:r>
            <a:endParaRPr lang="en-US" dirty="0">
              <a:solidFill>
                <a:srgbClr val="800000"/>
              </a:solidFill>
            </a:endParaRPr>
          </a:p>
        </p:txBody>
      </p:sp>
      <p:sp>
        <p:nvSpPr>
          <p:cNvPr id="3" name="Content Placeholder 2"/>
          <p:cNvSpPr>
            <a:spLocks noGrp="1"/>
          </p:cNvSpPr>
          <p:nvPr>
            <p:ph idx="1"/>
          </p:nvPr>
        </p:nvSpPr>
        <p:spPr/>
        <p:txBody>
          <a:bodyPr/>
          <a:lstStyle/>
          <a:p>
            <a:r>
              <a:rPr lang="en-US" dirty="0" smtClean="0">
                <a:solidFill>
                  <a:srgbClr val="000066"/>
                </a:solidFill>
              </a:rPr>
              <a:t>Ability to adapt and change as the process evolves and deepens</a:t>
            </a:r>
          </a:p>
          <a:p>
            <a:r>
              <a:rPr lang="en-US" dirty="0" smtClean="0">
                <a:solidFill>
                  <a:srgbClr val="000066"/>
                </a:solidFill>
              </a:rPr>
              <a:t>Reciprocity and congeniality, and staff skilled in negotiation and compromise</a:t>
            </a:r>
          </a:p>
          <a:p>
            <a:r>
              <a:rPr lang="en-US" dirty="0" smtClean="0">
                <a:solidFill>
                  <a:srgbClr val="000066"/>
                </a:solidFill>
              </a:rPr>
              <a:t>Shared power and decision making.</a:t>
            </a:r>
          </a:p>
        </p:txBody>
      </p:sp>
      <p:sp>
        <p:nvSpPr>
          <p:cNvPr id="4" name="TextBox 3"/>
          <p:cNvSpPr txBox="1"/>
          <p:nvPr/>
        </p:nvSpPr>
        <p:spPr>
          <a:xfrm>
            <a:off x="457200" y="5059979"/>
            <a:ext cx="5342653" cy="923330"/>
          </a:xfrm>
          <a:prstGeom prst="rect">
            <a:avLst/>
          </a:prstGeom>
          <a:noFill/>
        </p:spPr>
        <p:txBody>
          <a:bodyPr wrap="none" rtlCol="0">
            <a:spAutoFit/>
          </a:bodyPr>
          <a:lstStyle/>
          <a:p>
            <a:r>
              <a:rPr lang="en-US" dirty="0" smtClean="0"/>
              <a:t>From:  V. Horton, Going “All-in” for Deep Collaboration, </a:t>
            </a:r>
          </a:p>
          <a:p>
            <a:r>
              <a:rPr lang="en-US" i="1" dirty="0" smtClean="0"/>
              <a:t>Collaborative Librarianship</a:t>
            </a:r>
            <a:r>
              <a:rPr lang="en-US" dirty="0" smtClean="0"/>
              <a:t>, 5(2), 65-69 (2013).</a:t>
            </a:r>
          </a:p>
          <a:p>
            <a:r>
              <a:rPr lang="en-US" dirty="0" smtClean="0"/>
              <a:t>available at http://</a:t>
            </a:r>
            <a:r>
              <a:rPr lang="en-US" dirty="0" err="1" smtClean="0"/>
              <a:t>www.collaborativelibrarianship.org</a:t>
            </a:r>
            <a:r>
              <a:rPr lang="en-US" dirty="0" smtClean="0"/>
              <a:t> </a:t>
            </a:r>
            <a:r>
              <a:rPr lang="en-US" dirty="0"/>
              <a:t>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5415"/>
          </a:xfrm>
        </p:spPr>
        <p:txBody>
          <a:bodyPr>
            <a:normAutofit fontScale="90000"/>
          </a:bodyPr>
          <a:lstStyle/>
          <a:p>
            <a:r>
              <a:rPr lang="en-US" dirty="0" smtClean="0">
                <a:solidFill>
                  <a:srgbClr val="800000"/>
                </a:solidFill>
              </a:rPr>
              <a:t>Transformational Change in the Information Landscape</a:t>
            </a:r>
            <a:endParaRPr lang="en-US" dirty="0">
              <a:solidFill>
                <a:srgbClr val="800000"/>
              </a:solidFill>
            </a:endParaRPr>
          </a:p>
        </p:txBody>
      </p:sp>
      <p:sp>
        <p:nvSpPr>
          <p:cNvPr id="3" name="Content Placeholder 2"/>
          <p:cNvSpPr>
            <a:spLocks noGrp="1"/>
          </p:cNvSpPr>
          <p:nvPr>
            <p:ph idx="1"/>
          </p:nvPr>
        </p:nvSpPr>
        <p:spPr>
          <a:xfrm>
            <a:off x="246185" y="1582615"/>
            <a:ext cx="8669215" cy="4097216"/>
          </a:xfrm>
        </p:spPr>
        <p:txBody>
          <a:bodyPr>
            <a:noAutofit/>
          </a:bodyPr>
          <a:lstStyle/>
          <a:p>
            <a:pPr>
              <a:spcBef>
                <a:spcPts val="0"/>
              </a:spcBef>
            </a:pPr>
            <a:r>
              <a:rPr lang="en-US" sz="2600" dirty="0">
                <a:solidFill>
                  <a:srgbClr val="000066"/>
                </a:solidFill>
              </a:rPr>
              <a:t>Collection Size Rapidly Losing </a:t>
            </a:r>
            <a:r>
              <a:rPr lang="en-US" sz="2600" dirty="0" smtClean="0">
                <a:solidFill>
                  <a:srgbClr val="000066"/>
                </a:solidFill>
              </a:rPr>
              <a:t>Importance</a:t>
            </a:r>
          </a:p>
          <a:p>
            <a:pPr>
              <a:spcBef>
                <a:spcPts val="0"/>
              </a:spcBef>
            </a:pPr>
            <a:r>
              <a:rPr lang="en-US" sz="2600" dirty="0">
                <a:solidFill>
                  <a:srgbClr val="000066"/>
                </a:solidFill>
              </a:rPr>
              <a:t>Traditional Library Metrics Fail to Capture Value to Academic </a:t>
            </a:r>
            <a:r>
              <a:rPr lang="en-US" sz="2600" dirty="0" smtClean="0">
                <a:solidFill>
                  <a:srgbClr val="000066"/>
                </a:solidFill>
              </a:rPr>
              <a:t>Mission</a:t>
            </a:r>
          </a:p>
          <a:p>
            <a:pPr>
              <a:spcBef>
                <a:spcPts val="0"/>
              </a:spcBef>
            </a:pPr>
            <a:r>
              <a:rPr lang="en-US" sz="2600" dirty="0">
                <a:solidFill>
                  <a:srgbClr val="000066"/>
                </a:solidFill>
              </a:rPr>
              <a:t>Rising Journal Costs Inspiring Calls for Alternative Publishing </a:t>
            </a:r>
            <a:r>
              <a:rPr lang="en-US" sz="2600" dirty="0" smtClean="0">
                <a:solidFill>
                  <a:srgbClr val="000066"/>
                </a:solidFill>
              </a:rPr>
              <a:t>Models</a:t>
            </a:r>
          </a:p>
          <a:p>
            <a:pPr>
              <a:spcBef>
                <a:spcPts val="0"/>
              </a:spcBef>
            </a:pPr>
            <a:r>
              <a:rPr lang="en-US" sz="2600" dirty="0">
                <a:solidFill>
                  <a:srgbClr val="000066"/>
                </a:solidFill>
              </a:rPr>
              <a:t>Viable Alternatives to the Library Now Boast Fastest Growth and Easiest </a:t>
            </a:r>
            <a:r>
              <a:rPr lang="en-US" sz="2600" dirty="0" smtClean="0">
                <a:solidFill>
                  <a:srgbClr val="000066"/>
                </a:solidFill>
              </a:rPr>
              <a:t>Access</a:t>
            </a:r>
          </a:p>
          <a:p>
            <a:pPr>
              <a:spcBef>
                <a:spcPts val="0"/>
              </a:spcBef>
            </a:pPr>
            <a:r>
              <a:rPr lang="en-US" sz="2600" dirty="0">
                <a:solidFill>
                  <a:srgbClr val="000066"/>
                </a:solidFill>
              </a:rPr>
              <a:t>Demand Declining for Traditional Library </a:t>
            </a:r>
            <a:r>
              <a:rPr lang="en-US" sz="2600" dirty="0" smtClean="0">
                <a:solidFill>
                  <a:srgbClr val="000066"/>
                </a:solidFill>
              </a:rPr>
              <a:t>Services</a:t>
            </a:r>
          </a:p>
          <a:p>
            <a:pPr>
              <a:spcBef>
                <a:spcPts val="0"/>
              </a:spcBef>
            </a:pPr>
            <a:r>
              <a:rPr lang="en-US" sz="2600" dirty="0">
                <a:solidFill>
                  <a:srgbClr val="000066"/>
                </a:solidFill>
              </a:rPr>
              <a:t>New Patron Demands Stretch Budget and Organizational </a:t>
            </a:r>
            <a:r>
              <a:rPr lang="en-US" sz="2600" dirty="0" smtClean="0">
                <a:solidFill>
                  <a:srgbClr val="000066"/>
                </a:solidFill>
              </a:rPr>
              <a:t>Culture</a:t>
            </a:r>
          </a:p>
          <a:p>
            <a:pPr>
              <a:spcBef>
                <a:spcPts val="0"/>
              </a:spcBef>
            </a:pPr>
            <a:endParaRPr lang="en-US" sz="2600" dirty="0"/>
          </a:p>
        </p:txBody>
      </p:sp>
      <p:sp>
        <p:nvSpPr>
          <p:cNvPr id="4" name="TextBox 3"/>
          <p:cNvSpPr txBox="1"/>
          <p:nvPr/>
        </p:nvSpPr>
        <p:spPr>
          <a:xfrm>
            <a:off x="246185" y="5679831"/>
            <a:ext cx="7033845" cy="923330"/>
          </a:xfrm>
          <a:prstGeom prst="rect">
            <a:avLst/>
          </a:prstGeom>
          <a:noFill/>
        </p:spPr>
        <p:txBody>
          <a:bodyPr wrap="square" rtlCol="0">
            <a:spAutoFit/>
          </a:bodyPr>
          <a:lstStyle/>
          <a:p>
            <a:r>
              <a:rPr lang="en-US" dirty="0" smtClean="0"/>
              <a:t>From: University Leadership Council, </a:t>
            </a:r>
            <a:r>
              <a:rPr lang="en-US" i="1" dirty="0" smtClean="0"/>
              <a:t>Redefining </a:t>
            </a:r>
            <a:r>
              <a:rPr lang="en-US" i="1" dirty="0"/>
              <a:t>the Academic </a:t>
            </a:r>
            <a:r>
              <a:rPr lang="en-US" i="1" dirty="0" smtClean="0"/>
              <a:t>Library:  Managing </a:t>
            </a:r>
            <a:r>
              <a:rPr lang="en-US" i="1" dirty="0"/>
              <a:t>the Migration</a:t>
            </a:r>
            <a:r>
              <a:rPr lang="en-US" i="1" dirty="0" smtClean="0"/>
              <a:t> to </a:t>
            </a:r>
            <a:r>
              <a:rPr lang="en-US" i="1" dirty="0"/>
              <a:t>Digital Information </a:t>
            </a:r>
            <a:r>
              <a:rPr lang="en-US" i="1" dirty="0" smtClean="0"/>
              <a:t>Services, </a:t>
            </a:r>
            <a:r>
              <a:rPr lang="en-US" dirty="0" smtClean="0"/>
              <a:t>Washington, D.C.: Education Advisory Board, 2011</a:t>
            </a:r>
            <a:r>
              <a:rPr lang="en-US" i="1" dirty="0" smtClean="0"/>
              <a:t>.</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800000"/>
                </a:solidFill>
              </a:rPr>
              <a:t>Transformational Change in the Information Landscape</a:t>
            </a:r>
            <a:endParaRPr lang="en-US" dirty="0">
              <a:solidFill>
                <a:srgbClr val="800000"/>
              </a:solidFill>
            </a:endParaRPr>
          </a:p>
        </p:txBody>
      </p:sp>
      <p:sp>
        <p:nvSpPr>
          <p:cNvPr id="3" name="Content Placeholder 2"/>
          <p:cNvSpPr>
            <a:spLocks noGrp="1"/>
          </p:cNvSpPr>
          <p:nvPr>
            <p:ph idx="1"/>
          </p:nvPr>
        </p:nvSpPr>
        <p:spPr>
          <a:xfrm>
            <a:off x="457200" y="2004646"/>
            <a:ext cx="8229600" cy="4121517"/>
          </a:xfrm>
        </p:spPr>
        <p:txBody>
          <a:bodyPr/>
          <a:lstStyle/>
          <a:p>
            <a:r>
              <a:rPr lang="en-US" dirty="0" smtClean="0">
                <a:solidFill>
                  <a:srgbClr val="000066"/>
                </a:solidFill>
              </a:rPr>
              <a:t>Implicit in each of these 6 changes is the impact and role of </a:t>
            </a:r>
            <a:r>
              <a:rPr lang="en-US" b="1" i="1" dirty="0" smtClean="0">
                <a:solidFill>
                  <a:srgbClr val="000066"/>
                </a:solidFill>
              </a:rPr>
              <a:t>technology</a:t>
            </a:r>
            <a:r>
              <a:rPr lang="en-US" dirty="0" smtClean="0">
                <a:solidFill>
                  <a:srgbClr val="000066"/>
                </a:solidFill>
              </a:rPr>
              <a:t>!</a:t>
            </a:r>
          </a:p>
          <a:p>
            <a:endParaRPr lang="en-US" dirty="0" smtClean="0">
              <a:solidFill>
                <a:srgbClr val="000066"/>
              </a:solidFill>
            </a:endParaRPr>
          </a:p>
          <a:p>
            <a:r>
              <a:rPr lang="en-US" dirty="0" smtClean="0">
                <a:solidFill>
                  <a:srgbClr val="000066"/>
                </a:solidFill>
              </a:rPr>
              <a:t>Technology is changing the landscape but it now also enables “deeper” collaboration than was previously possible.</a:t>
            </a:r>
            <a:endParaRPr lang="en-US" dirty="0">
              <a:solidFill>
                <a:srgbClr val="000066"/>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228975" y="152400"/>
            <a:ext cx="5915025" cy="6477000"/>
          </a:xfrm>
          <a:prstGeom prst="rect">
            <a:avLst/>
          </a:prstGeom>
          <a:noFill/>
          <a:ln w="9525">
            <a:noFill/>
            <a:miter lim="800000"/>
            <a:headEnd/>
            <a:tailEnd/>
          </a:ln>
        </p:spPr>
      </p:pic>
      <p:sp>
        <p:nvSpPr>
          <p:cNvPr id="3" name="TextBox 2"/>
          <p:cNvSpPr txBox="1"/>
          <p:nvPr/>
        </p:nvSpPr>
        <p:spPr>
          <a:xfrm>
            <a:off x="228600" y="2438400"/>
            <a:ext cx="3063809" cy="1323439"/>
          </a:xfrm>
          <a:prstGeom prst="rect">
            <a:avLst/>
          </a:prstGeom>
          <a:noFill/>
        </p:spPr>
        <p:txBody>
          <a:bodyPr wrap="none" rtlCol="0">
            <a:spAutoFit/>
          </a:bodyPr>
          <a:lstStyle/>
          <a:p>
            <a:r>
              <a:rPr lang="en-US" sz="4000" b="1" dirty="0" smtClean="0">
                <a:solidFill>
                  <a:schemeClr val="tx2">
                    <a:lumMod val="60000"/>
                    <a:lumOff val="40000"/>
                  </a:schemeClr>
                </a:solidFill>
              </a:rPr>
              <a:t>The power of</a:t>
            </a:r>
          </a:p>
          <a:p>
            <a:r>
              <a:rPr lang="en-US" sz="4000" b="1" dirty="0" smtClean="0">
                <a:solidFill>
                  <a:schemeClr val="tx2">
                    <a:lumMod val="60000"/>
                    <a:lumOff val="40000"/>
                  </a:schemeClr>
                </a:solidFill>
              </a:rPr>
              <a:t>Collaboration</a:t>
            </a:r>
            <a:endParaRPr lang="en-US" sz="4000" b="1" dirty="0" smtClean="0">
              <a:solidFill>
                <a:schemeClr val="tx2">
                  <a:lumMod val="60000"/>
                  <a:lumOff val="40000"/>
                </a:schemeClr>
              </a:solidFill>
            </a:endParaRPr>
          </a:p>
        </p:txBody>
      </p:sp>
      <p:sp>
        <p:nvSpPr>
          <p:cNvPr id="4" name="TextBox 3"/>
          <p:cNvSpPr txBox="1"/>
          <p:nvPr/>
        </p:nvSpPr>
        <p:spPr>
          <a:xfrm>
            <a:off x="427182" y="4145017"/>
            <a:ext cx="2485551" cy="1200329"/>
          </a:xfrm>
          <a:prstGeom prst="rect">
            <a:avLst/>
          </a:prstGeom>
          <a:noFill/>
        </p:spPr>
        <p:txBody>
          <a:bodyPr wrap="none" rtlCol="0">
            <a:spAutoFit/>
          </a:bodyPr>
          <a:lstStyle/>
          <a:p>
            <a:r>
              <a:rPr lang="en-US" sz="3600" b="1" dirty="0" smtClean="0">
                <a:solidFill>
                  <a:srgbClr val="FF0000"/>
                </a:solidFill>
              </a:rPr>
              <a:t>(assisted by </a:t>
            </a:r>
            <a:endParaRPr lang="en-US" sz="3600" b="1" dirty="0" smtClean="0">
              <a:solidFill>
                <a:srgbClr val="FF0000"/>
              </a:solidFill>
            </a:endParaRPr>
          </a:p>
          <a:p>
            <a:r>
              <a:rPr lang="en-US" sz="3600" b="1" dirty="0" smtClean="0">
                <a:solidFill>
                  <a:srgbClr val="FF0000"/>
                </a:solidFill>
              </a:rPr>
              <a:t>Technology)</a:t>
            </a:r>
            <a:endParaRPr lang="en-US" sz="3600"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800000"/>
                </a:solidFill>
              </a:rPr>
              <a:t>University of California</a:t>
            </a:r>
            <a:endParaRPr lang="en-US" dirty="0">
              <a:solidFill>
                <a:srgbClr val="800000"/>
              </a:solidFill>
            </a:endParaRPr>
          </a:p>
        </p:txBody>
      </p:sp>
      <p:sp>
        <p:nvSpPr>
          <p:cNvPr id="3" name="Content Placeholder 2"/>
          <p:cNvSpPr>
            <a:spLocks noGrp="1"/>
          </p:cNvSpPr>
          <p:nvPr>
            <p:ph idx="1"/>
          </p:nvPr>
        </p:nvSpPr>
        <p:spPr>
          <a:xfrm>
            <a:off x="457200" y="1417638"/>
            <a:ext cx="8229600" cy="4121517"/>
          </a:xfrm>
        </p:spPr>
        <p:txBody>
          <a:bodyPr/>
          <a:lstStyle/>
          <a:p>
            <a:r>
              <a:rPr lang="en-US" dirty="0" smtClean="0">
                <a:solidFill>
                  <a:srgbClr val="000066"/>
                </a:solidFill>
              </a:rPr>
              <a:t>Collaboration is “deeply challenging and very difficult.  It raises problems to which … available technologies do not offer ready answers.”</a:t>
            </a:r>
          </a:p>
          <a:p>
            <a:r>
              <a:rPr lang="en-US" dirty="0" smtClean="0">
                <a:solidFill>
                  <a:srgbClr val="000066"/>
                </a:solidFill>
              </a:rPr>
              <a:t>Shared cooperative licensing, Bibliographic access, De-selection, Space management, Financial management, Operating system, Service models, </a:t>
            </a:r>
            <a:r>
              <a:rPr lang="en-US" dirty="0" err="1" smtClean="0">
                <a:solidFill>
                  <a:srgbClr val="000066"/>
                </a:solidFill>
              </a:rPr>
              <a:t>Organisation</a:t>
            </a:r>
            <a:r>
              <a:rPr lang="en-US" dirty="0" smtClean="0">
                <a:solidFill>
                  <a:srgbClr val="000066"/>
                </a:solidFill>
              </a:rPr>
              <a:t> and administration services</a:t>
            </a:r>
          </a:p>
        </p:txBody>
      </p:sp>
      <p:sp>
        <p:nvSpPr>
          <p:cNvPr id="4" name="TextBox 3"/>
          <p:cNvSpPr txBox="1"/>
          <p:nvPr/>
        </p:nvSpPr>
        <p:spPr>
          <a:xfrm>
            <a:off x="1123032" y="6008914"/>
            <a:ext cx="4774384" cy="738664"/>
          </a:xfrm>
          <a:prstGeom prst="rect">
            <a:avLst/>
          </a:prstGeom>
          <a:noFill/>
        </p:spPr>
        <p:txBody>
          <a:bodyPr wrap="none" rtlCol="0">
            <a:spAutoFit/>
          </a:bodyPr>
          <a:lstStyle/>
          <a:p>
            <a:r>
              <a:rPr lang="en-US" altLang="zh-TW" sz="1400" dirty="0" smtClean="0"/>
              <a:t>Lawrence, G.S. 2004. Radical Change by Traditional Means:</a:t>
            </a:r>
          </a:p>
          <a:p>
            <a:r>
              <a:rPr lang="en-US" altLang="zh-TW" sz="1400" dirty="0" smtClean="0"/>
              <a:t>Deep Resource Sharing by the University of California Libraries,</a:t>
            </a:r>
          </a:p>
          <a:p>
            <a:r>
              <a:rPr lang="en-US" altLang="zh-TW" sz="1400" i="1" dirty="0" smtClean="0"/>
              <a:t>Serials</a:t>
            </a:r>
            <a:r>
              <a:rPr lang="en-US" altLang="zh-TW" sz="1400" dirty="0" smtClean="0"/>
              <a:t> 17, no. 2: 119-125.</a:t>
            </a:r>
            <a:endParaRPr lang="zh-TW" altLang="en-US" sz="14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zh-TW" i="1" dirty="0" smtClean="0">
                <a:solidFill>
                  <a:srgbClr val="800000"/>
                </a:solidFill>
              </a:rPr>
              <a:t>Radical </a:t>
            </a:r>
            <a:r>
              <a:rPr lang="en-US" altLang="zh-TW" dirty="0" smtClean="0">
                <a:solidFill>
                  <a:srgbClr val="800000"/>
                </a:solidFill>
              </a:rPr>
              <a:t>collaboration</a:t>
            </a:r>
            <a:endParaRPr lang="zh-TW" altLang="en-US" dirty="0" smtClean="0">
              <a:solidFill>
                <a:srgbClr val="800000"/>
              </a:solidFill>
            </a:endParaRPr>
          </a:p>
        </p:txBody>
      </p:sp>
      <p:sp>
        <p:nvSpPr>
          <p:cNvPr id="3" name="Content Placeholder 2"/>
          <p:cNvSpPr>
            <a:spLocks noGrp="1"/>
          </p:cNvSpPr>
          <p:nvPr>
            <p:ph idx="1"/>
          </p:nvPr>
        </p:nvSpPr>
        <p:spPr>
          <a:xfrm>
            <a:off x="457200" y="1417638"/>
            <a:ext cx="8229600" cy="4708525"/>
          </a:xfrm>
        </p:spPr>
        <p:txBody>
          <a:bodyPr rtlCol="0">
            <a:normAutofit fontScale="85000" lnSpcReduction="10000"/>
          </a:bodyPr>
          <a:lstStyle/>
          <a:p>
            <a:pPr eaLnBrk="1" fontAlgn="auto" hangingPunct="1">
              <a:spcAft>
                <a:spcPts val="0"/>
              </a:spcAft>
              <a:buNone/>
              <a:defRPr/>
            </a:pPr>
            <a:r>
              <a:rPr lang="en-US" altLang="zh-TW" dirty="0" smtClean="0">
                <a:solidFill>
                  <a:srgbClr val="000066"/>
                </a:solidFill>
              </a:rPr>
              <a:t>“The future health of the research library will be increasingly defined by new and energetic relationships and combinations, and the radicalization of working relationships among research libraries, between libraries and the communities they serve, and in new entrepreneurial partnerships”</a:t>
            </a:r>
            <a:endParaRPr lang="zh-TW" altLang="en-US" dirty="0" smtClean="0">
              <a:solidFill>
                <a:srgbClr val="000066"/>
              </a:solidFill>
            </a:endParaRPr>
          </a:p>
          <a:p>
            <a:pPr eaLnBrk="1" fontAlgn="auto" hangingPunct="1">
              <a:spcAft>
                <a:spcPts val="0"/>
              </a:spcAft>
              <a:buFont typeface="Arial" pitchFamily="34" charset="0"/>
              <a:buChar char="•"/>
              <a:defRPr/>
            </a:pPr>
            <a:endParaRPr lang="zh-TW" altLang="en-US" dirty="0" smtClean="0"/>
          </a:p>
          <a:p>
            <a:pPr lvl="1" eaLnBrk="1" fontAlgn="auto" hangingPunct="1">
              <a:spcAft>
                <a:spcPts val="0"/>
              </a:spcAft>
              <a:buFont typeface="Arial" pitchFamily="34" charset="0"/>
              <a:buChar char="–"/>
              <a:defRPr/>
            </a:pPr>
            <a:r>
              <a:rPr lang="en-US" altLang="zh-TW" dirty="0" smtClean="0"/>
              <a:t>Neal, J.G. Advancing from </a:t>
            </a:r>
            <a:r>
              <a:rPr lang="en-US" altLang="zh-TW" dirty="0" err="1" smtClean="0"/>
              <a:t>Kumbaya</a:t>
            </a:r>
            <a:r>
              <a:rPr lang="en-US" altLang="zh-TW" dirty="0" smtClean="0"/>
              <a:t> to radical collaboration: redefining the future research library, in </a:t>
            </a:r>
            <a:r>
              <a:rPr lang="en-US" altLang="zh-TW" i="1" dirty="0" smtClean="0"/>
              <a:t>Transforming Research Libraries for the Global Knowledge Society </a:t>
            </a:r>
            <a:r>
              <a:rPr lang="en-US" altLang="zh-TW" dirty="0" smtClean="0"/>
              <a:t>(B.I. Dewey (ed.), Oxford: </a:t>
            </a:r>
            <a:r>
              <a:rPr lang="en-US" altLang="zh-TW" dirty="0" err="1" smtClean="0"/>
              <a:t>Chandos</a:t>
            </a:r>
            <a:r>
              <a:rPr lang="en-US" altLang="zh-TW" dirty="0" smtClean="0"/>
              <a:t>, 2010 (p. 13).</a:t>
            </a:r>
            <a:endParaRPr lang="zh-TW" alt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0"/>
            <a:ext cx="9116895" cy="602128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1196752"/>
            <a:ext cx="8951364" cy="3168352"/>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016" y="2132856"/>
            <a:ext cx="9145016" cy="15841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solidFill>
                  <a:srgbClr val="000080"/>
                </a:solidFill>
                <a:latin typeface="Helvetica"/>
              </a:rPr>
              <a:t>“</a:t>
            </a:r>
            <a:r>
              <a:rPr lang="en-US" sz="2800" dirty="0" err="1" smtClean="0">
                <a:solidFill>
                  <a:srgbClr val="000080"/>
                </a:solidFill>
                <a:latin typeface="Helvetica"/>
              </a:rPr>
              <a:t>OCLC’s</a:t>
            </a:r>
            <a:r>
              <a:rPr lang="en-US" sz="2800" dirty="0" smtClean="0">
                <a:solidFill>
                  <a:srgbClr val="000080"/>
                </a:solidFill>
                <a:latin typeface="Helvetica"/>
              </a:rPr>
              <a:t> cloud-based library management services enable libraries to share infrastructure costs and resources as well as to collaborate in new ways”</a:t>
            </a:r>
            <a:endParaRPr lang="en-US" sz="2800" dirty="0">
              <a:solidFill>
                <a:srgbClr val="000080"/>
              </a:solidFill>
            </a:endParaRPr>
          </a:p>
        </p:txBody>
      </p:sp>
      <p:pic>
        <p:nvPicPr>
          <p:cNvPr id="4" name="Picture 3"/>
          <p:cNvPicPr>
            <a:picLocks noChangeAspect="1"/>
          </p:cNvPicPr>
          <p:nvPr/>
        </p:nvPicPr>
        <p:blipFill>
          <a:blip r:embed="rId2"/>
          <a:stretch>
            <a:fillRect/>
          </a:stretch>
        </p:blipFill>
        <p:spPr>
          <a:xfrm>
            <a:off x="457200" y="1951568"/>
            <a:ext cx="3128902" cy="1226404"/>
          </a:xfrm>
          <a:prstGeom prst="rect">
            <a:avLst/>
          </a:prstGeom>
        </p:spPr>
      </p:pic>
      <p:pic>
        <p:nvPicPr>
          <p:cNvPr id="5" name="Picture 4"/>
          <p:cNvPicPr>
            <a:picLocks noChangeAspect="1"/>
          </p:cNvPicPr>
          <p:nvPr/>
        </p:nvPicPr>
        <p:blipFill>
          <a:blip r:embed="rId3"/>
          <a:stretch>
            <a:fillRect/>
          </a:stretch>
        </p:blipFill>
        <p:spPr>
          <a:xfrm>
            <a:off x="5904712" y="4716617"/>
            <a:ext cx="2933566" cy="2053496"/>
          </a:xfrm>
          <a:prstGeom prst="rect">
            <a:avLst/>
          </a:prstGeom>
        </p:spPr>
      </p:pic>
      <p:pic>
        <p:nvPicPr>
          <p:cNvPr id="8" name="Picture 7"/>
          <p:cNvPicPr>
            <a:picLocks noChangeAspect="1"/>
          </p:cNvPicPr>
          <p:nvPr/>
        </p:nvPicPr>
        <p:blipFill>
          <a:blip r:embed="rId4"/>
          <a:stretch>
            <a:fillRect/>
          </a:stretch>
        </p:blipFill>
        <p:spPr>
          <a:xfrm>
            <a:off x="6492837" y="1764446"/>
            <a:ext cx="1873260" cy="2133435"/>
          </a:xfrm>
          <a:prstGeom prst="rect">
            <a:avLst/>
          </a:prstGeom>
        </p:spPr>
      </p:pic>
      <p:pic>
        <p:nvPicPr>
          <p:cNvPr id="6" name="Picture 5"/>
          <p:cNvPicPr>
            <a:picLocks noChangeAspect="1"/>
          </p:cNvPicPr>
          <p:nvPr/>
        </p:nvPicPr>
        <p:blipFill>
          <a:blip r:embed="rId5"/>
          <a:stretch>
            <a:fillRect/>
          </a:stretch>
        </p:blipFill>
        <p:spPr>
          <a:xfrm>
            <a:off x="457200" y="5068133"/>
            <a:ext cx="3327400" cy="1295400"/>
          </a:xfrm>
          <a:prstGeom prst="rect">
            <a:avLst/>
          </a:prstGeom>
        </p:spPr>
      </p:pic>
      <p:pic>
        <p:nvPicPr>
          <p:cNvPr id="7" name="Picture 6"/>
          <p:cNvPicPr>
            <a:picLocks noChangeAspect="1"/>
          </p:cNvPicPr>
          <p:nvPr/>
        </p:nvPicPr>
        <p:blipFill>
          <a:blip r:embed="rId6"/>
          <a:stretch>
            <a:fillRect/>
          </a:stretch>
        </p:blipFill>
        <p:spPr>
          <a:xfrm>
            <a:off x="3586102" y="2949662"/>
            <a:ext cx="2540000" cy="2349500"/>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800000"/>
                </a:solidFill>
              </a:rPr>
              <a:t>Possible areas for deep collaboration</a:t>
            </a:r>
            <a:endParaRPr lang="en-US" dirty="0">
              <a:solidFill>
                <a:srgbClr val="800000"/>
              </a:solidFill>
            </a:endParaRPr>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solidFill>
                  <a:srgbClr val="000066"/>
                </a:solidFill>
              </a:rPr>
              <a:t>Collection building – distributed collection profiles</a:t>
            </a:r>
          </a:p>
          <a:p>
            <a:r>
              <a:rPr lang="en-US" dirty="0" smtClean="0">
                <a:solidFill>
                  <a:srgbClr val="000066"/>
                </a:solidFill>
              </a:rPr>
              <a:t>Acquisition processes</a:t>
            </a:r>
          </a:p>
          <a:p>
            <a:r>
              <a:rPr lang="en-US" dirty="0" smtClean="0">
                <a:solidFill>
                  <a:srgbClr val="000066"/>
                </a:solidFill>
              </a:rPr>
              <a:t>Cataloguing</a:t>
            </a:r>
          </a:p>
          <a:p>
            <a:r>
              <a:rPr lang="en-US" dirty="0" smtClean="0">
                <a:solidFill>
                  <a:srgbClr val="000066"/>
                </a:solidFill>
              </a:rPr>
              <a:t>Preservation and conservation</a:t>
            </a:r>
          </a:p>
          <a:p>
            <a:r>
              <a:rPr lang="en-US" dirty="0" smtClean="0">
                <a:solidFill>
                  <a:srgbClr val="000066"/>
                </a:solidFill>
              </a:rPr>
              <a:t>Binding</a:t>
            </a:r>
          </a:p>
          <a:p>
            <a:r>
              <a:rPr lang="en-US" dirty="0" smtClean="0">
                <a:solidFill>
                  <a:srgbClr val="000066"/>
                </a:solidFill>
              </a:rPr>
              <a:t>Reference</a:t>
            </a:r>
          </a:p>
          <a:p>
            <a:r>
              <a:rPr lang="en-US" dirty="0" smtClean="0">
                <a:solidFill>
                  <a:srgbClr val="000066"/>
                </a:solidFill>
              </a:rPr>
              <a:t>Storage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447636"/>
            <a:ext cx="7772400" cy="1362075"/>
          </a:xfrm>
        </p:spPr>
        <p:txBody>
          <a:bodyPr/>
          <a:lstStyle/>
          <a:p>
            <a:pPr algn="ctr"/>
            <a:r>
              <a:rPr lang="en-US" dirty="0" smtClean="0">
                <a:hlinkClick r:id="rId2"/>
              </a:rPr>
              <a:t>JULAC Strategic Plan</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424543" y="942976"/>
            <a:ext cx="8240486" cy="1771650"/>
          </a:xfrm>
        </p:spPr>
        <p:txBody>
          <a:bodyPr>
            <a:noAutofit/>
          </a:bodyPr>
          <a:lstStyle/>
          <a:p>
            <a:r>
              <a:rPr lang="en-US" sz="4000" dirty="0" smtClean="0">
                <a:solidFill>
                  <a:srgbClr val="800000"/>
                </a:solidFill>
              </a:rPr>
              <a:t>5 Facilitating collaboration for clients: </a:t>
            </a:r>
            <a:r>
              <a:rPr lang="en-US" sz="2800" dirty="0" smtClean="0">
                <a:solidFill>
                  <a:srgbClr val="800000"/>
                </a:solidFill>
              </a:rPr>
              <a:t>The Rise of the CRIS</a:t>
            </a:r>
            <a:br>
              <a:rPr lang="en-US" sz="2800" dirty="0" smtClean="0">
                <a:solidFill>
                  <a:srgbClr val="800000"/>
                </a:solidFill>
              </a:rPr>
            </a:br>
            <a:r>
              <a:rPr lang="en-US" sz="2800" dirty="0" smtClean="0">
                <a:solidFill>
                  <a:srgbClr val="800000"/>
                </a:solidFill>
              </a:rPr>
              <a:t> (Current Research Information System)</a:t>
            </a:r>
            <a:endParaRPr lang="en-US" sz="2800" dirty="0">
              <a:solidFill>
                <a:srgbClr val="800000"/>
              </a:solidFill>
            </a:endParaRPr>
          </a:p>
        </p:txBody>
      </p:sp>
      <p:sp>
        <p:nvSpPr>
          <p:cNvPr id="5" name="Subtitle 4"/>
          <p:cNvSpPr>
            <a:spLocks noGrp="1"/>
          </p:cNvSpPr>
          <p:nvPr>
            <p:ph type="subTitle" idx="1"/>
          </p:nvPr>
        </p:nvSpPr>
        <p:spPr/>
        <p:txBody>
          <a:bodyPr/>
          <a:lstStyle/>
          <a:p>
            <a:endParaRPr lang="en-US" dirty="0"/>
          </a:p>
        </p:txBody>
      </p:sp>
      <p:pic>
        <p:nvPicPr>
          <p:cNvPr id="6" name="Picture 2" descr="http://farm3.staticflickr.com/2507/4087508548_b6c0648c01_z.jpg"/>
          <p:cNvPicPr>
            <a:picLocks noGrp="1" noChangeAspect="1" noChangeArrowheads="1"/>
          </p:cNvPicPr>
          <p:nvPr>
            <p:ph sz="half" idx="2"/>
          </p:nvPr>
        </p:nvPicPr>
        <p:blipFill>
          <a:blip r:embed="rId2" cstate="print">
            <a:lum bright="10000"/>
          </a:blip>
          <a:srcRect/>
          <a:stretch>
            <a:fillRect/>
          </a:stretch>
        </p:blipFill>
        <p:spPr bwMode="auto">
          <a:xfrm>
            <a:off x="2670960" y="2714626"/>
            <a:ext cx="3998333" cy="3528392"/>
          </a:xfrm>
          <a:prstGeom prst="rect">
            <a:avLst/>
          </a:prstGeom>
          <a:noFill/>
        </p:spPr>
      </p:pic>
      <p:sp>
        <p:nvSpPr>
          <p:cNvPr id="7" name="Rectangle 6"/>
          <p:cNvSpPr/>
          <p:nvPr/>
        </p:nvSpPr>
        <p:spPr>
          <a:xfrm>
            <a:off x="3428933" y="6389914"/>
            <a:ext cx="3240360" cy="230832"/>
          </a:xfrm>
          <a:prstGeom prst="rect">
            <a:avLst/>
          </a:prstGeom>
        </p:spPr>
        <p:txBody>
          <a:bodyPr wrap="square">
            <a:spAutoFit/>
          </a:bodyPr>
          <a:lstStyle/>
          <a:p>
            <a:r>
              <a:rPr lang="en-AU" altLang="zh-TW" sz="900" dirty="0" smtClean="0">
                <a:hlinkClick r:id="rId3"/>
              </a:rPr>
              <a:t>http://www.flickr.com/photos/jenlen/4087508548/</a:t>
            </a:r>
            <a:r>
              <a:rPr lang="en-AU" altLang="zh-TW" sz="900" dirty="0" smtClean="0"/>
              <a:t> </a:t>
            </a:r>
            <a:endParaRPr lang="zh-TW" alt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800000"/>
                </a:solidFill>
              </a:rPr>
              <a:t>IR </a:t>
            </a:r>
            <a:r>
              <a:rPr lang="en-US" dirty="0" err="1" smtClean="0">
                <a:solidFill>
                  <a:srgbClr val="800000"/>
                </a:solidFill>
                <a:sym typeface="Wingdings"/>
              </a:rPr>
              <a:t></a:t>
            </a:r>
            <a:r>
              <a:rPr lang="en-US" dirty="0" smtClean="0">
                <a:solidFill>
                  <a:srgbClr val="800000"/>
                </a:solidFill>
                <a:sym typeface="Wingdings"/>
              </a:rPr>
              <a:t> CRIS</a:t>
            </a:r>
            <a:endParaRPr lang="en-US" dirty="0">
              <a:solidFill>
                <a:srgbClr val="800000"/>
              </a:solidFill>
            </a:endParaRPr>
          </a:p>
        </p:txBody>
      </p:sp>
      <p:sp>
        <p:nvSpPr>
          <p:cNvPr id="3" name="Content Placeholder 2"/>
          <p:cNvSpPr>
            <a:spLocks noGrp="1"/>
          </p:cNvSpPr>
          <p:nvPr>
            <p:ph idx="1"/>
          </p:nvPr>
        </p:nvSpPr>
        <p:spPr>
          <a:xfrm>
            <a:off x="246185" y="1125414"/>
            <a:ext cx="8440615" cy="5549705"/>
          </a:xfrm>
        </p:spPr>
        <p:txBody>
          <a:bodyPr>
            <a:normAutofit fontScale="85000" lnSpcReduction="20000"/>
          </a:bodyPr>
          <a:lstStyle/>
          <a:p>
            <a:r>
              <a:rPr lang="en-US" dirty="0" smtClean="0">
                <a:solidFill>
                  <a:srgbClr val="000066"/>
                </a:solidFill>
              </a:rPr>
              <a:t>…a database or other information system storing data on current research …</a:t>
            </a:r>
          </a:p>
          <a:p>
            <a:r>
              <a:rPr lang="en-US" dirty="0" smtClean="0">
                <a:solidFill>
                  <a:srgbClr val="000066"/>
                </a:solidFill>
              </a:rPr>
              <a:t>for researchers: easy access to relevant information</a:t>
            </a:r>
          </a:p>
          <a:p>
            <a:r>
              <a:rPr lang="en-US" dirty="0" smtClean="0">
                <a:solidFill>
                  <a:srgbClr val="000066"/>
                </a:solidFill>
              </a:rPr>
              <a:t>for research managers and administrators: easy measurement and analysis of research activity and easy access to comparative information</a:t>
            </a:r>
          </a:p>
          <a:p>
            <a:r>
              <a:rPr lang="en-US" dirty="0" smtClean="0">
                <a:solidFill>
                  <a:srgbClr val="000066"/>
                </a:solidFill>
              </a:rPr>
              <a:t>for research councils: transparency and </a:t>
            </a:r>
            <a:r>
              <a:rPr lang="en-US" dirty="0" err="1" smtClean="0">
                <a:solidFill>
                  <a:srgbClr val="000066"/>
                </a:solidFill>
              </a:rPr>
              <a:t>optimisation</a:t>
            </a:r>
            <a:r>
              <a:rPr lang="en-US" dirty="0" smtClean="0">
                <a:solidFill>
                  <a:srgbClr val="000066"/>
                </a:solidFill>
              </a:rPr>
              <a:t> of the funding process</a:t>
            </a:r>
          </a:p>
          <a:p>
            <a:r>
              <a:rPr lang="en-US" dirty="0" smtClean="0">
                <a:solidFill>
                  <a:srgbClr val="000066"/>
                </a:solidFill>
              </a:rPr>
              <a:t>for entrepreneurs and technology transfer organizations: easy retrieval of novel ideas and technology and identifying competitors</a:t>
            </a:r>
          </a:p>
          <a:p>
            <a:r>
              <a:rPr lang="en-US" dirty="0" smtClean="0">
                <a:solidFill>
                  <a:srgbClr val="000066"/>
                </a:solidFill>
              </a:rPr>
              <a:t>for the media and public: easy access to information … to allow easily-assimilated presentation of research results in appropriate contexts</a:t>
            </a:r>
          </a:p>
          <a:p>
            <a:pPr lvl="1"/>
            <a:r>
              <a:rPr lang="en-US" dirty="0" smtClean="0">
                <a:solidFill>
                  <a:srgbClr val="000066"/>
                </a:solidFill>
              </a:rPr>
              <a:t>From Wikipedia</a:t>
            </a:r>
            <a:endParaRPr lang="en-US" dirty="0">
              <a:solidFill>
                <a:srgbClr val="000066"/>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31.14 PM.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33.41 PM.png"/>
          <p:cNvPicPr>
            <a:picLocks noChangeAspect="1"/>
          </p:cNvPicPr>
          <p:nvPr/>
        </p:nvPicPr>
        <p:blipFill>
          <a:blip r:embed="rId2"/>
          <a:stretch>
            <a:fillRect/>
          </a:stretch>
        </p:blipFill>
        <p:spPr>
          <a:xfrm>
            <a:off x="-1" y="0"/>
            <a:ext cx="9144001" cy="6858000"/>
          </a:xfrm>
          <a:prstGeom prst="rect">
            <a:avLst/>
          </a:prstGeom>
        </p:spPr>
      </p:pic>
      <p:sp>
        <p:nvSpPr>
          <p:cNvPr id="3" name="Rectangle 2"/>
          <p:cNvSpPr/>
          <p:nvPr/>
        </p:nvSpPr>
        <p:spPr>
          <a:xfrm>
            <a:off x="5010411" y="1759283"/>
            <a:ext cx="3239289" cy="364876"/>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sp>
      <p:sp>
        <p:nvSpPr>
          <p:cNvPr id="4" name="Right Arrow 3"/>
          <p:cNvSpPr/>
          <p:nvPr/>
        </p:nvSpPr>
        <p:spPr>
          <a:xfrm>
            <a:off x="3625589" y="2492715"/>
            <a:ext cx="1600591" cy="210023"/>
          </a:xfrm>
          <a:prstGeom prst="rightArrow">
            <a:avLst/>
          </a:prstGeom>
          <a:solidFill>
            <a:schemeClr val="accent2"/>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35.26 PM.png"/>
          <p:cNvPicPr>
            <a:picLocks noChangeAspect="1"/>
          </p:cNvPicPr>
          <p:nvPr/>
        </p:nvPicPr>
        <p:blipFill>
          <a:blip r:embed="rId2"/>
          <a:stretch>
            <a:fillRect/>
          </a:stretch>
        </p:blipFill>
        <p:spPr>
          <a:xfrm>
            <a:off x="0" y="163112"/>
            <a:ext cx="9144000" cy="6083149"/>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33.41 PM.png"/>
          <p:cNvPicPr>
            <a:picLocks noChangeAspect="1"/>
          </p:cNvPicPr>
          <p:nvPr/>
        </p:nvPicPr>
        <p:blipFill>
          <a:blip r:embed="rId2"/>
          <a:stretch>
            <a:fillRect/>
          </a:stretch>
        </p:blipFill>
        <p:spPr>
          <a:xfrm>
            <a:off x="-1" y="0"/>
            <a:ext cx="9144001" cy="6858000"/>
          </a:xfrm>
          <a:prstGeom prst="rect">
            <a:avLst/>
          </a:prstGeom>
        </p:spPr>
      </p:pic>
      <p:sp>
        <p:nvSpPr>
          <p:cNvPr id="3" name="Rectangle 2"/>
          <p:cNvSpPr/>
          <p:nvPr/>
        </p:nvSpPr>
        <p:spPr>
          <a:xfrm>
            <a:off x="151479" y="2306875"/>
            <a:ext cx="2377032" cy="827212"/>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43.37 PM.png"/>
          <p:cNvPicPr>
            <a:picLocks noChangeAspect="1"/>
          </p:cNvPicPr>
          <p:nvPr/>
        </p:nvPicPr>
        <p:blipFill>
          <a:blip r:embed="rId2"/>
          <a:stretch>
            <a:fillRect/>
          </a:stretch>
        </p:blipFill>
        <p:spPr>
          <a:xfrm>
            <a:off x="0" y="0"/>
            <a:ext cx="9144000" cy="6594476"/>
          </a:xfrm>
          <a:prstGeom prst="rect">
            <a:avLst/>
          </a:prstGeom>
        </p:spPr>
      </p:pic>
      <p:sp>
        <p:nvSpPr>
          <p:cNvPr id="3" name="Rectangle 2"/>
          <p:cNvSpPr/>
          <p:nvPr/>
        </p:nvSpPr>
        <p:spPr>
          <a:xfrm>
            <a:off x="0" y="2504939"/>
            <a:ext cx="1864339" cy="900817"/>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33.41 PM.png"/>
          <p:cNvPicPr>
            <a:picLocks noChangeAspect="1"/>
          </p:cNvPicPr>
          <p:nvPr/>
        </p:nvPicPr>
        <p:blipFill>
          <a:blip r:embed="rId2"/>
          <a:stretch>
            <a:fillRect/>
          </a:stretch>
        </p:blipFill>
        <p:spPr>
          <a:xfrm>
            <a:off x="-1" y="0"/>
            <a:ext cx="9144001" cy="6858000"/>
          </a:xfrm>
          <a:prstGeom prst="rect">
            <a:avLst/>
          </a:prstGeom>
        </p:spPr>
      </p:pic>
      <p:sp>
        <p:nvSpPr>
          <p:cNvPr id="3" name="Rectangle 2"/>
          <p:cNvSpPr/>
          <p:nvPr/>
        </p:nvSpPr>
        <p:spPr>
          <a:xfrm>
            <a:off x="151479" y="5732234"/>
            <a:ext cx="2377032" cy="962654"/>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53.35 PM.png"/>
          <p:cNvPicPr>
            <a:picLocks noChangeAspect="1"/>
          </p:cNvPicPr>
          <p:nvPr/>
        </p:nvPicPr>
        <p:blipFill>
          <a:blip r:embed="rId2"/>
          <a:stretch>
            <a:fillRect/>
          </a:stretch>
        </p:blipFill>
        <p:spPr>
          <a:xfrm>
            <a:off x="65088" y="220055"/>
            <a:ext cx="9144000" cy="6340476"/>
          </a:xfrm>
          <a:prstGeom prst="rect">
            <a:avLst/>
          </a:prstGeom>
        </p:spPr>
      </p:pic>
      <p:sp>
        <p:nvSpPr>
          <p:cNvPr id="3" name="Rectangle 2"/>
          <p:cNvSpPr/>
          <p:nvPr/>
        </p:nvSpPr>
        <p:spPr>
          <a:xfrm>
            <a:off x="2959639" y="3029229"/>
            <a:ext cx="6024144" cy="2936022"/>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3.58.53 PM.png"/>
          <p:cNvPicPr>
            <a:picLocks noChangeAspect="1"/>
          </p:cNvPicPr>
          <p:nvPr/>
        </p:nvPicPr>
        <p:blipFill>
          <a:blip r:embed="rId2"/>
          <a:stretch>
            <a:fillRect/>
          </a:stretch>
        </p:blipFill>
        <p:spPr>
          <a:xfrm>
            <a:off x="0" y="161924"/>
            <a:ext cx="9144001" cy="6548983"/>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8-01 at 4.00.38 PM.png"/>
          <p:cNvPicPr>
            <a:picLocks noChangeAspect="1"/>
          </p:cNvPicPr>
          <p:nvPr/>
        </p:nvPicPr>
        <p:blipFill>
          <a:blip r:embed="rId2"/>
          <a:stretch>
            <a:fillRect/>
          </a:stretch>
        </p:blipFill>
        <p:spPr>
          <a:xfrm>
            <a:off x="0" y="484188"/>
            <a:ext cx="9144000" cy="625475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35429" y="2130425"/>
            <a:ext cx="8186057" cy="1470025"/>
          </a:xfrm>
        </p:spPr>
        <p:txBody>
          <a:bodyPr/>
          <a:lstStyle/>
          <a:p>
            <a:r>
              <a:rPr lang="en-US" altLang="zh-TW" dirty="0" smtClean="0">
                <a:solidFill>
                  <a:srgbClr val="800000"/>
                </a:solidFill>
              </a:rPr>
              <a:t>6 Keys to Successful Collaboration</a:t>
            </a:r>
            <a:endParaRPr lang="zh-TW" altLang="en-US" dirty="0"/>
          </a:p>
        </p:txBody>
      </p:sp>
      <p:sp>
        <p:nvSpPr>
          <p:cNvPr id="3" name="Subtitle 2"/>
          <p:cNvSpPr>
            <a:spLocks noGrp="1"/>
          </p:cNvSpPr>
          <p:nvPr>
            <p:ph type="subTitle" idx="1"/>
          </p:nvPr>
        </p:nvSpPr>
        <p:spPr/>
        <p:txBody>
          <a:bodyPr/>
          <a:lstStyle/>
          <a:p>
            <a:endParaRPr lang="zh-TW" altLang="en-US"/>
          </a:p>
        </p:txBody>
      </p:sp>
      <p:pic>
        <p:nvPicPr>
          <p:cNvPr id="145417" name="Picture 9"/>
          <p:cNvPicPr>
            <a:picLocks noChangeAspect="1" noChangeArrowheads="1"/>
          </p:cNvPicPr>
          <p:nvPr/>
        </p:nvPicPr>
        <p:blipFill>
          <a:blip r:embed="rId2"/>
          <a:srcRect/>
          <a:stretch>
            <a:fillRect/>
          </a:stretch>
        </p:blipFill>
        <p:spPr bwMode="auto">
          <a:xfrm>
            <a:off x="2471056" y="3097140"/>
            <a:ext cx="4329793" cy="2541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800000"/>
                </a:solidFill>
              </a:rPr>
              <a:t>Successful collaborative efforts have: </a:t>
            </a:r>
            <a:endParaRPr lang="en-US" dirty="0">
              <a:solidFill>
                <a:srgbClr val="800000"/>
              </a:solidFill>
            </a:endParaRPr>
          </a:p>
        </p:txBody>
      </p:sp>
      <p:sp>
        <p:nvSpPr>
          <p:cNvPr id="3" name="Content Placeholder 2"/>
          <p:cNvSpPr>
            <a:spLocks noGrp="1"/>
          </p:cNvSpPr>
          <p:nvPr>
            <p:ph idx="1"/>
          </p:nvPr>
        </p:nvSpPr>
        <p:spPr>
          <a:xfrm>
            <a:off x="457199" y="1178170"/>
            <a:ext cx="8440615" cy="4947994"/>
          </a:xfrm>
        </p:spPr>
        <p:txBody>
          <a:bodyPr>
            <a:normAutofit fontScale="85000" lnSpcReduction="20000"/>
          </a:bodyPr>
          <a:lstStyle/>
          <a:p>
            <a:r>
              <a:rPr lang="en-US" dirty="0" smtClean="0">
                <a:solidFill>
                  <a:srgbClr val="000066"/>
                </a:solidFill>
              </a:rPr>
              <a:t>Benefits </a:t>
            </a:r>
            <a:r>
              <a:rPr lang="en-US" dirty="0">
                <a:solidFill>
                  <a:srgbClr val="000066"/>
                </a:solidFill>
              </a:rPr>
              <a:t>for all the participants </a:t>
            </a:r>
            <a:endParaRPr lang="en-US" dirty="0" smtClean="0">
              <a:solidFill>
                <a:srgbClr val="000066"/>
              </a:solidFill>
            </a:endParaRPr>
          </a:p>
          <a:p>
            <a:r>
              <a:rPr lang="en-US" dirty="0" smtClean="0">
                <a:solidFill>
                  <a:srgbClr val="000066"/>
                </a:solidFill>
              </a:rPr>
              <a:t>Well defined </a:t>
            </a:r>
            <a:r>
              <a:rPr lang="en-US" dirty="0">
                <a:solidFill>
                  <a:srgbClr val="000066"/>
                </a:solidFill>
              </a:rPr>
              <a:t>relationships </a:t>
            </a:r>
            <a:endParaRPr lang="en-US" dirty="0" smtClean="0">
              <a:solidFill>
                <a:srgbClr val="000066"/>
              </a:solidFill>
            </a:endParaRPr>
          </a:p>
          <a:p>
            <a:r>
              <a:rPr lang="en-US" dirty="0" smtClean="0">
                <a:solidFill>
                  <a:srgbClr val="000066"/>
                </a:solidFill>
              </a:rPr>
              <a:t>Common goals </a:t>
            </a:r>
          </a:p>
          <a:p>
            <a:r>
              <a:rPr lang="en-US" dirty="0" smtClean="0">
                <a:solidFill>
                  <a:srgbClr val="000066"/>
                </a:solidFill>
              </a:rPr>
              <a:t>Commitment </a:t>
            </a:r>
            <a:r>
              <a:rPr lang="en-US" dirty="0">
                <a:solidFill>
                  <a:srgbClr val="000066"/>
                </a:solidFill>
              </a:rPr>
              <a:t>of the organizations leaders </a:t>
            </a:r>
            <a:endParaRPr lang="en-US" dirty="0" smtClean="0">
              <a:solidFill>
                <a:srgbClr val="000066"/>
              </a:solidFill>
            </a:endParaRPr>
          </a:p>
          <a:p>
            <a:r>
              <a:rPr lang="en-US" dirty="0" smtClean="0">
                <a:solidFill>
                  <a:srgbClr val="000066"/>
                </a:solidFill>
              </a:rPr>
              <a:t>Several </a:t>
            </a:r>
            <a:r>
              <a:rPr lang="en-US" dirty="0">
                <a:solidFill>
                  <a:srgbClr val="000066"/>
                </a:solidFill>
              </a:rPr>
              <a:t>projects with long term effort and results </a:t>
            </a:r>
            <a:endParaRPr lang="en-US" dirty="0" smtClean="0">
              <a:solidFill>
                <a:srgbClr val="000066"/>
              </a:solidFill>
            </a:endParaRPr>
          </a:p>
          <a:p>
            <a:r>
              <a:rPr lang="en-US" dirty="0" smtClean="0">
                <a:solidFill>
                  <a:srgbClr val="000066"/>
                </a:solidFill>
              </a:rPr>
              <a:t>Comprehensive </a:t>
            </a:r>
            <a:r>
              <a:rPr lang="en-US" dirty="0">
                <a:solidFill>
                  <a:srgbClr val="000066"/>
                </a:solidFill>
              </a:rPr>
              <a:t>planning, including: </a:t>
            </a:r>
            <a:endParaRPr lang="en-US" dirty="0" smtClean="0">
              <a:solidFill>
                <a:srgbClr val="000066"/>
              </a:solidFill>
            </a:endParaRPr>
          </a:p>
          <a:p>
            <a:pPr lvl="1">
              <a:buNone/>
            </a:pPr>
            <a:r>
              <a:rPr lang="en-US" dirty="0">
                <a:solidFill>
                  <a:srgbClr val="000066"/>
                </a:solidFill>
              </a:rPr>
              <a:t>-  development of joint strategies and </a:t>
            </a:r>
            <a:endParaRPr lang="en-US" dirty="0" smtClean="0">
              <a:solidFill>
                <a:srgbClr val="000066"/>
              </a:solidFill>
            </a:endParaRPr>
          </a:p>
          <a:p>
            <a:pPr lvl="1">
              <a:buFontTx/>
              <a:buChar char="-"/>
            </a:pPr>
            <a:r>
              <a:rPr lang="en-US" dirty="0" smtClean="0">
                <a:solidFill>
                  <a:srgbClr val="000066"/>
                </a:solidFill>
              </a:rPr>
              <a:t>measures </a:t>
            </a:r>
            <a:r>
              <a:rPr lang="en-US" dirty="0">
                <a:solidFill>
                  <a:srgbClr val="000066"/>
                </a:solidFill>
              </a:rPr>
              <a:t>of success i.e. benefits to the user </a:t>
            </a:r>
            <a:endParaRPr lang="en-US" dirty="0" smtClean="0">
              <a:solidFill>
                <a:srgbClr val="000066"/>
              </a:solidFill>
            </a:endParaRPr>
          </a:p>
          <a:p>
            <a:pPr lvl="1">
              <a:buFontTx/>
              <a:buChar char="-"/>
            </a:pPr>
            <a:r>
              <a:rPr lang="en-US" dirty="0" smtClean="0">
                <a:solidFill>
                  <a:srgbClr val="000066"/>
                </a:solidFill>
              </a:rPr>
              <a:t>mutual </a:t>
            </a:r>
            <a:r>
              <a:rPr lang="en-US" dirty="0">
                <a:solidFill>
                  <a:srgbClr val="000066"/>
                </a:solidFill>
              </a:rPr>
              <a:t>risk </a:t>
            </a:r>
            <a:endParaRPr lang="en-US" dirty="0" smtClean="0">
              <a:solidFill>
                <a:srgbClr val="000066"/>
              </a:solidFill>
            </a:endParaRPr>
          </a:p>
          <a:p>
            <a:r>
              <a:rPr lang="en-US" dirty="0" smtClean="0">
                <a:solidFill>
                  <a:srgbClr val="000066"/>
                </a:solidFill>
              </a:rPr>
              <a:t>Shared </a:t>
            </a:r>
            <a:r>
              <a:rPr lang="en-US" dirty="0">
                <a:solidFill>
                  <a:srgbClr val="000066"/>
                </a:solidFill>
              </a:rPr>
              <a:t>resources or jointly contracted </a:t>
            </a:r>
            <a:endParaRPr lang="en-US" dirty="0" smtClean="0">
              <a:solidFill>
                <a:srgbClr val="000066"/>
              </a:solidFill>
            </a:endParaRPr>
          </a:p>
          <a:p>
            <a:r>
              <a:rPr lang="en-US" dirty="0" smtClean="0">
                <a:solidFill>
                  <a:srgbClr val="000066"/>
                </a:solidFill>
              </a:rPr>
              <a:t>Distributed </a:t>
            </a:r>
            <a:r>
              <a:rPr lang="en-US" dirty="0">
                <a:solidFill>
                  <a:srgbClr val="000066"/>
                </a:solidFill>
              </a:rPr>
              <a:t>benefits – more is accomplished jointly than could be individually </a:t>
            </a:r>
            <a:endParaRPr lang="en-US" dirty="0" smtClean="0">
              <a:solidFill>
                <a:srgbClr val="000066"/>
              </a:solidFill>
            </a:endParaRPr>
          </a:p>
          <a:p>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46184" y="274638"/>
            <a:ext cx="8596063" cy="1143000"/>
          </a:xfrm>
        </p:spPr>
        <p:txBody>
          <a:bodyPr>
            <a:noAutofit/>
          </a:bodyPr>
          <a:lstStyle/>
          <a:p>
            <a:r>
              <a:rPr lang="en-US" sz="3800" dirty="0" smtClean="0">
                <a:solidFill>
                  <a:srgbClr val="800000"/>
                </a:solidFill>
              </a:rPr>
              <a:t>Successful collaborative efforts </a:t>
            </a:r>
            <a:r>
              <a:rPr lang="en-US" sz="3800" b="1" dirty="0" smtClean="0">
                <a:solidFill>
                  <a:srgbClr val="800000"/>
                </a:solidFill>
              </a:rPr>
              <a:t>also</a:t>
            </a:r>
            <a:r>
              <a:rPr lang="en-US" sz="3800" dirty="0" smtClean="0">
                <a:solidFill>
                  <a:srgbClr val="800000"/>
                </a:solidFill>
              </a:rPr>
              <a:t> have:</a:t>
            </a:r>
            <a:endParaRPr lang="en-US" sz="3800" dirty="0">
              <a:solidFill>
                <a:srgbClr val="800000"/>
              </a:solidFill>
            </a:endParaRPr>
          </a:p>
        </p:txBody>
      </p:sp>
      <p:sp>
        <p:nvSpPr>
          <p:cNvPr id="3" name="Content Placeholder 2"/>
          <p:cNvSpPr>
            <a:spLocks noGrp="1"/>
          </p:cNvSpPr>
          <p:nvPr>
            <p:ph idx="1"/>
          </p:nvPr>
        </p:nvSpPr>
        <p:spPr>
          <a:xfrm>
            <a:off x="457200" y="1417638"/>
            <a:ext cx="8229600" cy="4708525"/>
          </a:xfrm>
        </p:spPr>
        <p:txBody>
          <a:bodyPr/>
          <a:lstStyle/>
          <a:p>
            <a:r>
              <a:rPr lang="en-US" dirty="0" smtClean="0">
                <a:solidFill>
                  <a:srgbClr val="000066"/>
                </a:solidFill>
              </a:rPr>
              <a:t>A </a:t>
            </a:r>
            <a:r>
              <a:rPr lang="en-US" dirty="0" err="1" smtClean="0">
                <a:solidFill>
                  <a:srgbClr val="000066"/>
                </a:solidFill>
              </a:rPr>
              <a:t>recognised</a:t>
            </a:r>
            <a:r>
              <a:rPr lang="en-US" dirty="0" smtClean="0">
                <a:solidFill>
                  <a:srgbClr val="000066"/>
                </a:solidFill>
              </a:rPr>
              <a:t> need</a:t>
            </a:r>
          </a:p>
          <a:p>
            <a:r>
              <a:rPr lang="en-US" dirty="0" smtClean="0">
                <a:solidFill>
                  <a:srgbClr val="000066"/>
                </a:solidFill>
              </a:rPr>
              <a:t>Positive attitudes</a:t>
            </a:r>
          </a:p>
          <a:p>
            <a:r>
              <a:rPr lang="en-US" dirty="0" smtClean="0">
                <a:solidFill>
                  <a:srgbClr val="000066"/>
                </a:solidFill>
              </a:rPr>
              <a:t>Respect</a:t>
            </a:r>
          </a:p>
          <a:p>
            <a:r>
              <a:rPr lang="en-US" dirty="0" smtClean="0">
                <a:solidFill>
                  <a:srgbClr val="000066"/>
                </a:solidFill>
              </a:rPr>
              <a:t>Communication </a:t>
            </a:r>
          </a:p>
          <a:p>
            <a:r>
              <a:rPr lang="en-US" dirty="0" smtClean="0">
                <a:solidFill>
                  <a:srgbClr val="000066"/>
                </a:solidFill>
              </a:rPr>
              <a:t>Resources</a:t>
            </a:r>
          </a:p>
          <a:p>
            <a:r>
              <a:rPr lang="en-US" dirty="0" smtClean="0">
                <a:solidFill>
                  <a:srgbClr val="000066"/>
                </a:solidFill>
              </a:rPr>
              <a:t>A plan with vision, mission and goals</a:t>
            </a:r>
          </a:p>
          <a:p>
            <a:r>
              <a:rPr lang="en-US" dirty="0" smtClean="0">
                <a:solidFill>
                  <a:srgbClr val="000066"/>
                </a:solidFill>
              </a:rPr>
              <a:t>Technology (some times)</a:t>
            </a:r>
            <a:endParaRPr lang="en-US" dirty="0">
              <a:solidFill>
                <a:srgbClr val="000066"/>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240971"/>
            <a:ext cx="7772400" cy="1470025"/>
          </a:xfrm>
        </p:spPr>
        <p:txBody>
          <a:bodyPr/>
          <a:lstStyle/>
          <a:p>
            <a:r>
              <a:rPr lang="en-US" altLang="zh-TW" dirty="0" smtClean="0">
                <a:solidFill>
                  <a:srgbClr val="800000"/>
                </a:solidFill>
              </a:rPr>
              <a:t>7 Conclusions</a:t>
            </a:r>
            <a:endParaRPr lang="zh-TW" altLang="en-US" dirty="0"/>
          </a:p>
        </p:txBody>
      </p:sp>
      <p:sp>
        <p:nvSpPr>
          <p:cNvPr id="5" name="Subtitle 4"/>
          <p:cNvSpPr>
            <a:spLocks noGrp="1"/>
          </p:cNvSpPr>
          <p:nvPr>
            <p:ph type="subTitle" idx="1"/>
          </p:nvPr>
        </p:nvSpPr>
        <p:spPr/>
        <p:txBody>
          <a:bodyPr/>
          <a:lstStyle/>
          <a:p>
            <a:endParaRPr lang="zh-TW" altLang="en-US"/>
          </a:p>
        </p:txBody>
      </p:sp>
      <p:pic>
        <p:nvPicPr>
          <p:cNvPr id="247811" name="Picture 3"/>
          <p:cNvPicPr>
            <a:picLocks noChangeAspect="1" noChangeArrowheads="1"/>
          </p:cNvPicPr>
          <p:nvPr/>
        </p:nvPicPr>
        <p:blipFill>
          <a:blip r:embed="rId2"/>
          <a:srcRect/>
          <a:stretch>
            <a:fillRect/>
          </a:stretch>
        </p:blipFill>
        <p:spPr bwMode="auto">
          <a:xfrm>
            <a:off x="1777222" y="2056153"/>
            <a:ext cx="5472664" cy="3660094"/>
          </a:xfrm>
          <a:prstGeom prst="rect">
            <a:avLst/>
          </a:prstGeom>
          <a:noFill/>
          <a:ln w="9525">
            <a:noFill/>
            <a:miter lim="800000"/>
            <a:headEnd/>
            <a:tailEnd/>
          </a:ln>
        </p:spPr>
      </p:pic>
      <p:sp>
        <p:nvSpPr>
          <p:cNvPr id="247812" name="Rectangle 4"/>
          <p:cNvSpPr>
            <a:spLocks noChangeArrowheads="1"/>
          </p:cNvSpPr>
          <p:nvPr/>
        </p:nvSpPr>
        <p:spPr bwMode="auto">
          <a:xfrm>
            <a:off x="2536372" y="5867400"/>
            <a:ext cx="4033476" cy="2539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Darren Harmon </a:t>
            </a: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hlinkClick r:id="rId3"/>
              </a:rPr>
              <a:t>http://www.flickr.com/photos/demonsub/6886684495/</a:t>
            </a:r>
            <a:r>
              <a:rPr kumimoji="1" lang="en-US" altLang="zh-TW" sz="105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a:t>
            </a:r>
            <a:endParaRPr kumimoji="1" lang="en-US" altLang="zh-TW" sz="105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smtClean="0">
                <a:solidFill>
                  <a:srgbClr val="800000"/>
                </a:solidFill>
              </a:rPr>
              <a:t>7 Conclusions</a:t>
            </a:r>
            <a:endParaRPr lang="zh-TW" altLang="en-US" dirty="0">
              <a:solidFill>
                <a:srgbClr val="800000"/>
              </a:solidFill>
            </a:endParaRPr>
          </a:p>
        </p:txBody>
      </p:sp>
      <p:sp>
        <p:nvSpPr>
          <p:cNvPr id="3" name="Content Placeholder 2"/>
          <p:cNvSpPr>
            <a:spLocks noGrp="1"/>
          </p:cNvSpPr>
          <p:nvPr>
            <p:ph idx="1"/>
          </p:nvPr>
        </p:nvSpPr>
        <p:spPr>
          <a:xfrm>
            <a:off x="457200" y="1417638"/>
            <a:ext cx="8229600" cy="4708525"/>
          </a:xfrm>
        </p:spPr>
        <p:txBody>
          <a:bodyPr/>
          <a:lstStyle/>
          <a:p>
            <a:r>
              <a:rPr lang="en-US" altLang="zh-TW" dirty="0" smtClean="0">
                <a:solidFill>
                  <a:srgbClr val="000066"/>
                </a:solidFill>
              </a:rPr>
              <a:t>Dramatic changes in the information environment require libraries to collaborate</a:t>
            </a:r>
          </a:p>
          <a:p>
            <a:r>
              <a:rPr lang="en-US" altLang="zh-TW" dirty="0" smtClean="0">
                <a:solidFill>
                  <a:srgbClr val="000066"/>
                </a:solidFill>
              </a:rPr>
              <a:t>Collaboration must be mutually beneficial</a:t>
            </a:r>
          </a:p>
          <a:p>
            <a:r>
              <a:rPr lang="en-US" altLang="zh-TW" dirty="0" smtClean="0">
                <a:solidFill>
                  <a:srgbClr val="000066"/>
                </a:solidFill>
              </a:rPr>
              <a:t>Deeper collaboration is now necessary</a:t>
            </a:r>
          </a:p>
          <a:p>
            <a:r>
              <a:rPr lang="en-US" altLang="zh-TW" dirty="0" smtClean="0">
                <a:solidFill>
                  <a:srgbClr val="000066"/>
                </a:solidFill>
              </a:rPr>
              <a:t>Technology can enable deep collaboration</a:t>
            </a:r>
          </a:p>
          <a:p>
            <a:r>
              <a:rPr lang="en-US" altLang="zh-TW" dirty="0" smtClean="0">
                <a:solidFill>
                  <a:srgbClr val="000066"/>
                </a:solidFill>
              </a:rPr>
              <a:t> Librarians can be role models and facilitate collaboration for our users.</a:t>
            </a:r>
            <a:endParaRPr lang="zh-TW" altLang="en-US" dirty="0">
              <a:solidFill>
                <a:srgbClr val="000066"/>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09" name="Rectangle 2"/>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45410" name="Rectangle 3"/>
          <p:cNvSpPr>
            <a:spLocks noChangeArrowheads="1"/>
          </p:cNvSpPr>
          <p:nvPr/>
        </p:nvSpPr>
        <p:spPr bwMode="auto">
          <a:xfrm>
            <a:off x="755650" y="188913"/>
            <a:ext cx="7772400" cy="863600"/>
          </a:xfrm>
          <a:prstGeom prst="rect">
            <a:avLst/>
          </a:prstGeom>
          <a:noFill/>
          <a:ln w="9525">
            <a:noFill/>
            <a:miter lim="800000"/>
            <a:headEnd/>
            <a:tailEnd/>
          </a:ln>
        </p:spPr>
        <p:txBody>
          <a:bodyPr anchor="ctr"/>
          <a:lstStyle/>
          <a:p>
            <a:endParaRPr lang="en-US" sz="1800">
              <a:solidFill>
                <a:srgbClr val="008000"/>
              </a:solidFill>
            </a:endParaRPr>
          </a:p>
        </p:txBody>
      </p:sp>
      <p:sp>
        <p:nvSpPr>
          <p:cNvPr id="145411" name="Rectangle 4"/>
          <p:cNvSpPr>
            <a:spLocks noChangeArrowheads="1"/>
          </p:cNvSpPr>
          <p:nvPr/>
        </p:nvSpPr>
        <p:spPr bwMode="auto">
          <a:xfrm>
            <a:off x="0" y="476250"/>
            <a:ext cx="9144000" cy="936625"/>
          </a:xfrm>
          <a:prstGeom prst="rect">
            <a:avLst/>
          </a:prstGeom>
          <a:noFill/>
          <a:ln w="9525">
            <a:noFill/>
            <a:miter lim="800000"/>
            <a:headEnd/>
            <a:tailEnd/>
          </a:ln>
        </p:spPr>
        <p:txBody>
          <a:bodyPr anchor="ctr"/>
          <a:lstStyle/>
          <a:p>
            <a:pPr algn="ctr"/>
            <a:endParaRPr lang="zh-TW" altLang="en-US" sz="3600">
              <a:solidFill>
                <a:srgbClr val="993300"/>
              </a:solidFill>
            </a:endParaRPr>
          </a:p>
        </p:txBody>
      </p:sp>
      <p:sp>
        <p:nvSpPr>
          <p:cNvPr id="6" name="TextBox 5"/>
          <p:cNvSpPr txBox="1"/>
          <p:nvPr/>
        </p:nvSpPr>
        <p:spPr>
          <a:xfrm>
            <a:off x="457200" y="5240214"/>
            <a:ext cx="7828297" cy="584775"/>
          </a:xfrm>
          <a:prstGeom prst="rect">
            <a:avLst/>
          </a:prstGeom>
          <a:noFill/>
        </p:spPr>
        <p:txBody>
          <a:bodyPr wrap="square" rtlCol="0">
            <a:spAutoFit/>
          </a:bodyPr>
          <a:lstStyle/>
          <a:p>
            <a:r>
              <a:rPr lang="ms-MY" altLang="zh-TW" sz="3200" b="1" dirty="0" smtClean="0">
                <a:solidFill>
                  <a:srgbClr val="FF0000"/>
                </a:solidFill>
              </a:rPr>
              <a:t>Salam dari Hong Kong dan terima kasih!</a:t>
            </a:r>
            <a:endParaRPr lang="zh-TW" altLang="en-US" sz="3200" b="1" dirty="0">
              <a:solidFill>
                <a:srgbClr val="FF0000"/>
              </a:solidFill>
            </a:endParaRPr>
          </a:p>
        </p:txBody>
      </p:sp>
      <p:pic>
        <p:nvPicPr>
          <p:cNvPr id="139266" name="Picture 2" descr="http://farm4.staticflickr.com/3388/3273714163_d631224db4_b.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8" name="TextBox 7"/>
          <p:cNvSpPr txBox="1"/>
          <p:nvPr/>
        </p:nvSpPr>
        <p:spPr>
          <a:xfrm>
            <a:off x="4808040" y="4914899"/>
            <a:ext cx="4160113" cy="246221"/>
          </a:xfrm>
          <a:prstGeom prst="rect">
            <a:avLst/>
          </a:prstGeom>
          <a:noFill/>
        </p:spPr>
        <p:txBody>
          <a:bodyPr wrap="none" rtlCol="0">
            <a:spAutoFit/>
          </a:bodyPr>
          <a:lstStyle/>
          <a:p>
            <a:r>
              <a:rPr lang="en-AU" altLang="zh-TW" sz="1000" dirty="0" smtClean="0">
                <a:solidFill>
                  <a:schemeClr val="bg1"/>
                </a:solidFill>
              </a:rPr>
              <a:t>http://www.flickr.com/photos/jaako/3273714163/sizes/l/in/photostream/</a:t>
            </a:r>
            <a:endParaRPr lang="zh-TW" altLang="en-US" sz="1000" dirty="0">
              <a:solidFill>
                <a:schemeClr val="bg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900</TotalTime>
  <Words>3069</Words>
  <Application>Microsoft Macintosh PowerPoint</Application>
  <PresentationFormat>On-screen Show (4:3)</PresentationFormat>
  <Paragraphs>450</Paragraphs>
  <Slides>93</Slides>
  <Notes>28</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93</vt:i4>
      </vt:variant>
    </vt:vector>
  </HeadingPairs>
  <TitlesOfParts>
    <vt:vector size="95" baseType="lpstr">
      <vt:lpstr>Presentation1</vt:lpstr>
      <vt:lpstr>Bitmap Image</vt:lpstr>
      <vt:lpstr>Collaborative library networks for a sustainable future</vt:lpstr>
      <vt:lpstr>Outline</vt:lpstr>
      <vt:lpstr>1 The Information Landscape</vt:lpstr>
      <vt:lpstr>Transformational Change in the Information Landscape</vt:lpstr>
      <vt:lpstr>2 Library Collaboration: Tensions and Success</vt:lpstr>
      <vt:lpstr>Slide 6</vt:lpstr>
      <vt:lpstr>Typical obstacles to collaboration</vt:lpstr>
      <vt:lpstr>Collaboration Networks</vt:lpstr>
      <vt:lpstr>Slide 9</vt:lpstr>
      <vt:lpstr>Slide 10</vt:lpstr>
      <vt:lpstr>Slide 11</vt:lpstr>
      <vt:lpstr>HKU Cataloging output</vt:lpstr>
      <vt:lpstr> 3 The Hong Kong Situation</vt:lpstr>
      <vt:lpstr>Hong Kong Higher Education</vt:lpstr>
      <vt:lpstr>Hong Kong UGC Funded Universities</vt:lpstr>
      <vt:lpstr>Slide 16</vt:lpstr>
      <vt:lpstr>Slide 17</vt:lpstr>
      <vt:lpstr>Why Co-operate?</vt:lpstr>
      <vt:lpstr>JULAC Principles of Co-operation – 1</vt:lpstr>
      <vt:lpstr>JULAC Principles of Co-operation - 2</vt:lpstr>
      <vt:lpstr>JULAC Principles of Co-operation – 3</vt:lpstr>
      <vt:lpstr>JULAC Organizational Structure </vt:lpstr>
      <vt:lpstr>Three collaborative examples: Building, sharing and storing resources</vt:lpstr>
      <vt:lpstr>(A) Building resources: JULAC Consortiall</vt:lpstr>
      <vt:lpstr>JULAC Consortium Development</vt:lpstr>
      <vt:lpstr>(B) Sharing Resources: JULAC Access Services Committee</vt:lpstr>
      <vt:lpstr>Principles of Co-operative Inter-lending</vt:lpstr>
      <vt:lpstr>Slide 28</vt:lpstr>
      <vt:lpstr>Slide 29</vt:lpstr>
      <vt:lpstr>What is HKALL</vt:lpstr>
      <vt:lpstr>Why?</vt:lpstr>
      <vt:lpstr>Slide 32</vt:lpstr>
      <vt:lpstr>Slide 33</vt:lpstr>
      <vt:lpstr>How HKALL Works</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INN-Reach Requests per Library</vt:lpstr>
      <vt:lpstr>Adding It up… January-December 2009</vt:lpstr>
      <vt:lpstr>(C) Storing resources: JULAC “JURA” Co-operative Storage</vt:lpstr>
      <vt:lpstr>Automated Storage &amp; Retrieval System</vt:lpstr>
      <vt:lpstr>Materials kept in bins</vt:lpstr>
      <vt:lpstr> </vt:lpstr>
      <vt:lpstr>A 12 Storey Building</vt:lpstr>
      <vt:lpstr>Slide 54</vt:lpstr>
      <vt:lpstr>Slide 55</vt:lpstr>
      <vt:lpstr>Progress to date</vt:lpstr>
      <vt:lpstr>Progress to date (cont.)</vt:lpstr>
      <vt:lpstr>Slide 58</vt:lpstr>
      <vt:lpstr>Obstacles to JURA collaboration</vt:lpstr>
      <vt:lpstr>JURA: A catalyst for change?</vt:lpstr>
      <vt:lpstr>JURA: A catalyst for change?</vt:lpstr>
      <vt:lpstr>JURA: A catalyst for change?</vt:lpstr>
      <vt:lpstr>4 “Deep” Collaboration</vt:lpstr>
      <vt:lpstr>Slide 64</vt:lpstr>
      <vt:lpstr>UGC Report December 2010</vt:lpstr>
      <vt:lpstr>Deep collaboration?</vt:lpstr>
      <vt:lpstr>Deep collaboration?</vt:lpstr>
      <vt:lpstr>Transformational Change in the Information Landscape</vt:lpstr>
      <vt:lpstr>Transformational Change in the Information Landscape</vt:lpstr>
      <vt:lpstr>Slide 70</vt:lpstr>
      <vt:lpstr>University of California</vt:lpstr>
      <vt:lpstr>Radical collaboration</vt:lpstr>
      <vt:lpstr>Slide 73</vt:lpstr>
      <vt:lpstr>“OCLC’s cloud-based library management services enable libraries to share infrastructure costs and resources as well as to collaborate in new ways”</vt:lpstr>
      <vt:lpstr>Possible areas for deep collaboration</vt:lpstr>
      <vt:lpstr>JULAC Strategic Plan</vt:lpstr>
      <vt:lpstr>5 Facilitating collaboration for clients: The Rise of the CRIS  (Current Research Information System)</vt:lpstr>
      <vt:lpstr>IR  CRIS</vt:lpstr>
      <vt:lpstr>Slide 79</vt:lpstr>
      <vt:lpstr>Slide 80</vt:lpstr>
      <vt:lpstr>Slide 81</vt:lpstr>
      <vt:lpstr>Slide 82</vt:lpstr>
      <vt:lpstr>Slide 83</vt:lpstr>
      <vt:lpstr>Slide 84</vt:lpstr>
      <vt:lpstr>Slide 85</vt:lpstr>
      <vt:lpstr>Slide 86</vt:lpstr>
      <vt:lpstr>Slide 87</vt:lpstr>
      <vt:lpstr>6 Keys to Successful Collaboration</vt:lpstr>
      <vt:lpstr>Successful collaborative efforts have: </vt:lpstr>
      <vt:lpstr>Successful collaborative efforts also have:</vt:lpstr>
      <vt:lpstr>7 Conclusions</vt:lpstr>
      <vt:lpstr>7 Conclusions</vt:lpstr>
      <vt:lpstr>Slide 93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conducive ecosystems for future library networks</dc:title>
  <dc:creator>hkul</dc:creator>
  <cp:lastModifiedBy>hkul</cp:lastModifiedBy>
  <cp:revision>86</cp:revision>
  <dcterms:created xsi:type="dcterms:W3CDTF">2013-10-04T23:18:09Z</dcterms:created>
  <dcterms:modified xsi:type="dcterms:W3CDTF">2013-10-05T00:33:05Z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