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304" r:id="rId8"/>
    <p:sldId id="305" r:id="rId9"/>
    <p:sldId id="306" r:id="rId10"/>
    <p:sldId id="307" r:id="rId11"/>
    <p:sldId id="263" r:id="rId12"/>
    <p:sldId id="30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4" r:id="rId31"/>
    <p:sldId id="285" r:id="rId32"/>
    <p:sldId id="287" r:id="rId33"/>
    <p:sldId id="288" r:id="rId34"/>
    <p:sldId id="289" r:id="rId35"/>
    <p:sldId id="309" r:id="rId36"/>
    <p:sldId id="308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292" r:id="rId46"/>
    <p:sldId id="294" r:id="rId47"/>
    <p:sldId id="319" r:id="rId48"/>
    <p:sldId id="326" r:id="rId49"/>
    <p:sldId id="318" r:id="rId50"/>
    <p:sldId id="320" r:id="rId51"/>
    <p:sldId id="327" r:id="rId52"/>
    <p:sldId id="321" r:id="rId53"/>
    <p:sldId id="322" r:id="rId54"/>
    <p:sldId id="323" r:id="rId55"/>
    <p:sldId id="324" r:id="rId56"/>
    <p:sldId id="325" r:id="rId57"/>
    <p:sldId id="297" r:id="rId58"/>
    <p:sldId id="298" r:id="rId59"/>
    <p:sldId id="299" r:id="rId60"/>
    <p:sldId id="300" r:id="rId61"/>
    <p:sldId id="301" r:id="rId62"/>
    <p:sldId id="302" r:id="rId6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2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Jimu\&#20849;&#26377;\&#23398;&#34899;&#22522;&#30436;&#25512;&#36914;&#37096;\03-01)&#12452;&#12505;&#12531;&#12488;&#12539;&#24195;&#22577;&#12539;&#35611;&#28436;&#12539;&#12524;&#12463;\H26\260416_&#23398;&#34899;&#27231;&#38306;&#35506;&#25152;&#31649;&#20107;&#38917;&#35500;&#26126;\work\CiNii&#12464;&#12521;&#12501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36.187.99.195\home\&#12458;&#12540;&#12503;&#12531;&#12469;&#12452;&#12456;&#12531;&#12473;\&#30330;&#34920;\171027IAB\materials\IR&#25968;&#32113;&#35336;-20170930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maji\Desktop\&#26032;&#35215;%20Microsoft%20Excel%20&#12527;&#12540;&#12463;&#12471;&#12540;&#1248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jimu.ad.op.nii.ac.jp\&#22259;&#26360;&#39208;&#36899;&#25658;&#12539;&#21332;&#21147;&#23460;\0018_&#22522;&#30990;&#12487;&#12540;&#12479;\&#20250;&#21729;&#39208;&#29366;&#27841;\BigDeal&#22865;&#32004;&#27231;&#38306;&#25968;&#12398;&#25512;&#31227;(&#22823;&#25163;3&#31038;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jimu.ad.op.nii.ac.jp\&#22259;&#26360;&#39208;&#36899;&#25658;&#12539;&#21332;&#21147;&#23460;\0018_&#22522;&#30990;&#12487;&#12540;&#12479;\&#20250;&#21729;&#39208;&#29366;&#27841;\BigDeal&#22865;&#32004;&#27231;&#38306;&#25968;&#12398;&#25512;&#31227;(&#22823;&#25163;3&#31038;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jimu.ad.op.nii.ac.jp\&#22259;&#26360;&#39208;&#36899;&#25658;&#12539;&#21332;&#21147;&#23460;\0018_&#22522;&#30990;&#12487;&#12540;&#12479;\&#20250;&#21729;&#39208;&#29366;&#27841;\BigDeal&#22865;&#32004;&#27231;&#38306;&#25968;&#12398;&#25512;&#31227;(&#22823;&#25163;3&#31038;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ythj\Desktop\171027IAB\materials\&#22823;&#23398;&#35215;&#2716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4232473727491699E-2"/>
          <c:y val="0.116767495596548"/>
          <c:w val="0.85153505254501705"/>
          <c:h val="0.808423544050866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利用グラフ!$B$2</c:f>
              <c:strCache>
                <c:ptCount val="1"/>
                <c:pt idx="0">
                  <c:v>Fulltext(internal)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\(#,##0\)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利用グラフ!$A$3:$A$14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利用グラフ!$B$3:$B$14</c:f>
              <c:numCache>
                <c:formatCode>#,##0_);[Red]\(#,##0\)</c:formatCode>
                <c:ptCount val="12"/>
                <c:pt idx="0">
                  <c:v>2600</c:v>
                </c:pt>
                <c:pt idx="1">
                  <c:v>2890</c:v>
                </c:pt>
                <c:pt idx="2">
                  <c:v>3090</c:v>
                </c:pt>
                <c:pt idx="3">
                  <c:v>3200</c:v>
                </c:pt>
                <c:pt idx="4">
                  <c:v>3500</c:v>
                </c:pt>
                <c:pt idx="5">
                  <c:v>3660</c:v>
                </c:pt>
                <c:pt idx="6">
                  <c:v>3790</c:v>
                </c:pt>
                <c:pt idx="7">
                  <c:v>3880</c:v>
                </c:pt>
                <c:pt idx="8">
                  <c:v>4020</c:v>
                </c:pt>
                <c:pt idx="9">
                  <c:v>4150</c:v>
                </c:pt>
                <c:pt idx="10" formatCode="#,##0_ ">
                  <c:v>4260</c:v>
                </c:pt>
                <c:pt idx="11">
                  <c:v>4304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9-4707-9CC9-DFDDC7A603E6}"/>
            </c:ext>
          </c:extLst>
        </c:ser>
        <c:ser>
          <c:idx val="1"/>
          <c:order val="1"/>
          <c:tx>
            <c:strRef>
              <c:f>利用グラフ!$C$2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利用グラフ!$A$3:$A$14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利用グラフ!$C$3:$C$14</c:f>
              <c:numCache>
                <c:formatCode>#,##0_);[Red]\(#,##0\)</c:formatCode>
                <c:ptCount val="12"/>
                <c:pt idx="0">
                  <c:v>7300</c:v>
                </c:pt>
                <c:pt idx="1">
                  <c:v>7710</c:v>
                </c:pt>
                <c:pt idx="2">
                  <c:v>8410</c:v>
                </c:pt>
                <c:pt idx="3">
                  <c:v>8800</c:v>
                </c:pt>
                <c:pt idx="4">
                  <c:v>9300</c:v>
                </c:pt>
                <c:pt idx="5">
                  <c:v>10640</c:v>
                </c:pt>
                <c:pt idx="6">
                  <c:v>11510</c:v>
                </c:pt>
                <c:pt idx="7">
                  <c:v>12140</c:v>
                </c:pt>
                <c:pt idx="8">
                  <c:v>12700</c:v>
                </c:pt>
                <c:pt idx="9">
                  <c:v>14350</c:v>
                </c:pt>
                <c:pt idx="10" formatCode="General">
                  <c:v>15010</c:v>
                </c:pt>
                <c:pt idx="11" formatCode="General">
                  <c:v>15470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9-4707-9CC9-DFDDC7A60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473104"/>
        <c:axId val="204473664"/>
      </c:barChart>
      <c:lineChart>
        <c:grouping val="standard"/>
        <c:varyColors val="0"/>
        <c:ser>
          <c:idx val="2"/>
          <c:order val="2"/>
          <c:tx>
            <c:strRef>
              <c:f>利用グラフ!$D$2</c:f>
              <c:strCache>
                <c:ptCount val="1"/>
                <c:pt idx="0">
                  <c:v>Search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3"/>
              <c:layout>
                <c:manualLayout>
                  <c:x val="-3.8157864587457901E-2"/>
                  <c:y val="3.856392857486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E59-4707-9CC9-DFDDC7A603E6}"/>
                </c:ext>
              </c:extLst>
            </c:dLbl>
            <c:dLbl>
              <c:idx val="4"/>
              <c:layout>
                <c:manualLayout>
                  <c:x val="-4.0015398976541397E-2"/>
                  <c:y val="-2.14842175841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E59-4707-9CC9-DFDDC7A603E6}"/>
                </c:ext>
              </c:extLst>
            </c:dLbl>
            <c:dLbl>
              <c:idx val="5"/>
              <c:layout>
                <c:manualLayout>
                  <c:x val="-3.8157864587457901E-2"/>
                  <c:y val="2.4689496771080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E59-4707-9CC9-DFDDC7A603E6}"/>
                </c:ext>
              </c:extLst>
            </c:dLbl>
            <c:dLbl>
              <c:idx val="6"/>
              <c:layout>
                <c:manualLayout>
                  <c:x val="-3.6456099347714703E-2"/>
                  <c:y val="3.578904221410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E59-4707-9CC9-DFDDC7A603E6}"/>
                </c:ext>
              </c:extLst>
            </c:dLbl>
            <c:dLbl>
              <c:idx val="7"/>
              <c:layout>
                <c:manualLayout>
                  <c:x val="-3.8157864587457901E-2"/>
                  <c:y val="2.4689496771080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E59-4707-9CC9-DFDDC7A603E6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利用グラフ!$A$3:$A$14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利用グラフ!$D$3:$D$14</c:f>
              <c:numCache>
                <c:formatCode>#,##0_);[Red]\(#,##0\)</c:formatCode>
                <c:ptCount val="12"/>
                <c:pt idx="0">
                  <c:v>7206</c:v>
                </c:pt>
                <c:pt idx="1">
                  <c:v>13286</c:v>
                </c:pt>
                <c:pt idx="2">
                  <c:v>28919</c:v>
                </c:pt>
                <c:pt idx="3">
                  <c:v>35000</c:v>
                </c:pt>
                <c:pt idx="4">
                  <c:v>64100</c:v>
                </c:pt>
                <c:pt idx="5">
                  <c:v>57600</c:v>
                </c:pt>
                <c:pt idx="6">
                  <c:v>60460</c:v>
                </c:pt>
                <c:pt idx="7">
                  <c:v>57580</c:v>
                </c:pt>
                <c:pt idx="8">
                  <c:v>56400</c:v>
                </c:pt>
                <c:pt idx="9">
                  <c:v>61200</c:v>
                </c:pt>
                <c:pt idx="10">
                  <c:v>61270</c:v>
                </c:pt>
                <c:pt idx="11">
                  <c:v>59120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E59-4707-9CC9-DFDDC7A60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474784"/>
        <c:axId val="204474224"/>
      </c:lineChart>
      <c:catAx>
        <c:axId val="20447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4473664"/>
        <c:crosses val="autoZero"/>
        <c:auto val="1"/>
        <c:lblAlgn val="ctr"/>
        <c:lblOffset val="100"/>
        <c:noMultiLvlLbl val="0"/>
      </c:catAx>
      <c:valAx>
        <c:axId val="204473664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04473104"/>
        <c:crosses val="autoZero"/>
        <c:crossBetween val="between"/>
      </c:valAx>
      <c:valAx>
        <c:axId val="204474224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crossAx val="204474784"/>
        <c:crosses val="max"/>
        <c:crossBetween val="between"/>
      </c:valAx>
      <c:catAx>
        <c:axId val="204474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4474224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21409186351706"/>
          <c:y val="3.8112043405716202E-2"/>
          <c:w val="0.58076322696505001"/>
          <c:h val="4.8687813920627501E-2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</c:spPr>
      <c:txPr>
        <a:bodyPr/>
        <a:lstStyle/>
        <a:p>
          <a:pPr>
            <a:defRPr sz="14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050"/>
      </a:pPr>
      <a:endParaRPr lang="ja-JP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800458190269537E-2"/>
          <c:y val="2.9009533920099414E-2"/>
          <c:w val="0.916800581925863"/>
          <c:h val="0.857060326630374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National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EAC-43FF-8E30-871092518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Sheet1!$A$2:$B$9</c:f>
              <c:multiLvlStrCache>
                <c:ptCount val="8"/>
                <c:lvl>
                  <c:pt idx="0">
                    <c:v>2</c:v>
                  </c:pt>
                  <c:pt idx="1">
                    <c:v>10</c:v>
                  </c:pt>
                  <c:pt idx="2">
                    <c:v>57</c:v>
                  </c:pt>
                  <c:pt idx="3">
                    <c:v>102</c:v>
                  </c:pt>
                  <c:pt idx="4">
                    <c:v>144</c:v>
                  </c:pt>
                  <c:pt idx="5">
                    <c:v>175</c:v>
                  </c:pt>
                  <c:pt idx="6">
                    <c:v>206</c:v>
                  </c:pt>
                  <c:pt idx="7">
                    <c:v>211</c:v>
                  </c:pt>
                </c:lvl>
                <c:lvl>
                  <c:pt idx="0">
                    <c:v>March-05</c:v>
                  </c:pt>
                  <c:pt idx="1">
                    <c:v>March-06</c:v>
                  </c:pt>
                  <c:pt idx="2">
                    <c:v>March-07</c:v>
                  </c:pt>
                  <c:pt idx="3">
                    <c:v>March-08</c:v>
                  </c:pt>
                  <c:pt idx="4">
                    <c:v>March-09</c:v>
                  </c:pt>
                  <c:pt idx="5">
                    <c:v>March-10</c:v>
                  </c:pt>
                  <c:pt idx="6">
                    <c:v>March-11</c:v>
                  </c:pt>
                  <c:pt idx="7">
                    <c:v>September-11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6</c:v>
                </c:pt>
                <c:pt idx="2">
                  <c:v>38</c:v>
                </c:pt>
                <c:pt idx="3">
                  <c:v>62</c:v>
                </c:pt>
                <c:pt idx="4">
                  <c:v>72</c:v>
                </c:pt>
                <c:pt idx="5">
                  <c:v>74</c:v>
                </c:pt>
                <c:pt idx="6">
                  <c:v>77</c:v>
                </c:pt>
                <c:pt idx="7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1-4CC1-8681-348736CCD020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Public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EAC-43FF-8E30-87109251863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EAC-43FF-8E30-871092518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Sheet1!$A$2:$B$9</c:f>
              <c:multiLvlStrCache>
                <c:ptCount val="8"/>
                <c:lvl>
                  <c:pt idx="0">
                    <c:v>2</c:v>
                  </c:pt>
                  <c:pt idx="1">
                    <c:v>10</c:v>
                  </c:pt>
                  <c:pt idx="2">
                    <c:v>57</c:v>
                  </c:pt>
                  <c:pt idx="3">
                    <c:v>102</c:v>
                  </c:pt>
                  <c:pt idx="4">
                    <c:v>144</c:v>
                  </c:pt>
                  <c:pt idx="5">
                    <c:v>175</c:v>
                  </c:pt>
                  <c:pt idx="6">
                    <c:v>206</c:v>
                  </c:pt>
                  <c:pt idx="7">
                    <c:v>211</c:v>
                  </c:pt>
                </c:lvl>
                <c:lvl>
                  <c:pt idx="0">
                    <c:v>March-05</c:v>
                  </c:pt>
                  <c:pt idx="1">
                    <c:v>March-06</c:v>
                  </c:pt>
                  <c:pt idx="2">
                    <c:v>March-07</c:v>
                  </c:pt>
                  <c:pt idx="3">
                    <c:v>March-08</c:v>
                  </c:pt>
                  <c:pt idx="4">
                    <c:v>March-09</c:v>
                  </c:pt>
                  <c:pt idx="5">
                    <c:v>March-10</c:v>
                  </c:pt>
                  <c:pt idx="6">
                    <c:v>March-11</c:v>
                  </c:pt>
                  <c:pt idx="7">
                    <c:v>September-11</c:v>
                  </c:pt>
                </c:lvl>
              </c:multiLvlStrCache>
            </c:multiLvl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11</c:v>
                </c:pt>
                <c:pt idx="5">
                  <c:v>14</c:v>
                </c:pt>
                <c:pt idx="6">
                  <c:v>20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F1-4CC1-8681-348736CCD020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Private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EAC-43FF-8E30-871092518631}"/>
                </c:ext>
              </c:extLst>
            </c:dLbl>
            <c:dLbl>
              <c:idx val="1"/>
              <c:layout>
                <c:manualLayout>
                  <c:x val="-3.3434936929072158E-2"/>
                  <c:y val="-7.8386352133713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EAC-43FF-8E30-871092518631}"/>
                </c:ext>
              </c:extLst>
            </c:dLbl>
            <c:dLbl>
              <c:idx val="2"/>
              <c:layout>
                <c:manualLayout>
                  <c:x val="-4.1793605344535176E-2"/>
                  <c:y val="-5.22565393968580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619017581511471E-2"/>
                      <c:h val="6.3793529114049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EAC-43FF-8E30-871092518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Sheet1!$A$2:$B$9</c:f>
              <c:multiLvlStrCache>
                <c:ptCount val="8"/>
                <c:lvl>
                  <c:pt idx="0">
                    <c:v>2</c:v>
                  </c:pt>
                  <c:pt idx="1">
                    <c:v>10</c:v>
                  </c:pt>
                  <c:pt idx="2">
                    <c:v>57</c:v>
                  </c:pt>
                  <c:pt idx="3">
                    <c:v>102</c:v>
                  </c:pt>
                  <c:pt idx="4">
                    <c:v>144</c:v>
                  </c:pt>
                  <c:pt idx="5">
                    <c:v>175</c:v>
                  </c:pt>
                  <c:pt idx="6">
                    <c:v>206</c:v>
                  </c:pt>
                  <c:pt idx="7">
                    <c:v>211</c:v>
                  </c:pt>
                </c:lvl>
                <c:lvl>
                  <c:pt idx="0">
                    <c:v>March-05</c:v>
                  </c:pt>
                  <c:pt idx="1">
                    <c:v>March-06</c:v>
                  </c:pt>
                  <c:pt idx="2">
                    <c:v>March-07</c:v>
                  </c:pt>
                  <c:pt idx="3">
                    <c:v>March-08</c:v>
                  </c:pt>
                  <c:pt idx="4">
                    <c:v>March-09</c:v>
                  </c:pt>
                  <c:pt idx="5">
                    <c:v>March-10</c:v>
                  </c:pt>
                  <c:pt idx="6">
                    <c:v>March-11</c:v>
                  </c:pt>
                  <c:pt idx="7">
                    <c:v>September-11</c:v>
                  </c:pt>
                </c:lvl>
              </c:multiLvlStrCache>
            </c:multiLvl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11</c:v>
                </c:pt>
                <c:pt idx="3">
                  <c:v>27</c:v>
                </c:pt>
                <c:pt idx="4">
                  <c:v>38</c:v>
                </c:pt>
                <c:pt idx="5">
                  <c:v>57</c:v>
                </c:pt>
                <c:pt idx="6">
                  <c:v>73</c:v>
                </c:pt>
                <c:pt idx="7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F1-4CC1-8681-348736CCD020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Others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EAC-43FF-8E30-871092518631}"/>
                </c:ext>
              </c:extLst>
            </c:dLbl>
            <c:dLbl>
              <c:idx val="1"/>
              <c:layout>
                <c:manualLayout>
                  <c:x val="0"/>
                  <c:y val="-4.1806054471313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EAC-43FF-8E30-871092518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Sheet1!$A$2:$B$9</c:f>
              <c:multiLvlStrCache>
                <c:ptCount val="8"/>
                <c:lvl>
                  <c:pt idx="0">
                    <c:v>2</c:v>
                  </c:pt>
                  <c:pt idx="1">
                    <c:v>10</c:v>
                  </c:pt>
                  <c:pt idx="2">
                    <c:v>57</c:v>
                  </c:pt>
                  <c:pt idx="3">
                    <c:v>102</c:v>
                  </c:pt>
                  <c:pt idx="4">
                    <c:v>144</c:v>
                  </c:pt>
                  <c:pt idx="5">
                    <c:v>175</c:v>
                  </c:pt>
                  <c:pt idx="6">
                    <c:v>206</c:v>
                  </c:pt>
                  <c:pt idx="7">
                    <c:v>211</c:v>
                  </c:pt>
                </c:lvl>
                <c:lvl>
                  <c:pt idx="0">
                    <c:v>March-05</c:v>
                  </c:pt>
                  <c:pt idx="1">
                    <c:v>March-06</c:v>
                  </c:pt>
                  <c:pt idx="2">
                    <c:v>March-07</c:v>
                  </c:pt>
                  <c:pt idx="3">
                    <c:v>March-08</c:v>
                  </c:pt>
                  <c:pt idx="4">
                    <c:v>March-09</c:v>
                  </c:pt>
                  <c:pt idx="5">
                    <c:v>March-10</c:v>
                  </c:pt>
                  <c:pt idx="6">
                    <c:v>March-11</c:v>
                  </c:pt>
                  <c:pt idx="7">
                    <c:v>September-11</c:v>
                  </c:pt>
                </c:lvl>
              </c:multiLvlStrCache>
            </c:multiLvl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9</c:v>
                </c:pt>
                <c:pt idx="4">
                  <c:v>23</c:v>
                </c:pt>
                <c:pt idx="5">
                  <c:v>30</c:v>
                </c:pt>
                <c:pt idx="6">
                  <c:v>36</c:v>
                </c:pt>
                <c:pt idx="7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F1-4CC1-8681-348736CCD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364355240"/>
        <c:axId val="364357592"/>
      </c:barChart>
      <c:catAx>
        <c:axId val="364355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364357592"/>
        <c:crosses val="autoZero"/>
        <c:auto val="1"/>
        <c:lblAlgn val="ctr"/>
        <c:lblOffset val="100"/>
        <c:noMultiLvlLbl val="0"/>
      </c:catAx>
      <c:valAx>
        <c:axId val="364357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ja-JP"/>
          </a:p>
        </c:txPr>
        <c:crossAx val="364355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278857904677251"/>
          <c:y val="0.12722248968221639"/>
          <c:w val="0.23033683461184667"/>
          <c:h val="0.32749447592242831"/>
        </c:manualLayout>
      </c:layout>
      <c:overlay val="0"/>
      <c:txPr>
        <a:bodyPr/>
        <a:lstStyle/>
        <a:p>
          <a:pPr>
            <a:defRPr sz="20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935155298684541E-2"/>
          <c:y val="0.10885049503112132"/>
          <c:w val="0.89150693014062765"/>
          <c:h val="0.841822589145652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'[IR数統計-20170930.xlsx]IR公開機関_独自+JC'!$B$2</c:f>
              <c:strCache>
                <c:ptCount val="1"/>
                <c:pt idx="0">
                  <c:v>独自構築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'[IR数統計-20170930.xlsx]IR公開機関_独自+JC'!$A$3:$A$16</c:f>
              <c:numCache>
                <c:formatCode>yyyy/m/d;@</c:formatCode>
                <c:ptCount val="14"/>
                <c:pt idx="0">
                  <c:v>38442</c:v>
                </c:pt>
                <c:pt idx="1">
                  <c:v>38807</c:v>
                </c:pt>
                <c:pt idx="2">
                  <c:v>39172</c:v>
                </c:pt>
                <c:pt idx="3">
                  <c:v>39538</c:v>
                </c:pt>
                <c:pt idx="4">
                  <c:v>39903</c:v>
                </c:pt>
                <c:pt idx="5" formatCode="m/d/yyyy">
                  <c:v>40268</c:v>
                </c:pt>
                <c:pt idx="6" formatCode="m/d/yyyy">
                  <c:v>40633</c:v>
                </c:pt>
                <c:pt idx="7" formatCode="m/d/yyyy">
                  <c:v>40999</c:v>
                </c:pt>
                <c:pt idx="8" formatCode="m/d/yyyy">
                  <c:v>41364</c:v>
                </c:pt>
                <c:pt idx="9" formatCode="m/d/yyyy">
                  <c:v>41729</c:v>
                </c:pt>
                <c:pt idx="10" formatCode="m/d/yyyy">
                  <c:v>42094</c:v>
                </c:pt>
                <c:pt idx="11" formatCode="m/d/yyyy">
                  <c:v>42460</c:v>
                </c:pt>
                <c:pt idx="12" formatCode="m/d/yyyy">
                  <c:v>42825</c:v>
                </c:pt>
                <c:pt idx="13">
                  <c:v>43008</c:v>
                </c:pt>
              </c:numCache>
            </c:numRef>
          </c:cat>
          <c:val>
            <c:numRef>
              <c:f>'[IR数統計-20170930.xlsx]IR公開機関_独自+JC'!$B$3:$B$16</c:f>
              <c:numCache>
                <c:formatCode>General</c:formatCode>
                <c:ptCount val="14"/>
                <c:pt idx="0">
                  <c:v>2</c:v>
                </c:pt>
                <c:pt idx="1">
                  <c:v>10</c:v>
                </c:pt>
                <c:pt idx="2">
                  <c:v>58</c:v>
                </c:pt>
                <c:pt idx="3">
                  <c:v>101</c:v>
                </c:pt>
                <c:pt idx="4">
                  <c:v>144</c:v>
                </c:pt>
                <c:pt idx="5">
                  <c:v>193</c:v>
                </c:pt>
                <c:pt idx="6">
                  <c:v>228</c:v>
                </c:pt>
                <c:pt idx="7">
                  <c:v>260</c:v>
                </c:pt>
                <c:pt idx="8">
                  <c:v>284</c:v>
                </c:pt>
                <c:pt idx="9">
                  <c:v>301</c:v>
                </c:pt>
                <c:pt idx="10">
                  <c:v>316</c:v>
                </c:pt>
                <c:pt idx="11">
                  <c:v>310</c:v>
                </c:pt>
                <c:pt idx="12">
                  <c:v>285</c:v>
                </c:pt>
                <c:pt idx="13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19-45C6-8013-6D65E1FECB41}"/>
            </c:ext>
          </c:extLst>
        </c:ser>
        <c:ser>
          <c:idx val="1"/>
          <c:order val="1"/>
          <c:tx>
            <c:strRef>
              <c:f>'[IR数統計-20170930.xlsx]IR公開機関_独自+JC'!$C$2</c:f>
              <c:strCache>
                <c:ptCount val="1"/>
                <c:pt idx="0">
                  <c:v>JAIRO Cloud利用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19-45C6-8013-6D65E1FECB4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19-45C6-8013-6D65E1FECB4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19-45C6-8013-6D65E1FECB4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19-45C6-8013-6D65E1FECB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19-45C6-8013-6D65E1FECB4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19-45C6-8013-6D65E1FECB4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19-45C6-8013-6D65E1FECB4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F19-45C6-8013-6D65E1FECB41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'[IR数統計-20170930.xlsx]IR公開機関_独自+JC'!$A$3:$A$16</c:f>
              <c:numCache>
                <c:formatCode>yyyy/m/d;@</c:formatCode>
                <c:ptCount val="14"/>
                <c:pt idx="0">
                  <c:v>38442</c:v>
                </c:pt>
                <c:pt idx="1">
                  <c:v>38807</c:v>
                </c:pt>
                <c:pt idx="2">
                  <c:v>39172</c:v>
                </c:pt>
                <c:pt idx="3">
                  <c:v>39538</c:v>
                </c:pt>
                <c:pt idx="4">
                  <c:v>39903</c:v>
                </c:pt>
                <c:pt idx="5" formatCode="m/d/yyyy">
                  <c:v>40268</c:v>
                </c:pt>
                <c:pt idx="6" formatCode="m/d/yyyy">
                  <c:v>40633</c:v>
                </c:pt>
                <c:pt idx="7" formatCode="m/d/yyyy">
                  <c:v>40999</c:v>
                </c:pt>
                <c:pt idx="8" formatCode="m/d/yyyy">
                  <c:v>41364</c:v>
                </c:pt>
                <c:pt idx="9" formatCode="m/d/yyyy">
                  <c:v>41729</c:v>
                </c:pt>
                <c:pt idx="10" formatCode="m/d/yyyy">
                  <c:v>42094</c:v>
                </c:pt>
                <c:pt idx="11" formatCode="m/d/yyyy">
                  <c:v>42460</c:v>
                </c:pt>
                <c:pt idx="12" formatCode="m/d/yyyy">
                  <c:v>42825</c:v>
                </c:pt>
                <c:pt idx="13">
                  <c:v>43008</c:v>
                </c:pt>
              </c:numCache>
            </c:numRef>
          </c:cat>
          <c:val>
            <c:numRef>
              <c:f>'[IR数統計-20170930.xlsx]IR公開機関_独自+JC'!$C$3:$C$16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73</c:v>
                </c:pt>
                <c:pt idx="9">
                  <c:v>130</c:v>
                </c:pt>
                <c:pt idx="10">
                  <c:v>210</c:v>
                </c:pt>
                <c:pt idx="11">
                  <c:v>288</c:v>
                </c:pt>
                <c:pt idx="12">
                  <c:v>396</c:v>
                </c:pt>
                <c:pt idx="13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F19-45C6-8013-6D65E1FECB41}"/>
            </c:ext>
          </c:extLst>
        </c:ser>
        <c:ser>
          <c:idx val="2"/>
          <c:order val="2"/>
          <c:tx>
            <c:strRef>
              <c:f>'[IR数統計-20170930.xlsx]IR公開機関_独自+JC'!$D$2</c:f>
              <c:strCache>
                <c:ptCount val="1"/>
                <c:pt idx="0">
                  <c:v>JAIRO Cloudで公開予定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F19-45C6-8013-6D65E1FECB4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F19-45C6-8013-6D65E1FECB4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F19-45C6-8013-6D65E1FECB4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F19-45C6-8013-6D65E1FECB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F19-45C6-8013-6D65E1FECB4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F19-45C6-8013-6D65E1FECB4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F19-45C6-8013-6D65E1FECB4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F19-45C6-8013-6D65E1FECB4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F19-45C6-8013-6D65E1FECB4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F19-45C6-8013-6D65E1FECB4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F19-45C6-8013-6D65E1FECB4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F19-45C6-8013-6D65E1FECB41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F19-45C6-8013-6D65E1FECB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ysClr val="windowText" lastClr="000000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'[IR数統計-20170930.xlsx]IR公開機関_独自+JC'!$A$3:$A$16</c:f>
              <c:numCache>
                <c:formatCode>yyyy/m/d;@</c:formatCode>
                <c:ptCount val="14"/>
                <c:pt idx="0">
                  <c:v>38442</c:v>
                </c:pt>
                <c:pt idx="1">
                  <c:v>38807</c:v>
                </c:pt>
                <c:pt idx="2">
                  <c:v>39172</c:v>
                </c:pt>
                <c:pt idx="3">
                  <c:v>39538</c:v>
                </c:pt>
                <c:pt idx="4">
                  <c:v>39903</c:v>
                </c:pt>
                <c:pt idx="5" formatCode="m/d/yyyy">
                  <c:v>40268</c:v>
                </c:pt>
                <c:pt idx="6" formatCode="m/d/yyyy">
                  <c:v>40633</c:v>
                </c:pt>
                <c:pt idx="7" formatCode="m/d/yyyy">
                  <c:v>40999</c:v>
                </c:pt>
                <c:pt idx="8" formatCode="m/d/yyyy">
                  <c:v>41364</c:v>
                </c:pt>
                <c:pt idx="9" formatCode="m/d/yyyy">
                  <c:v>41729</c:v>
                </c:pt>
                <c:pt idx="10" formatCode="m/d/yyyy">
                  <c:v>42094</c:v>
                </c:pt>
                <c:pt idx="11" formatCode="m/d/yyyy">
                  <c:v>42460</c:v>
                </c:pt>
                <c:pt idx="12" formatCode="m/d/yyyy">
                  <c:v>42825</c:v>
                </c:pt>
                <c:pt idx="13">
                  <c:v>43008</c:v>
                </c:pt>
              </c:numCache>
            </c:numRef>
          </c:cat>
          <c:val>
            <c:numRef>
              <c:f>'[IR数統計-20170930.xlsx]IR公開機関_独自+JC'!$D$3:$D$16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5F19-45C6-8013-6D65E1FECB41}"/>
            </c:ext>
          </c:extLst>
        </c:ser>
        <c:ser>
          <c:idx val="3"/>
          <c:order val="3"/>
          <c:tx>
            <c:strRef>
              <c:f>'[IR数統計-20170930.xlsx]IR公開機関_独自+JC'!$E$2</c:f>
              <c:strCache>
                <c:ptCount val="1"/>
                <c:pt idx="0">
                  <c:v>合計</c:v>
                </c:pt>
              </c:strCache>
            </c:strRef>
          </c:tx>
          <c:spPr>
            <a:noFill/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ja-JP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'[IR数統計-20170930.xlsx]IR公開機関_独自+JC'!$A$3:$A$16</c:f>
              <c:numCache>
                <c:formatCode>yyyy/m/d;@</c:formatCode>
                <c:ptCount val="14"/>
                <c:pt idx="0">
                  <c:v>38442</c:v>
                </c:pt>
                <c:pt idx="1">
                  <c:v>38807</c:v>
                </c:pt>
                <c:pt idx="2">
                  <c:v>39172</c:v>
                </c:pt>
                <c:pt idx="3">
                  <c:v>39538</c:v>
                </c:pt>
                <c:pt idx="4">
                  <c:v>39903</c:v>
                </c:pt>
                <c:pt idx="5" formatCode="m/d/yyyy">
                  <c:v>40268</c:v>
                </c:pt>
                <c:pt idx="6" formatCode="m/d/yyyy">
                  <c:v>40633</c:v>
                </c:pt>
                <c:pt idx="7" formatCode="m/d/yyyy">
                  <c:v>40999</c:v>
                </c:pt>
                <c:pt idx="8" formatCode="m/d/yyyy">
                  <c:v>41364</c:v>
                </c:pt>
                <c:pt idx="9" formatCode="m/d/yyyy">
                  <c:v>41729</c:v>
                </c:pt>
                <c:pt idx="10" formatCode="m/d/yyyy">
                  <c:v>42094</c:v>
                </c:pt>
                <c:pt idx="11" formatCode="m/d/yyyy">
                  <c:v>42460</c:v>
                </c:pt>
                <c:pt idx="12" formatCode="m/d/yyyy">
                  <c:v>42825</c:v>
                </c:pt>
                <c:pt idx="13">
                  <c:v>43008</c:v>
                </c:pt>
              </c:numCache>
            </c:numRef>
          </c:cat>
          <c:val>
            <c:numRef>
              <c:f>'[IR数統計-20170930.xlsx]IR公開機関_独自+JC'!$E$3:$E$16</c:f>
              <c:numCache>
                <c:formatCode>General</c:formatCode>
                <c:ptCount val="14"/>
                <c:pt idx="0">
                  <c:v>2</c:v>
                </c:pt>
                <c:pt idx="1">
                  <c:v>10</c:v>
                </c:pt>
                <c:pt idx="2">
                  <c:v>58</c:v>
                </c:pt>
                <c:pt idx="3">
                  <c:v>101</c:v>
                </c:pt>
                <c:pt idx="4">
                  <c:v>144</c:v>
                </c:pt>
                <c:pt idx="5">
                  <c:v>193</c:v>
                </c:pt>
                <c:pt idx="6">
                  <c:v>228</c:v>
                </c:pt>
                <c:pt idx="7">
                  <c:v>260</c:v>
                </c:pt>
                <c:pt idx="8">
                  <c:v>357</c:v>
                </c:pt>
                <c:pt idx="9">
                  <c:v>431</c:v>
                </c:pt>
                <c:pt idx="10">
                  <c:v>526</c:v>
                </c:pt>
                <c:pt idx="11">
                  <c:v>598</c:v>
                </c:pt>
                <c:pt idx="12">
                  <c:v>681</c:v>
                </c:pt>
                <c:pt idx="13">
                  <c:v>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F19-45C6-8013-6D65E1FEC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01363120"/>
        <c:axId val="601361944"/>
      </c:barChart>
      <c:catAx>
        <c:axId val="601363120"/>
        <c:scaling>
          <c:orientation val="minMax"/>
          <c:min val="1"/>
        </c:scaling>
        <c:delete val="0"/>
        <c:axPos val="b"/>
        <c:numFmt formatCode="yyyy\.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1361944"/>
        <c:crosses val="autoZero"/>
        <c:auto val="0"/>
        <c:lblAlgn val="ctr"/>
        <c:lblOffset val="100"/>
        <c:tickLblSkip val="1"/>
        <c:noMultiLvlLbl val="0"/>
      </c:catAx>
      <c:valAx>
        <c:axId val="601361944"/>
        <c:scaling>
          <c:orientation val="minMax"/>
          <c:max val="9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1363120"/>
        <c:crosses val="autoZero"/>
        <c:crossBetween val="between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C7-4D8B-B41E-B390A74381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C7-4D8B-B41E-B390A74381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C7-4D8B-B41E-B390A74381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EC7-4D8B-B41E-B390A743815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EC7-4D8B-B41E-B390A743815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EC7-4D8B-B41E-B390A743815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EC7-4D8B-B41E-B390A743815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EC7-4D8B-B41E-B390A743815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EC7-4D8B-B41E-B390A743815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FEC7-4D8B-B41E-B390A743815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FEC7-4D8B-B41E-B390A743815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FEC7-4D8B-B41E-B390A743815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FEC7-4D8B-B41E-B390A743815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FEC7-4D8B-B41E-B390A7438151}"/>
              </c:ext>
            </c:extLst>
          </c:dPt>
          <c:dLbls>
            <c:dLbl>
              <c:idx val="0"/>
              <c:layout>
                <c:manualLayout>
                  <c:x val="-0.1136173867404633"/>
                  <c:y val="-2.4247984326637533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EC7-4D8B-B41E-B390A7438151}"/>
                </c:ext>
              </c:extLst>
            </c:dLbl>
            <c:dLbl>
              <c:idx val="1"/>
              <c:layout>
                <c:manualLayout>
                  <c:x val="-8.4656092081129591E-2"/>
                  <c:y val="-0.10608493142903921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EC7-4D8B-B41E-B390A7438151}"/>
                </c:ext>
              </c:extLst>
            </c:dLbl>
            <c:dLbl>
              <c:idx val="2"/>
              <c:layout>
                <c:manualLayout>
                  <c:x val="5.5694797421795651E-2"/>
                  <c:y val="-1.8185988244978149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EC7-4D8B-B41E-B390A7438151}"/>
                </c:ext>
              </c:extLst>
            </c:dLbl>
            <c:dLbl>
              <c:idx val="3"/>
              <c:layout>
                <c:manualLayout>
                  <c:x val="1.1138959484359147E-2"/>
                  <c:y val="0.2222222222222221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EC7-4D8B-B41E-B390A7438151}"/>
                </c:ext>
              </c:extLst>
            </c:dLbl>
            <c:dLbl>
              <c:idx val="4"/>
              <c:layout>
                <c:manualLayout>
                  <c:x val="-1.3366751381230975E-2"/>
                  <c:y val="0.1616161616161616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88639734826105"/>
                      <c:h val="9.22895622895622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EC7-4D8B-B41E-B390A7438151}"/>
                </c:ext>
              </c:extLst>
            </c:dLbl>
            <c:dLbl>
              <c:idx val="5"/>
              <c:layout>
                <c:manualLayout>
                  <c:x val="-5.3467005524923922E-2"/>
                  <c:y val="9.427609427609415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40694425538424E-2"/>
                      <c:h val="0.102390572390572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EC7-4D8B-B41E-B390A7438151}"/>
                </c:ext>
              </c:extLst>
            </c:dLbl>
            <c:dLbl>
              <c:idx val="6"/>
              <c:layout>
                <c:manualLayout>
                  <c:x val="-1.3366751381230972E-2"/>
                  <c:y val="6.0606060606060608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EC7-4D8B-B41E-B390A7438151}"/>
                </c:ext>
              </c:extLst>
            </c:dLbl>
            <c:dLbl>
              <c:idx val="7"/>
              <c:layout>
                <c:manualLayout>
                  <c:x val="-1.5594543278102805E-2"/>
                  <c:y val="5.387205387205387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FEC7-4D8B-B41E-B390A7438151}"/>
                </c:ext>
              </c:extLst>
            </c:dLbl>
            <c:dLbl>
              <c:idx val="8"/>
              <c:layout>
                <c:manualLayout>
                  <c:x val="-6.0150381215539415E-2"/>
                  <c:y val="5.0505050505050504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FEC7-4D8B-B41E-B390A7438151}"/>
                </c:ext>
              </c:extLst>
            </c:dLbl>
            <c:dLbl>
              <c:idx val="9"/>
              <c:layout>
                <c:manualLayout>
                  <c:x val="-0.1358953057091816"/>
                  <c:y val="3.065293664331048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FEC7-4D8B-B41E-B390A7438151}"/>
                </c:ext>
              </c:extLst>
            </c:dLbl>
            <c:dLbl>
              <c:idx val="10"/>
              <c:layout>
                <c:manualLayout>
                  <c:x val="-1.1750111214178158E-2"/>
                  <c:y val="-1.3139018515102126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FEC7-4D8B-B41E-B390A7438151}"/>
                </c:ext>
              </c:extLst>
            </c:dLbl>
            <c:dLbl>
              <c:idx val="11"/>
              <c:layout>
                <c:manualLayout>
                  <c:x val="-2.4505710865590124E-2"/>
                  <c:y val="-5.723905723905724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FEC7-4D8B-B41E-B390A7438151}"/>
                </c:ext>
              </c:extLst>
            </c:dLbl>
            <c:dLbl>
              <c:idx val="12"/>
              <c:layout>
                <c:manualLayout>
                  <c:x val="1.5594543278102805E-2"/>
                  <c:y val="-0.10437710437710437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FEC7-4D8B-B41E-B390A7438151}"/>
                </c:ext>
              </c:extLst>
            </c:dLbl>
            <c:dLbl>
              <c:idx val="13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FEC7-4D8B-B41E-B390A7438151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Sheet1!$B$1:$O$1</c:f>
              <c:strCache>
                <c:ptCount val="14"/>
                <c:pt idx="0">
                  <c:v>Journal Article</c:v>
                </c:pt>
                <c:pt idx="1">
                  <c:v>Thesis or Dissertation</c:v>
                </c:pt>
                <c:pt idx="2">
                  <c:v>Departmental Bulletin Paper</c:v>
                </c:pt>
                <c:pt idx="3">
                  <c:v>Conference Paper</c:v>
                </c:pt>
                <c:pt idx="4">
                  <c:v>Presentation</c:v>
                </c:pt>
                <c:pt idx="5">
                  <c:v>Book</c:v>
                </c:pt>
                <c:pt idx="6">
                  <c:v>Technical Report</c:v>
                </c:pt>
                <c:pt idx="7">
                  <c:v>Research Paper</c:v>
                </c:pt>
                <c:pt idx="8">
                  <c:v>Article</c:v>
                </c:pt>
                <c:pt idx="9">
                  <c:v>Preprint</c:v>
                </c:pt>
                <c:pt idx="10">
                  <c:v>Learning Material</c:v>
                </c:pt>
                <c:pt idx="11">
                  <c:v>Data or Dataset</c:v>
                </c:pt>
                <c:pt idx="12">
                  <c:v>Software</c:v>
                </c:pt>
                <c:pt idx="13">
                  <c:v>Others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288709</c:v>
                </c:pt>
                <c:pt idx="1">
                  <c:v>103478</c:v>
                </c:pt>
                <c:pt idx="2">
                  <c:v>1080358</c:v>
                </c:pt>
                <c:pt idx="3">
                  <c:v>35303</c:v>
                </c:pt>
                <c:pt idx="4">
                  <c:v>12251</c:v>
                </c:pt>
                <c:pt idx="5">
                  <c:v>32839</c:v>
                </c:pt>
                <c:pt idx="6">
                  <c:v>43313</c:v>
                </c:pt>
                <c:pt idx="7">
                  <c:v>63771</c:v>
                </c:pt>
                <c:pt idx="8">
                  <c:v>54470</c:v>
                </c:pt>
                <c:pt idx="9">
                  <c:v>624</c:v>
                </c:pt>
                <c:pt idx="10">
                  <c:v>4578</c:v>
                </c:pt>
                <c:pt idx="11">
                  <c:v>53736</c:v>
                </c:pt>
                <c:pt idx="12">
                  <c:v>46</c:v>
                </c:pt>
                <c:pt idx="13">
                  <c:v>268744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FEC7-4D8B-B41E-B390A743815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縦型!$B$4:$F$4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縦型!$B$8:$F$8</c:f>
              <c:numCache>
                <c:formatCode>General</c:formatCode>
                <c:ptCount val="5"/>
                <c:pt idx="0">
                  <c:v>253</c:v>
                </c:pt>
                <c:pt idx="1">
                  <c:v>247</c:v>
                </c:pt>
                <c:pt idx="2">
                  <c:v>244</c:v>
                </c:pt>
                <c:pt idx="3">
                  <c:v>238</c:v>
                </c:pt>
                <c:pt idx="4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7-43ED-8039-68CEF2A2E4E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30"/>
        <c:axId val="119878400"/>
        <c:axId val="1198799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635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縦型!$B$4:$F$4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縦型!$B$4:$F$4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A07-43ED-8039-68CEF2A2E4E9}"/>
                  </c:ext>
                </c:extLst>
              </c15:ser>
            </c15:filteredBarSeries>
          </c:ext>
        </c:extLst>
      </c:barChart>
      <c:catAx>
        <c:axId val="11987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9879936"/>
        <c:crosses val="autoZero"/>
        <c:auto val="1"/>
        <c:lblAlgn val="ctr"/>
        <c:lblOffset val="100"/>
        <c:noMultiLvlLbl val="0"/>
      </c:catAx>
      <c:valAx>
        <c:axId val="119879936"/>
        <c:scaling>
          <c:orientation val="minMax"/>
          <c:max val="260"/>
          <c:min val="150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98784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縦型!$I$4:$M$4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縦型!$I$8:$M$8</c:f>
              <c:numCache>
                <c:formatCode>General</c:formatCode>
                <c:ptCount val="5"/>
                <c:pt idx="0">
                  <c:v>160</c:v>
                </c:pt>
                <c:pt idx="1">
                  <c:v>170</c:v>
                </c:pt>
                <c:pt idx="2">
                  <c:v>175</c:v>
                </c:pt>
                <c:pt idx="3">
                  <c:v>170</c:v>
                </c:pt>
                <c:pt idx="4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1-4150-8BC7-096EBB882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30"/>
        <c:axId val="119916800"/>
        <c:axId val="119922688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635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縦型!$I$4:$M$4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縦型!$I$4:$M$4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8C1-4150-8BC7-096EBB882913}"/>
                  </c:ext>
                </c:extLst>
              </c15:ser>
            </c15:filteredBarSeries>
          </c:ext>
        </c:extLst>
      </c:barChart>
      <c:catAx>
        <c:axId val="1199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9922688"/>
        <c:crosses val="autoZero"/>
        <c:auto val="1"/>
        <c:lblAlgn val="ctr"/>
        <c:lblOffset val="100"/>
        <c:noMultiLvlLbl val="0"/>
      </c:catAx>
      <c:valAx>
        <c:axId val="119922688"/>
        <c:scaling>
          <c:orientation val="minMax"/>
          <c:max val="260"/>
          <c:min val="150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99168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縦型!$P$4:$T$4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縦型!$P$8:$T$8</c:f>
              <c:numCache>
                <c:formatCode>General</c:formatCode>
                <c:ptCount val="5"/>
                <c:pt idx="0">
                  <c:v>225</c:v>
                </c:pt>
                <c:pt idx="1">
                  <c:v>234</c:v>
                </c:pt>
                <c:pt idx="2">
                  <c:v>243</c:v>
                </c:pt>
                <c:pt idx="3">
                  <c:v>241</c:v>
                </c:pt>
                <c:pt idx="4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C8-4919-8183-2E697BB19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30"/>
        <c:axId val="121925632"/>
        <c:axId val="12192716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20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縦型!$P$4:$T$4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縦型!$P$4:$T$4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2C8-4919-8183-2E697BB19D73}"/>
                  </c:ext>
                </c:extLst>
              </c15:ser>
            </c15:filteredBarSeries>
          </c:ext>
        </c:extLst>
      </c:barChart>
      <c:catAx>
        <c:axId val="1219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1927168"/>
        <c:crosses val="autoZero"/>
        <c:auto val="1"/>
        <c:lblAlgn val="ctr"/>
        <c:lblOffset val="100"/>
        <c:noMultiLvlLbl val="0"/>
      </c:catAx>
      <c:valAx>
        <c:axId val="121927168"/>
        <c:scaling>
          <c:orientation val="minMax"/>
          <c:max val="260"/>
          <c:min val="150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19256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Sheet1!$A$1:$A$759</c:f>
              <c:numCache>
                <c:formatCode>General</c:formatCode>
                <c:ptCount val="75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</c:numCache>
            </c:numRef>
          </c:cat>
          <c:val>
            <c:numRef>
              <c:f>Sheet1!$F$1:$F$759</c:f>
              <c:numCache>
                <c:formatCode>#,##0</c:formatCode>
                <c:ptCount val="759"/>
                <c:pt idx="0">
                  <c:v>67933</c:v>
                </c:pt>
                <c:pt idx="1">
                  <c:v>41965</c:v>
                </c:pt>
                <c:pt idx="2">
                  <c:v>33125</c:v>
                </c:pt>
                <c:pt idx="3">
                  <c:v>33115</c:v>
                </c:pt>
                <c:pt idx="4">
                  <c:v>30842</c:v>
                </c:pt>
                <c:pt idx="5">
                  <c:v>30554</c:v>
                </c:pt>
                <c:pt idx="6">
                  <c:v>29494</c:v>
                </c:pt>
                <c:pt idx="7">
                  <c:v>29014</c:v>
                </c:pt>
                <c:pt idx="8">
                  <c:v>28683</c:v>
                </c:pt>
                <c:pt idx="9">
                  <c:v>28675</c:v>
                </c:pt>
                <c:pt idx="10">
                  <c:v>27053</c:v>
                </c:pt>
                <c:pt idx="11">
                  <c:v>24880</c:v>
                </c:pt>
                <c:pt idx="12">
                  <c:v>24179</c:v>
                </c:pt>
                <c:pt idx="13">
                  <c:v>22386</c:v>
                </c:pt>
                <c:pt idx="14">
                  <c:v>19521</c:v>
                </c:pt>
                <c:pt idx="15">
                  <c:v>19439</c:v>
                </c:pt>
                <c:pt idx="16">
                  <c:v>19221</c:v>
                </c:pt>
                <c:pt idx="17">
                  <c:v>18990</c:v>
                </c:pt>
                <c:pt idx="18">
                  <c:v>17934</c:v>
                </c:pt>
                <c:pt idx="19">
                  <c:v>17925</c:v>
                </c:pt>
                <c:pt idx="20">
                  <c:v>16667</c:v>
                </c:pt>
                <c:pt idx="21">
                  <c:v>15358</c:v>
                </c:pt>
                <c:pt idx="22">
                  <c:v>15347</c:v>
                </c:pt>
                <c:pt idx="23">
                  <c:v>14821</c:v>
                </c:pt>
                <c:pt idx="24">
                  <c:v>14002</c:v>
                </c:pt>
                <c:pt idx="25">
                  <c:v>13222</c:v>
                </c:pt>
                <c:pt idx="26">
                  <c:v>13053</c:v>
                </c:pt>
                <c:pt idx="27">
                  <c:v>12907</c:v>
                </c:pt>
                <c:pt idx="28">
                  <c:v>12660</c:v>
                </c:pt>
                <c:pt idx="29">
                  <c:v>12575</c:v>
                </c:pt>
                <c:pt idx="30">
                  <c:v>12441</c:v>
                </c:pt>
                <c:pt idx="31">
                  <c:v>11973</c:v>
                </c:pt>
                <c:pt idx="32">
                  <c:v>11746</c:v>
                </c:pt>
                <c:pt idx="33">
                  <c:v>11589</c:v>
                </c:pt>
                <c:pt idx="34">
                  <c:v>11532</c:v>
                </c:pt>
                <c:pt idx="35">
                  <c:v>11436</c:v>
                </c:pt>
                <c:pt idx="36">
                  <c:v>11353</c:v>
                </c:pt>
                <c:pt idx="37">
                  <c:v>11236</c:v>
                </c:pt>
                <c:pt idx="38">
                  <c:v>11064</c:v>
                </c:pt>
                <c:pt idx="39">
                  <c:v>11029</c:v>
                </c:pt>
                <c:pt idx="40">
                  <c:v>11012</c:v>
                </c:pt>
                <c:pt idx="41">
                  <c:v>10922</c:v>
                </c:pt>
                <c:pt idx="42">
                  <c:v>10887</c:v>
                </c:pt>
                <c:pt idx="43">
                  <c:v>10797</c:v>
                </c:pt>
                <c:pt idx="44">
                  <c:v>10670</c:v>
                </c:pt>
                <c:pt idx="45">
                  <c:v>10665</c:v>
                </c:pt>
                <c:pt idx="46">
                  <c:v>10389</c:v>
                </c:pt>
                <c:pt idx="47">
                  <c:v>10334</c:v>
                </c:pt>
                <c:pt idx="48">
                  <c:v>10308</c:v>
                </c:pt>
                <c:pt idx="49">
                  <c:v>10203</c:v>
                </c:pt>
                <c:pt idx="50">
                  <c:v>10167</c:v>
                </c:pt>
                <c:pt idx="51">
                  <c:v>9944</c:v>
                </c:pt>
                <c:pt idx="52">
                  <c:v>9790</c:v>
                </c:pt>
                <c:pt idx="53">
                  <c:v>9695</c:v>
                </c:pt>
                <c:pt idx="54">
                  <c:v>9628</c:v>
                </c:pt>
                <c:pt idx="55">
                  <c:v>9560</c:v>
                </c:pt>
                <c:pt idx="56">
                  <c:v>9268</c:v>
                </c:pt>
                <c:pt idx="57">
                  <c:v>9127</c:v>
                </c:pt>
                <c:pt idx="58">
                  <c:v>9101</c:v>
                </c:pt>
                <c:pt idx="59">
                  <c:v>9080</c:v>
                </c:pt>
                <c:pt idx="60">
                  <c:v>9080</c:v>
                </c:pt>
                <c:pt idx="61">
                  <c:v>9073</c:v>
                </c:pt>
                <c:pt idx="62">
                  <c:v>8970</c:v>
                </c:pt>
                <c:pt idx="63">
                  <c:v>8958</c:v>
                </c:pt>
                <c:pt idx="64">
                  <c:v>8857</c:v>
                </c:pt>
                <c:pt idx="65">
                  <c:v>8738</c:v>
                </c:pt>
                <c:pt idx="66">
                  <c:v>8702</c:v>
                </c:pt>
                <c:pt idx="67">
                  <c:v>8602</c:v>
                </c:pt>
                <c:pt idx="68">
                  <c:v>8551</c:v>
                </c:pt>
                <c:pt idx="69">
                  <c:v>8498</c:v>
                </c:pt>
                <c:pt idx="70">
                  <c:v>8445</c:v>
                </c:pt>
                <c:pt idx="71">
                  <c:v>8348</c:v>
                </c:pt>
                <c:pt idx="72">
                  <c:v>8316</c:v>
                </c:pt>
                <c:pt idx="73">
                  <c:v>8228</c:v>
                </c:pt>
                <c:pt idx="74">
                  <c:v>8127</c:v>
                </c:pt>
                <c:pt idx="75">
                  <c:v>8100</c:v>
                </c:pt>
                <c:pt idx="76">
                  <c:v>8089</c:v>
                </c:pt>
                <c:pt idx="77">
                  <c:v>7978</c:v>
                </c:pt>
                <c:pt idx="78">
                  <c:v>7922</c:v>
                </c:pt>
                <c:pt idx="79">
                  <c:v>7851</c:v>
                </c:pt>
                <c:pt idx="80">
                  <c:v>7786</c:v>
                </c:pt>
                <c:pt idx="81">
                  <c:v>7763</c:v>
                </c:pt>
                <c:pt idx="82">
                  <c:v>7738</c:v>
                </c:pt>
                <c:pt idx="83">
                  <c:v>7628</c:v>
                </c:pt>
                <c:pt idx="84">
                  <c:v>7546</c:v>
                </c:pt>
                <c:pt idx="85">
                  <c:v>7497</c:v>
                </c:pt>
                <c:pt idx="86">
                  <c:v>7481</c:v>
                </c:pt>
                <c:pt idx="87">
                  <c:v>7458</c:v>
                </c:pt>
                <c:pt idx="88">
                  <c:v>7447</c:v>
                </c:pt>
                <c:pt idx="89">
                  <c:v>7411</c:v>
                </c:pt>
                <c:pt idx="90">
                  <c:v>7284</c:v>
                </c:pt>
                <c:pt idx="91">
                  <c:v>7096</c:v>
                </c:pt>
                <c:pt idx="92">
                  <c:v>7093</c:v>
                </c:pt>
                <c:pt idx="93">
                  <c:v>7016</c:v>
                </c:pt>
                <c:pt idx="94">
                  <c:v>6976</c:v>
                </c:pt>
                <c:pt idx="95">
                  <c:v>6900</c:v>
                </c:pt>
                <c:pt idx="96">
                  <c:v>6889</c:v>
                </c:pt>
                <c:pt idx="97">
                  <c:v>6820</c:v>
                </c:pt>
                <c:pt idx="98">
                  <c:v>6780</c:v>
                </c:pt>
                <c:pt idx="99">
                  <c:v>6764</c:v>
                </c:pt>
                <c:pt idx="100">
                  <c:v>6754</c:v>
                </c:pt>
                <c:pt idx="101">
                  <c:v>6743</c:v>
                </c:pt>
                <c:pt idx="102">
                  <c:v>6726</c:v>
                </c:pt>
                <c:pt idx="103">
                  <c:v>6675</c:v>
                </c:pt>
                <c:pt idx="104">
                  <c:v>6650</c:v>
                </c:pt>
                <c:pt idx="105">
                  <c:v>6590</c:v>
                </c:pt>
                <c:pt idx="106">
                  <c:v>6581</c:v>
                </c:pt>
                <c:pt idx="107">
                  <c:v>6548</c:v>
                </c:pt>
                <c:pt idx="108">
                  <c:v>6508</c:v>
                </c:pt>
                <c:pt idx="109">
                  <c:v>6448</c:v>
                </c:pt>
                <c:pt idx="110">
                  <c:v>6412</c:v>
                </c:pt>
                <c:pt idx="111">
                  <c:v>6214</c:v>
                </c:pt>
                <c:pt idx="112">
                  <c:v>6203</c:v>
                </c:pt>
                <c:pt idx="113">
                  <c:v>6180</c:v>
                </c:pt>
                <c:pt idx="114">
                  <c:v>6151</c:v>
                </c:pt>
                <c:pt idx="115">
                  <c:v>6066</c:v>
                </c:pt>
                <c:pt idx="116">
                  <c:v>6050</c:v>
                </c:pt>
                <c:pt idx="117">
                  <c:v>6043</c:v>
                </c:pt>
                <c:pt idx="118">
                  <c:v>6032</c:v>
                </c:pt>
                <c:pt idx="119">
                  <c:v>6022</c:v>
                </c:pt>
                <c:pt idx="120">
                  <c:v>6004</c:v>
                </c:pt>
                <c:pt idx="121">
                  <c:v>5995</c:v>
                </c:pt>
                <c:pt idx="122">
                  <c:v>5946</c:v>
                </c:pt>
                <c:pt idx="123">
                  <c:v>5940</c:v>
                </c:pt>
                <c:pt idx="124">
                  <c:v>5898</c:v>
                </c:pt>
                <c:pt idx="125">
                  <c:v>5861</c:v>
                </c:pt>
                <c:pt idx="126">
                  <c:v>5842</c:v>
                </c:pt>
                <c:pt idx="127">
                  <c:v>5833</c:v>
                </c:pt>
                <c:pt idx="128">
                  <c:v>5750</c:v>
                </c:pt>
                <c:pt idx="129">
                  <c:v>5705</c:v>
                </c:pt>
                <c:pt idx="130">
                  <c:v>5695</c:v>
                </c:pt>
                <c:pt idx="131">
                  <c:v>5683</c:v>
                </c:pt>
                <c:pt idx="132">
                  <c:v>5661</c:v>
                </c:pt>
                <c:pt idx="133">
                  <c:v>5601</c:v>
                </c:pt>
                <c:pt idx="134">
                  <c:v>5562</c:v>
                </c:pt>
                <c:pt idx="135">
                  <c:v>5558</c:v>
                </c:pt>
                <c:pt idx="136">
                  <c:v>5450</c:v>
                </c:pt>
                <c:pt idx="137">
                  <c:v>5443</c:v>
                </c:pt>
                <c:pt idx="138">
                  <c:v>5359</c:v>
                </c:pt>
                <c:pt idx="139">
                  <c:v>5296</c:v>
                </c:pt>
                <c:pt idx="140">
                  <c:v>5265</c:v>
                </c:pt>
                <c:pt idx="141">
                  <c:v>5202</c:v>
                </c:pt>
                <c:pt idx="142">
                  <c:v>5136</c:v>
                </c:pt>
                <c:pt idx="143">
                  <c:v>5122</c:v>
                </c:pt>
                <c:pt idx="144">
                  <c:v>5096</c:v>
                </c:pt>
                <c:pt idx="145">
                  <c:v>5046</c:v>
                </c:pt>
                <c:pt idx="146">
                  <c:v>5033</c:v>
                </c:pt>
                <c:pt idx="147">
                  <c:v>4993</c:v>
                </c:pt>
                <c:pt idx="148">
                  <c:v>4985</c:v>
                </c:pt>
                <c:pt idx="149">
                  <c:v>4979</c:v>
                </c:pt>
                <c:pt idx="150">
                  <c:v>4965</c:v>
                </c:pt>
                <c:pt idx="151">
                  <c:v>4954</c:v>
                </c:pt>
                <c:pt idx="152">
                  <c:v>4954</c:v>
                </c:pt>
                <c:pt idx="153">
                  <c:v>4949</c:v>
                </c:pt>
                <c:pt idx="154">
                  <c:v>4919</c:v>
                </c:pt>
                <c:pt idx="155">
                  <c:v>4895</c:v>
                </c:pt>
                <c:pt idx="156">
                  <c:v>4855</c:v>
                </c:pt>
                <c:pt idx="157">
                  <c:v>4820</c:v>
                </c:pt>
                <c:pt idx="158">
                  <c:v>4803</c:v>
                </c:pt>
                <c:pt idx="159">
                  <c:v>4753</c:v>
                </c:pt>
                <c:pt idx="160">
                  <c:v>4725</c:v>
                </c:pt>
                <c:pt idx="161">
                  <c:v>4708</c:v>
                </c:pt>
                <c:pt idx="162">
                  <c:v>4680</c:v>
                </c:pt>
                <c:pt idx="163">
                  <c:v>4671</c:v>
                </c:pt>
                <c:pt idx="164">
                  <c:v>4664</c:v>
                </c:pt>
                <c:pt idx="165">
                  <c:v>4641</c:v>
                </c:pt>
                <c:pt idx="166">
                  <c:v>4536</c:v>
                </c:pt>
                <c:pt idx="167">
                  <c:v>4433</c:v>
                </c:pt>
                <c:pt idx="168">
                  <c:v>4421</c:v>
                </c:pt>
                <c:pt idx="169">
                  <c:v>4366</c:v>
                </c:pt>
                <c:pt idx="170">
                  <c:v>4365</c:v>
                </c:pt>
                <c:pt idx="171">
                  <c:v>4360</c:v>
                </c:pt>
                <c:pt idx="172">
                  <c:v>4325</c:v>
                </c:pt>
                <c:pt idx="173">
                  <c:v>4315</c:v>
                </c:pt>
                <c:pt idx="174">
                  <c:v>4315</c:v>
                </c:pt>
                <c:pt idx="175">
                  <c:v>4299</c:v>
                </c:pt>
                <c:pt idx="176">
                  <c:v>4288</c:v>
                </c:pt>
                <c:pt idx="177">
                  <c:v>4267</c:v>
                </c:pt>
                <c:pt idx="178">
                  <c:v>4263</c:v>
                </c:pt>
                <c:pt idx="179">
                  <c:v>4229</c:v>
                </c:pt>
                <c:pt idx="180">
                  <c:v>4219</c:v>
                </c:pt>
                <c:pt idx="181">
                  <c:v>4219</c:v>
                </c:pt>
                <c:pt idx="182">
                  <c:v>4161</c:v>
                </c:pt>
                <c:pt idx="183">
                  <c:v>4151</c:v>
                </c:pt>
                <c:pt idx="184">
                  <c:v>4144</c:v>
                </c:pt>
                <c:pt idx="185">
                  <c:v>4140</c:v>
                </c:pt>
                <c:pt idx="186">
                  <c:v>4131</c:v>
                </c:pt>
                <c:pt idx="187">
                  <c:v>4130</c:v>
                </c:pt>
                <c:pt idx="188">
                  <c:v>4114</c:v>
                </c:pt>
                <c:pt idx="189">
                  <c:v>4098</c:v>
                </c:pt>
                <c:pt idx="190">
                  <c:v>4088</c:v>
                </c:pt>
                <c:pt idx="191">
                  <c:v>4079</c:v>
                </c:pt>
                <c:pt idx="192">
                  <c:v>4064</c:v>
                </c:pt>
                <c:pt idx="193">
                  <c:v>4015</c:v>
                </c:pt>
                <c:pt idx="194">
                  <c:v>3980</c:v>
                </c:pt>
                <c:pt idx="195">
                  <c:v>3966</c:v>
                </c:pt>
                <c:pt idx="196">
                  <c:v>3943</c:v>
                </c:pt>
                <c:pt idx="197">
                  <c:v>3941</c:v>
                </c:pt>
                <c:pt idx="198">
                  <c:v>3876</c:v>
                </c:pt>
                <c:pt idx="199">
                  <c:v>3875</c:v>
                </c:pt>
                <c:pt idx="200">
                  <c:v>3867</c:v>
                </c:pt>
                <c:pt idx="201">
                  <c:v>3851</c:v>
                </c:pt>
                <c:pt idx="202">
                  <c:v>3844</c:v>
                </c:pt>
                <c:pt idx="203">
                  <c:v>3822</c:v>
                </c:pt>
                <c:pt idx="204">
                  <c:v>3822</c:v>
                </c:pt>
                <c:pt idx="205">
                  <c:v>3819</c:v>
                </c:pt>
                <c:pt idx="206">
                  <c:v>3814</c:v>
                </c:pt>
                <c:pt idx="207">
                  <c:v>3672</c:v>
                </c:pt>
                <c:pt idx="208">
                  <c:v>3667</c:v>
                </c:pt>
                <c:pt idx="209">
                  <c:v>3655</c:v>
                </c:pt>
                <c:pt idx="210">
                  <c:v>3606</c:v>
                </c:pt>
                <c:pt idx="211">
                  <c:v>3605</c:v>
                </c:pt>
                <c:pt idx="212">
                  <c:v>3586</c:v>
                </c:pt>
                <c:pt idx="213">
                  <c:v>3538</c:v>
                </c:pt>
                <c:pt idx="214">
                  <c:v>3511</c:v>
                </c:pt>
                <c:pt idx="215">
                  <c:v>3484</c:v>
                </c:pt>
                <c:pt idx="216">
                  <c:v>3480</c:v>
                </c:pt>
                <c:pt idx="217">
                  <c:v>3463</c:v>
                </c:pt>
                <c:pt idx="218">
                  <c:v>3447</c:v>
                </c:pt>
                <c:pt idx="219">
                  <c:v>3423</c:v>
                </c:pt>
                <c:pt idx="220">
                  <c:v>3397</c:v>
                </c:pt>
                <c:pt idx="221">
                  <c:v>3381</c:v>
                </c:pt>
                <c:pt idx="222">
                  <c:v>3351</c:v>
                </c:pt>
                <c:pt idx="223">
                  <c:v>3308</c:v>
                </c:pt>
                <c:pt idx="224">
                  <c:v>3297</c:v>
                </c:pt>
                <c:pt idx="225">
                  <c:v>3294</c:v>
                </c:pt>
                <c:pt idx="226">
                  <c:v>3274</c:v>
                </c:pt>
                <c:pt idx="227">
                  <c:v>3199</c:v>
                </c:pt>
                <c:pt idx="228">
                  <c:v>3170</c:v>
                </c:pt>
                <c:pt idx="229">
                  <c:v>3143</c:v>
                </c:pt>
                <c:pt idx="230">
                  <c:v>3141</c:v>
                </c:pt>
                <c:pt idx="231">
                  <c:v>3125</c:v>
                </c:pt>
                <c:pt idx="232">
                  <c:v>3102</c:v>
                </c:pt>
                <c:pt idx="233">
                  <c:v>3030</c:v>
                </c:pt>
                <c:pt idx="234">
                  <c:v>3015</c:v>
                </c:pt>
                <c:pt idx="235">
                  <c:v>3001</c:v>
                </c:pt>
                <c:pt idx="236">
                  <c:v>2989</c:v>
                </c:pt>
                <c:pt idx="237">
                  <c:v>2986</c:v>
                </c:pt>
                <c:pt idx="238">
                  <c:v>2961</c:v>
                </c:pt>
                <c:pt idx="239">
                  <c:v>2953</c:v>
                </c:pt>
                <c:pt idx="240">
                  <c:v>2940</c:v>
                </c:pt>
                <c:pt idx="241">
                  <c:v>2930</c:v>
                </c:pt>
                <c:pt idx="242">
                  <c:v>2866</c:v>
                </c:pt>
                <c:pt idx="243">
                  <c:v>2858</c:v>
                </c:pt>
                <c:pt idx="244">
                  <c:v>2847</c:v>
                </c:pt>
                <c:pt idx="245">
                  <c:v>2836</c:v>
                </c:pt>
                <c:pt idx="246">
                  <c:v>2803</c:v>
                </c:pt>
                <c:pt idx="247">
                  <c:v>2801</c:v>
                </c:pt>
                <c:pt idx="248">
                  <c:v>2783</c:v>
                </c:pt>
                <c:pt idx="249">
                  <c:v>2760</c:v>
                </c:pt>
                <c:pt idx="250">
                  <c:v>2733</c:v>
                </c:pt>
                <c:pt idx="251">
                  <c:v>2730</c:v>
                </c:pt>
                <c:pt idx="252">
                  <c:v>2709</c:v>
                </c:pt>
                <c:pt idx="253">
                  <c:v>2704</c:v>
                </c:pt>
                <c:pt idx="254">
                  <c:v>2693</c:v>
                </c:pt>
                <c:pt idx="255">
                  <c:v>2681</c:v>
                </c:pt>
                <c:pt idx="256">
                  <c:v>2676</c:v>
                </c:pt>
                <c:pt idx="257">
                  <c:v>2675</c:v>
                </c:pt>
                <c:pt idx="258">
                  <c:v>2669</c:v>
                </c:pt>
                <c:pt idx="259">
                  <c:v>2626</c:v>
                </c:pt>
                <c:pt idx="260">
                  <c:v>2580</c:v>
                </c:pt>
                <c:pt idx="261">
                  <c:v>2579</c:v>
                </c:pt>
                <c:pt idx="262">
                  <c:v>2576</c:v>
                </c:pt>
                <c:pt idx="263">
                  <c:v>2567</c:v>
                </c:pt>
                <c:pt idx="264">
                  <c:v>2557</c:v>
                </c:pt>
                <c:pt idx="265">
                  <c:v>2546</c:v>
                </c:pt>
                <c:pt idx="266">
                  <c:v>2527</c:v>
                </c:pt>
                <c:pt idx="267">
                  <c:v>2527</c:v>
                </c:pt>
                <c:pt idx="268">
                  <c:v>2481</c:v>
                </c:pt>
                <c:pt idx="269">
                  <c:v>2478</c:v>
                </c:pt>
                <c:pt idx="270">
                  <c:v>2473</c:v>
                </c:pt>
                <c:pt idx="271">
                  <c:v>2471</c:v>
                </c:pt>
                <c:pt idx="272">
                  <c:v>2462</c:v>
                </c:pt>
                <c:pt idx="273">
                  <c:v>2446</c:v>
                </c:pt>
                <c:pt idx="274">
                  <c:v>2444</c:v>
                </c:pt>
                <c:pt idx="275">
                  <c:v>2440</c:v>
                </c:pt>
                <c:pt idx="276">
                  <c:v>2440</c:v>
                </c:pt>
                <c:pt idx="277">
                  <c:v>2438</c:v>
                </c:pt>
                <c:pt idx="278">
                  <c:v>2431</c:v>
                </c:pt>
                <c:pt idx="279">
                  <c:v>2431</c:v>
                </c:pt>
                <c:pt idx="280">
                  <c:v>2424</c:v>
                </c:pt>
                <c:pt idx="281">
                  <c:v>2408</c:v>
                </c:pt>
                <c:pt idx="282">
                  <c:v>2402</c:v>
                </c:pt>
                <c:pt idx="283">
                  <c:v>2384</c:v>
                </c:pt>
                <c:pt idx="284">
                  <c:v>2376</c:v>
                </c:pt>
                <c:pt idx="285">
                  <c:v>2352</c:v>
                </c:pt>
                <c:pt idx="286">
                  <c:v>2323</c:v>
                </c:pt>
                <c:pt idx="287">
                  <c:v>2319</c:v>
                </c:pt>
                <c:pt idx="288">
                  <c:v>2316</c:v>
                </c:pt>
                <c:pt idx="289">
                  <c:v>2316</c:v>
                </c:pt>
                <c:pt idx="290">
                  <c:v>2283</c:v>
                </c:pt>
                <c:pt idx="291">
                  <c:v>2261</c:v>
                </c:pt>
                <c:pt idx="292">
                  <c:v>2256</c:v>
                </c:pt>
                <c:pt idx="293">
                  <c:v>2255</c:v>
                </c:pt>
                <c:pt idx="294">
                  <c:v>2252</c:v>
                </c:pt>
                <c:pt idx="295">
                  <c:v>2245</c:v>
                </c:pt>
                <c:pt idx="296">
                  <c:v>2244</c:v>
                </c:pt>
                <c:pt idx="297">
                  <c:v>2237</c:v>
                </c:pt>
                <c:pt idx="298">
                  <c:v>2224</c:v>
                </c:pt>
                <c:pt idx="299">
                  <c:v>2220</c:v>
                </c:pt>
                <c:pt idx="300">
                  <c:v>2212</c:v>
                </c:pt>
                <c:pt idx="301">
                  <c:v>2198</c:v>
                </c:pt>
                <c:pt idx="302">
                  <c:v>2195</c:v>
                </c:pt>
                <c:pt idx="303">
                  <c:v>2188</c:v>
                </c:pt>
                <c:pt idx="304">
                  <c:v>2163</c:v>
                </c:pt>
                <c:pt idx="305">
                  <c:v>2159</c:v>
                </c:pt>
                <c:pt idx="306">
                  <c:v>2151</c:v>
                </c:pt>
                <c:pt idx="307">
                  <c:v>2146</c:v>
                </c:pt>
                <c:pt idx="308">
                  <c:v>2144</c:v>
                </c:pt>
                <c:pt idx="309">
                  <c:v>2139</c:v>
                </c:pt>
                <c:pt idx="310">
                  <c:v>2135</c:v>
                </c:pt>
                <c:pt idx="311">
                  <c:v>2132</c:v>
                </c:pt>
                <c:pt idx="312">
                  <c:v>2128</c:v>
                </c:pt>
                <c:pt idx="313">
                  <c:v>2116</c:v>
                </c:pt>
                <c:pt idx="314">
                  <c:v>2110</c:v>
                </c:pt>
                <c:pt idx="315">
                  <c:v>2098</c:v>
                </c:pt>
                <c:pt idx="316">
                  <c:v>2078</c:v>
                </c:pt>
                <c:pt idx="317">
                  <c:v>2077</c:v>
                </c:pt>
                <c:pt idx="318">
                  <c:v>2075</c:v>
                </c:pt>
                <c:pt idx="319">
                  <c:v>2059</c:v>
                </c:pt>
                <c:pt idx="320">
                  <c:v>2052</c:v>
                </c:pt>
                <c:pt idx="321">
                  <c:v>2027</c:v>
                </c:pt>
                <c:pt idx="322">
                  <c:v>2023</c:v>
                </c:pt>
                <c:pt idx="323">
                  <c:v>2020</c:v>
                </c:pt>
                <c:pt idx="324">
                  <c:v>2009</c:v>
                </c:pt>
                <c:pt idx="325">
                  <c:v>2009</c:v>
                </c:pt>
                <c:pt idx="326">
                  <c:v>2002</c:v>
                </c:pt>
                <c:pt idx="327">
                  <c:v>1997</c:v>
                </c:pt>
                <c:pt idx="328">
                  <c:v>1983</c:v>
                </c:pt>
                <c:pt idx="329">
                  <c:v>1979</c:v>
                </c:pt>
                <c:pt idx="330">
                  <c:v>1962</c:v>
                </c:pt>
                <c:pt idx="331">
                  <c:v>1954</c:v>
                </c:pt>
                <c:pt idx="332">
                  <c:v>1946</c:v>
                </c:pt>
                <c:pt idx="333">
                  <c:v>1941</c:v>
                </c:pt>
                <c:pt idx="334">
                  <c:v>1938</c:v>
                </c:pt>
                <c:pt idx="335">
                  <c:v>1931</c:v>
                </c:pt>
                <c:pt idx="336">
                  <c:v>1927</c:v>
                </c:pt>
                <c:pt idx="337">
                  <c:v>1921</c:v>
                </c:pt>
                <c:pt idx="338">
                  <c:v>1920</c:v>
                </c:pt>
                <c:pt idx="339">
                  <c:v>1918</c:v>
                </c:pt>
                <c:pt idx="340">
                  <c:v>1907</c:v>
                </c:pt>
                <c:pt idx="341">
                  <c:v>1903</c:v>
                </c:pt>
                <c:pt idx="342">
                  <c:v>1901</c:v>
                </c:pt>
                <c:pt idx="343">
                  <c:v>1900</c:v>
                </c:pt>
                <c:pt idx="344">
                  <c:v>1877</c:v>
                </c:pt>
                <c:pt idx="345">
                  <c:v>1873</c:v>
                </c:pt>
                <c:pt idx="346">
                  <c:v>1868</c:v>
                </c:pt>
                <c:pt idx="347">
                  <c:v>1858</c:v>
                </c:pt>
                <c:pt idx="348">
                  <c:v>1846</c:v>
                </c:pt>
                <c:pt idx="349">
                  <c:v>1836</c:v>
                </c:pt>
                <c:pt idx="350">
                  <c:v>1825</c:v>
                </c:pt>
                <c:pt idx="351">
                  <c:v>1822</c:v>
                </c:pt>
                <c:pt idx="352">
                  <c:v>1820</c:v>
                </c:pt>
                <c:pt idx="353">
                  <c:v>1820</c:v>
                </c:pt>
                <c:pt idx="354">
                  <c:v>1819</c:v>
                </c:pt>
                <c:pt idx="355">
                  <c:v>1818</c:v>
                </c:pt>
                <c:pt idx="356">
                  <c:v>1817</c:v>
                </c:pt>
                <c:pt idx="357">
                  <c:v>1811</c:v>
                </c:pt>
                <c:pt idx="358">
                  <c:v>1797</c:v>
                </c:pt>
                <c:pt idx="359">
                  <c:v>1785</c:v>
                </c:pt>
                <c:pt idx="360">
                  <c:v>1783</c:v>
                </c:pt>
                <c:pt idx="361">
                  <c:v>1773</c:v>
                </c:pt>
                <c:pt idx="362">
                  <c:v>1770</c:v>
                </c:pt>
                <c:pt idx="363">
                  <c:v>1769</c:v>
                </c:pt>
                <c:pt idx="364">
                  <c:v>1766</c:v>
                </c:pt>
                <c:pt idx="365">
                  <c:v>1763</c:v>
                </c:pt>
                <c:pt idx="366">
                  <c:v>1762</c:v>
                </c:pt>
                <c:pt idx="367">
                  <c:v>1759</c:v>
                </c:pt>
                <c:pt idx="368">
                  <c:v>1754</c:v>
                </c:pt>
                <c:pt idx="369">
                  <c:v>1750</c:v>
                </c:pt>
                <c:pt idx="370">
                  <c:v>1749</c:v>
                </c:pt>
                <c:pt idx="371">
                  <c:v>1739</c:v>
                </c:pt>
                <c:pt idx="372">
                  <c:v>1730</c:v>
                </c:pt>
                <c:pt idx="373">
                  <c:v>1728</c:v>
                </c:pt>
                <c:pt idx="374">
                  <c:v>1719</c:v>
                </c:pt>
                <c:pt idx="375">
                  <c:v>1713</c:v>
                </c:pt>
                <c:pt idx="376">
                  <c:v>1705</c:v>
                </c:pt>
                <c:pt idx="377">
                  <c:v>1699</c:v>
                </c:pt>
                <c:pt idx="378">
                  <c:v>1696</c:v>
                </c:pt>
                <c:pt idx="379">
                  <c:v>1696</c:v>
                </c:pt>
                <c:pt idx="380">
                  <c:v>1687</c:v>
                </c:pt>
                <c:pt idx="381">
                  <c:v>1675</c:v>
                </c:pt>
                <c:pt idx="382">
                  <c:v>1633</c:v>
                </c:pt>
                <c:pt idx="383">
                  <c:v>1611</c:v>
                </c:pt>
                <c:pt idx="384">
                  <c:v>1584</c:v>
                </c:pt>
                <c:pt idx="385">
                  <c:v>1557</c:v>
                </c:pt>
                <c:pt idx="386">
                  <c:v>1548</c:v>
                </c:pt>
                <c:pt idx="387">
                  <c:v>1525</c:v>
                </c:pt>
                <c:pt idx="388">
                  <c:v>1519</c:v>
                </c:pt>
                <c:pt idx="389">
                  <c:v>1511</c:v>
                </c:pt>
                <c:pt idx="390">
                  <c:v>1502</c:v>
                </c:pt>
                <c:pt idx="391">
                  <c:v>1498</c:v>
                </c:pt>
                <c:pt idx="392">
                  <c:v>1494</c:v>
                </c:pt>
                <c:pt idx="393">
                  <c:v>1494</c:v>
                </c:pt>
                <c:pt idx="394">
                  <c:v>1486</c:v>
                </c:pt>
                <c:pt idx="395">
                  <c:v>1482</c:v>
                </c:pt>
                <c:pt idx="396">
                  <c:v>1480</c:v>
                </c:pt>
                <c:pt idx="397">
                  <c:v>1474</c:v>
                </c:pt>
                <c:pt idx="398">
                  <c:v>1455</c:v>
                </c:pt>
                <c:pt idx="399">
                  <c:v>1447</c:v>
                </c:pt>
                <c:pt idx="400">
                  <c:v>1442</c:v>
                </c:pt>
                <c:pt idx="401">
                  <c:v>1437</c:v>
                </c:pt>
                <c:pt idx="402">
                  <c:v>1435</c:v>
                </c:pt>
                <c:pt idx="403">
                  <c:v>1425</c:v>
                </c:pt>
                <c:pt idx="404">
                  <c:v>1418</c:v>
                </c:pt>
                <c:pt idx="405">
                  <c:v>1408</c:v>
                </c:pt>
                <c:pt idx="406">
                  <c:v>1406</c:v>
                </c:pt>
                <c:pt idx="407">
                  <c:v>1405</c:v>
                </c:pt>
                <c:pt idx="408">
                  <c:v>1401</c:v>
                </c:pt>
                <c:pt idx="409">
                  <c:v>1399</c:v>
                </c:pt>
                <c:pt idx="410">
                  <c:v>1364</c:v>
                </c:pt>
                <c:pt idx="411">
                  <c:v>1358</c:v>
                </c:pt>
                <c:pt idx="412">
                  <c:v>1354</c:v>
                </c:pt>
                <c:pt idx="413">
                  <c:v>1349</c:v>
                </c:pt>
                <c:pt idx="414">
                  <c:v>1349</c:v>
                </c:pt>
                <c:pt idx="415">
                  <c:v>1346</c:v>
                </c:pt>
                <c:pt idx="416">
                  <c:v>1345</c:v>
                </c:pt>
                <c:pt idx="417">
                  <c:v>1340</c:v>
                </c:pt>
                <c:pt idx="418">
                  <c:v>1335</c:v>
                </c:pt>
                <c:pt idx="419">
                  <c:v>1333</c:v>
                </c:pt>
                <c:pt idx="420">
                  <c:v>1330</c:v>
                </c:pt>
                <c:pt idx="421">
                  <c:v>1330</c:v>
                </c:pt>
                <c:pt idx="422">
                  <c:v>1328</c:v>
                </c:pt>
                <c:pt idx="423">
                  <c:v>1323</c:v>
                </c:pt>
                <c:pt idx="424">
                  <c:v>1318</c:v>
                </c:pt>
                <c:pt idx="425">
                  <c:v>1298</c:v>
                </c:pt>
                <c:pt idx="426">
                  <c:v>1282</c:v>
                </c:pt>
                <c:pt idx="427">
                  <c:v>1281</c:v>
                </c:pt>
                <c:pt idx="428">
                  <c:v>1276</c:v>
                </c:pt>
                <c:pt idx="429">
                  <c:v>1273</c:v>
                </c:pt>
                <c:pt idx="430">
                  <c:v>1263</c:v>
                </c:pt>
                <c:pt idx="431">
                  <c:v>1252</c:v>
                </c:pt>
                <c:pt idx="432">
                  <c:v>1244</c:v>
                </c:pt>
                <c:pt idx="433">
                  <c:v>1237</c:v>
                </c:pt>
                <c:pt idx="434">
                  <c:v>1231</c:v>
                </c:pt>
                <c:pt idx="435">
                  <c:v>1226</c:v>
                </c:pt>
                <c:pt idx="436">
                  <c:v>1226</c:v>
                </c:pt>
                <c:pt idx="437">
                  <c:v>1224</c:v>
                </c:pt>
                <c:pt idx="438">
                  <c:v>1214</c:v>
                </c:pt>
                <c:pt idx="439">
                  <c:v>1210</c:v>
                </c:pt>
                <c:pt idx="440">
                  <c:v>1205</c:v>
                </c:pt>
                <c:pt idx="441">
                  <c:v>1200</c:v>
                </c:pt>
                <c:pt idx="442">
                  <c:v>1189</c:v>
                </c:pt>
                <c:pt idx="443">
                  <c:v>1184</c:v>
                </c:pt>
                <c:pt idx="444">
                  <c:v>1183</c:v>
                </c:pt>
                <c:pt idx="445">
                  <c:v>1182</c:v>
                </c:pt>
                <c:pt idx="446">
                  <c:v>1179</c:v>
                </c:pt>
                <c:pt idx="447">
                  <c:v>1178</c:v>
                </c:pt>
                <c:pt idx="448">
                  <c:v>1176</c:v>
                </c:pt>
                <c:pt idx="449">
                  <c:v>1176</c:v>
                </c:pt>
                <c:pt idx="450">
                  <c:v>1170</c:v>
                </c:pt>
                <c:pt idx="451">
                  <c:v>1168</c:v>
                </c:pt>
                <c:pt idx="452">
                  <c:v>1166</c:v>
                </c:pt>
                <c:pt idx="453">
                  <c:v>1163</c:v>
                </c:pt>
                <c:pt idx="454">
                  <c:v>1162</c:v>
                </c:pt>
                <c:pt idx="455">
                  <c:v>1160</c:v>
                </c:pt>
                <c:pt idx="456">
                  <c:v>1160</c:v>
                </c:pt>
                <c:pt idx="457">
                  <c:v>1158</c:v>
                </c:pt>
                <c:pt idx="458">
                  <c:v>1148</c:v>
                </c:pt>
                <c:pt idx="459">
                  <c:v>1146</c:v>
                </c:pt>
                <c:pt idx="460">
                  <c:v>1138</c:v>
                </c:pt>
                <c:pt idx="461">
                  <c:v>1136</c:v>
                </c:pt>
                <c:pt idx="462">
                  <c:v>1133</c:v>
                </c:pt>
                <c:pt idx="463">
                  <c:v>1127</c:v>
                </c:pt>
                <c:pt idx="464">
                  <c:v>1127</c:v>
                </c:pt>
                <c:pt idx="465">
                  <c:v>1126</c:v>
                </c:pt>
                <c:pt idx="466">
                  <c:v>1124</c:v>
                </c:pt>
                <c:pt idx="467">
                  <c:v>1121</c:v>
                </c:pt>
                <c:pt idx="468">
                  <c:v>1116</c:v>
                </c:pt>
                <c:pt idx="469">
                  <c:v>1114</c:v>
                </c:pt>
                <c:pt idx="470">
                  <c:v>1113</c:v>
                </c:pt>
                <c:pt idx="471">
                  <c:v>1112</c:v>
                </c:pt>
                <c:pt idx="472">
                  <c:v>1112</c:v>
                </c:pt>
                <c:pt idx="473">
                  <c:v>1111</c:v>
                </c:pt>
                <c:pt idx="474">
                  <c:v>1106</c:v>
                </c:pt>
                <c:pt idx="475">
                  <c:v>1099</c:v>
                </c:pt>
                <c:pt idx="476">
                  <c:v>1095</c:v>
                </c:pt>
                <c:pt idx="477">
                  <c:v>1090</c:v>
                </c:pt>
                <c:pt idx="478">
                  <c:v>1078</c:v>
                </c:pt>
                <c:pt idx="479">
                  <c:v>1075</c:v>
                </c:pt>
                <c:pt idx="480">
                  <c:v>1075</c:v>
                </c:pt>
                <c:pt idx="481">
                  <c:v>1073</c:v>
                </c:pt>
                <c:pt idx="482">
                  <c:v>1071</c:v>
                </c:pt>
                <c:pt idx="483">
                  <c:v>1068</c:v>
                </c:pt>
                <c:pt idx="484">
                  <c:v>1060</c:v>
                </c:pt>
                <c:pt idx="485">
                  <c:v>1059</c:v>
                </c:pt>
                <c:pt idx="486">
                  <c:v>1054</c:v>
                </c:pt>
                <c:pt idx="487">
                  <c:v>1053</c:v>
                </c:pt>
                <c:pt idx="488">
                  <c:v>1052</c:v>
                </c:pt>
                <c:pt idx="489">
                  <c:v>1051</c:v>
                </c:pt>
                <c:pt idx="490">
                  <c:v>1047</c:v>
                </c:pt>
                <c:pt idx="491">
                  <c:v>1043</c:v>
                </c:pt>
                <c:pt idx="492">
                  <c:v>1040</c:v>
                </c:pt>
                <c:pt idx="493">
                  <c:v>1038</c:v>
                </c:pt>
                <c:pt idx="494">
                  <c:v>1038</c:v>
                </c:pt>
                <c:pt idx="495">
                  <c:v>1038</c:v>
                </c:pt>
                <c:pt idx="496">
                  <c:v>1035</c:v>
                </c:pt>
                <c:pt idx="497">
                  <c:v>1031</c:v>
                </c:pt>
                <c:pt idx="498">
                  <c:v>1024</c:v>
                </c:pt>
                <c:pt idx="499">
                  <c:v>1021</c:v>
                </c:pt>
                <c:pt idx="500">
                  <c:v>1015</c:v>
                </c:pt>
                <c:pt idx="501">
                  <c:v>1012</c:v>
                </c:pt>
                <c:pt idx="502">
                  <c:v>1012</c:v>
                </c:pt>
                <c:pt idx="503">
                  <c:v>1006</c:v>
                </c:pt>
                <c:pt idx="504" formatCode="General">
                  <c:v>998</c:v>
                </c:pt>
                <c:pt idx="505" formatCode="General">
                  <c:v>997</c:v>
                </c:pt>
                <c:pt idx="506" formatCode="General">
                  <c:v>996</c:v>
                </c:pt>
                <c:pt idx="507" formatCode="General">
                  <c:v>996</c:v>
                </c:pt>
                <c:pt idx="508" formatCode="General">
                  <c:v>996</c:v>
                </c:pt>
                <c:pt idx="509" formatCode="General">
                  <c:v>993</c:v>
                </c:pt>
                <c:pt idx="510" formatCode="General">
                  <c:v>991</c:v>
                </c:pt>
                <c:pt idx="511" formatCode="General">
                  <c:v>990</c:v>
                </c:pt>
                <c:pt idx="512" formatCode="General">
                  <c:v>988</c:v>
                </c:pt>
                <c:pt idx="513" formatCode="General">
                  <c:v>983</c:v>
                </c:pt>
                <c:pt idx="514" formatCode="General">
                  <c:v>982</c:v>
                </c:pt>
                <c:pt idx="515" formatCode="General">
                  <c:v>980</c:v>
                </c:pt>
                <c:pt idx="516" formatCode="General">
                  <c:v>978</c:v>
                </c:pt>
                <c:pt idx="517" formatCode="General">
                  <c:v>970</c:v>
                </c:pt>
                <c:pt idx="518" formatCode="General">
                  <c:v>968</c:v>
                </c:pt>
                <c:pt idx="519" formatCode="General">
                  <c:v>967</c:v>
                </c:pt>
                <c:pt idx="520" formatCode="General">
                  <c:v>964</c:v>
                </c:pt>
                <c:pt idx="521" formatCode="General">
                  <c:v>964</c:v>
                </c:pt>
                <c:pt idx="522" formatCode="General">
                  <c:v>959</c:v>
                </c:pt>
                <c:pt idx="523" formatCode="General">
                  <c:v>956</c:v>
                </c:pt>
                <c:pt idx="524" formatCode="General">
                  <c:v>941</c:v>
                </c:pt>
                <c:pt idx="525" formatCode="General">
                  <c:v>940</c:v>
                </c:pt>
                <c:pt idx="526" formatCode="General">
                  <c:v>935</c:v>
                </c:pt>
                <c:pt idx="527" formatCode="General">
                  <c:v>934</c:v>
                </c:pt>
                <c:pt idx="528" formatCode="General">
                  <c:v>931</c:v>
                </c:pt>
                <c:pt idx="529" formatCode="General">
                  <c:v>930</c:v>
                </c:pt>
                <c:pt idx="530" formatCode="General">
                  <c:v>929</c:v>
                </c:pt>
                <c:pt idx="531" formatCode="General">
                  <c:v>926</c:v>
                </c:pt>
                <c:pt idx="532" formatCode="General">
                  <c:v>922</c:v>
                </c:pt>
                <c:pt idx="533" formatCode="General">
                  <c:v>921</c:v>
                </c:pt>
                <c:pt idx="534" formatCode="General">
                  <c:v>920</c:v>
                </c:pt>
                <c:pt idx="535" formatCode="General">
                  <c:v>919</c:v>
                </c:pt>
                <c:pt idx="536" formatCode="General">
                  <c:v>909</c:v>
                </c:pt>
                <c:pt idx="537" formatCode="General">
                  <c:v>908</c:v>
                </c:pt>
                <c:pt idx="538" formatCode="General">
                  <c:v>905</c:v>
                </c:pt>
                <c:pt idx="539" formatCode="General">
                  <c:v>896</c:v>
                </c:pt>
                <c:pt idx="540" formatCode="General">
                  <c:v>893</c:v>
                </c:pt>
                <c:pt idx="541" formatCode="General">
                  <c:v>888</c:v>
                </c:pt>
                <c:pt idx="542" formatCode="General">
                  <c:v>886</c:v>
                </c:pt>
                <c:pt idx="543" formatCode="General">
                  <c:v>869</c:v>
                </c:pt>
                <c:pt idx="544" formatCode="General">
                  <c:v>861</c:v>
                </c:pt>
                <c:pt idx="545" formatCode="General">
                  <c:v>858</c:v>
                </c:pt>
                <c:pt idx="546" formatCode="General">
                  <c:v>857</c:v>
                </c:pt>
                <c:pt idx="547" formatCode="General">
                  <c:v>850</c:v>
                </c:pt>
                <c:pt idx="548" formatCode="General">
                  <c:v>834</c:v>
                </c:pt>
                <c:pt idx="549" formatCode="General">
                  <c:v>832</c:v>
                </c:pt>
                <c:pt idx="550" formatCode="General">
                  <c:v>824</c:v>
                </c:pt>
                <c:pt idx="551" formatCode="General">
                  <c:v>815</c:v>
                </c:pt>
                <c:pt idx="552" formatCode="General">
                  <c:v>812</c:v>
                </c:pt>
                <c:pt idx="553" formatCode="General">
                  <c:v>805</c:v>
                </c:pt>
                <c:pt idx="554" formatCode="General">
                  <c:v>803</c:v>
                </c:pt>
                <c:pt idx="555" formatCode="General">
                  <c:v>801</c:v>
                </c:pt>
                <c:pt idx="556" formatCode="General">
                  <c:v>782</c:v>
                </c:pt>
                <c:pt idx="557" formatCode="General">
                  <c:v>775</c:v>
                </c:pt>
                <c:pt idx="558" formatCode="General">
                  <c:v>771</c:v>
                </c:pt>
                <c:pt idx="559" formatCode="General">
                  <c:v>769</c:v>
                </c:pt>
                <c:pt idx="560" formatCode="General">
                  <c:v>767</c:v>
                </c:pt>
                <c:pt idx="561" formatCode="General">
                  <c:v>763</c:v>
                </c:pt>
                <c:pt idx="562" formatCode="General">
                  <c:v>757</c:v>
                </c:pt>
                <c:pt idx="563" formatCode="General">
                  <c:v>756</c:v>
                </c:pt>
                <c:pt idx="564" formatCode="General">
                  <c:v>756</c:v>
                </c:pt>
                <c:pt idx="565" formatCode="General">
                  <c:v>755</c:v>
                </c:pt>
                <c:pt idx="566" formatCode="General">
                  <c:v>750</c:v>
                </c:pt>
                <c:pt idx="567" formatCode="General">
                  <c:v>747</c:v>
                </c:pt>
                <c:pt idx="568" formatCode="General">
                  <c:v>747</c:v>
                </c:pt>
                <c:pt idx="569" formatCode="General">
                  <c:v>746</c:v>
                </c:pt>
                <c:pt idx="570" formatCode="General">
                  <c:v>745</c:v>
                </c:pt>
                <c:pt idx="571" formatCode="General">
                  <c:v>737</c:v>
                </c:pt>
                <c:pt idx="572" formatCode="General">
                  <c:v>735</c:v>
                </c:pt>
                <c:pt idx="573" formatCode="General">
                  <c:v>734</c:v>
                </c:pt>
                <c:pt idx="574" formatCode="General">
                  <c:v>728</c:v>
                </c:pt>
                <c:pt idx="575" formatCode="General">
                  <c:v>720</c:v>
                </c:pt>
                <c:pt idx="576" formatCode="General">
                  <c:v>720</c:v>
                </c:pt>
                <c:pt idx="577" formatCode="General">
                  <c:v>715</c:v>
                </c:pt>
                <c:pt idx="578" formatCode="General">
                  <c:v>709</c:v>
                </c:pt>
                <c:pt idx="579" formatCode="General">
                  <c:v>709</c:v>
                </c:pt>
                <c:pt idx="580" formatCode="General">
                  <c:v>706</c:v>
                </c:pt>
                <c:pt idx="581" formatCode="General">
                  <c:v>704</c:v>
                </c:pt>
                <c:pt idx="582" formatCode="General">
                  <c:v>704</c:v>
                </c:pt>
                <c:pt idx="583" formatCode="General">
                  <c:v>702</c:v>
                </c:pt>
                <c:pt idx="584" formatCode="General">
                  <c:v>699</c:v>
                </c:pt>
                <c:pt idx="585" formatCode="General">
                  <c:v>698</c:v>
                </c:pt>
                <c:pt idx="586" formatCode="General">
                  <c:v>698</c:v>
                </c:pt>
                <c:pt idx="587" formatCode="General">
                  <c:v>692</c:v>
                </c:pt>
                <c:pt idx="588" formatCode="General">
                  <c:v>691</c:v>
                </c:pt>
                <c:pt idx="589" formatCode="General">
                  <c:v>690</c:v>
                </c:pt>
                <c:pt idx="590" formatCode="General">
                  <c:v>690</c:v>
                </c:pt>
                <c:pt idx="591" formatCode="General">
                  <c:v>688</c:v>
                </c:pt>
                <c:pt idx="592" formatCode="General">
                  <c:v>684</c:v>
                </c:pt>
                <c:pt idx="593" formatCode="General">
                  <c:v>684</c:v>
                </c:pt>
                <c:pt idx="594" formatCode="General">
                  <c:v>680</c:v>
                </c:pt>
                <c:pt idx="595" formatCode="General">
                  <c:v>676</c:v>
                </c:pt>
                <c:pt idx="596" formatCode="General">
                  <c:v>675</c:v>
                </c:pt>
                <c:pt idx="597" formatCode="General">
                  <c:v>674</c:v>
                </c:pt>
                <c:pt idx="598" formatCode="General">
                  <c:v>674</c:v>
                </c:pt>
                <c:pt idx="599" formatCode="General">
                  <c:v>673</c:v>
                </c:pt>
                <c:pt idx="600" formatCode="General">
                  <c:v>672</c:v>
                </c:pt>
                <c:pt idx="601" formatCode="General">
                  <c:v>669</c:v>
                </c:pt>
                <c:pt idx="602" formatCode="General">
                  <c:v>663</c:v>
                </c:pt>
                <c:pt idx="603" formatCode="General">
                  <c:v>661</c:v>
                </c:pt>
                <c:pt idx="604" formatCode="General">
                  <c:v>656</c:v>
                </c:pt>
                <c:pt idx="605" formatCode="General">
                  <c:v>650</c:v>
                </c:pt>
                <c:pt idx="606" formatCode="General">
                  <c:v>649</c:v>
                </c:pt>
                <c:pt idx="607" formatCode="General">
                  <c:v>645</c:v>
                </c:pt>
                <c:pt idx="608" formatCode="General">
                  <c:v>644</c:v>
                </c:pt>
                <c:pt idx="609" formatCode="General">
                  <c:v>640</c:v>
                </c:pt>
                <c:pt idx="610" formatCode="General">
                  <c:v>632</c:v>
                </c:pt>
                <c:pt idx="611" formatCode="General">
                  <c:v>631</c:v>
                </c:pt>
                <c:pt idx="612" formatCode="General">
                  <c:v>630</c:v>
                </c:pt>
                <c:pt idx="613" formatCode="General">
                  <c:v>627</c:v>
                </c:pt>
                <c:pt idx="614" formatCode="General">
                  <c:v>623</c:v>
                </c:pt>
                <c:pt idx="615" formatCode="General">
                  <c:v>618</c:v>
                </c:pt>
                <c:pt idx="616" formatCode="General">
                  <c:v>615</c:v>
                </c:pt>
                <c:pt idx="617" formatCode="General">
                  <c:v>615</c:v>
                </c:pt>
                <c:pt idx="618" formatCode="General">
                  <c:v>606</c:v>
                </c:pt>
                <c:pt idx="619" formatCode="General">
                  <c:v>601</c:v>
                </c:pt>
                <c:pt idx="620" formatCode="General">
                  <c:v>601</c:v>
                </c:pt>
                <c:pt idx="621" formatCode="General">
                  <c:v>600</c:v>
                </c:pt>
                <c:pt idx="622" formatCode="General">
                  <c:v>592</c:v>
                </c:pt>
                <c:pt idx="623" formatCode="General">
                  <c:v>586</c:v>
                </c:pt>
                <c:pt idx="624" formatCode="General">
                  <c:v>578</c:v>
                </c:pt>
                <c:pt idx="625" formatCode="General">
                  <c:v>578</c:v>
                </c:pt>
                <c:pt idx="626" formatCode="General">
                  <c:v>576</c:v>
                </c:pt>
                <c:pt idx="627" formatCode="General">
                  <c:v>569</c:v>
                </c:pt>
                <c:pt idx="628" formatCode="General">
                  <c:v>566</c:v>
                </c:pt>
                <c:pt idx="629" formatCode="General">
                  <c:v>565</c:v>
                </c:pt>
                <c:pt idx="630" formatCode="General">
                  <c:v>565</c:v>
                </c:pt>
                <c:pt idx="631" formatCode="General">
                  <c:v>554</c:v>
                </c:pt>
                <c:pt idx="632" formatCode="General">
                  <c:v>554</c:v>
                </c:pt>
                <c:pt idx="633" formatCode="General">
                  <c:v>553</c:v>
                </c:pt>
                <c:pt idx="634" formatCode="General">
                  <c:v>551</c:v>
                </c:pt>
                <c:pt idx="635" formatCode="General">
                  <c:v>548</c:v>
                </c:pt>
                <c:pt idx="636" formatCode="General">
                  <c:v>546</c:v>
                </c:pt>
                <c:pt idx="637" formatCode="General">
                  <c:v>530</c:v>
                </c:pt>
                <c:pt idx="638" formatCode="General">
                  <c:v>530</c:v>
                </c:pt>
                <c:pt idx="639" formatCode="General">
                  <c:v>530</c:v>
                </c:pt>
                <c:pt idx="640" formatCode="General">
                  <c:v>526</c:v>
                </c:pt>
                <c:pt idx="641" formatCode="General">
                  <c:v>522</c:v>
                </c:pt>
                <c:pt idx="642" formatCode="General">
                  <c:v>519</c:v>
                </c:pt>
                <c:pt idx="643" formatCode="General">
                  <c:v>517</c:v>
                </c:pt>
                <c:pt idx="644" formatCode="General">
                  <c:v>516</c:v>
                </c:pt>
                <c:pt idx="645" formatCode="General">
                  <c:v>510</c:v>
                </c:pt>
                <c:pt idx="646" formatCode="General">
                  <c:v>504</c:v>
                </c:pt>
                <c:pt idx="647" formatCode="General">
                  <c:v>501</c:v>
                </c:pt>
                <c:pt idx="648" formatCode="General">
                  <c:v>499</c:v>
                </c:pt>
                <c:pt idx="649" formatCode="General">
                  <c:v>497</c:v>
                </c:pt>
                <c:pt idx="650" formatCode="General">
                  <c:v>495</c:v>
                </c:pt>
                <c:pt idx="651" formatCode="General">
                  <c:v>486</c:v>
                </c:pt>
                <c:pt idx="652" formatCode="General">
                  <c:v>471</c:v>
                </c:pt>
                <c:pt idx="653" formatCode="General">
                  <c:v>467</c:v>
                </c:pt>
                <c:pt idx="654" formatCode="General">
                  <c:v>465</c:v>
                </c:pt>
                <c:pt idx="655" formatCode="General">
                  <c:v>464</c:v>
                </c:pt>
                <c:pt idx="656" formatCode="General">
                  <c:v>463</c:v>
                </c:pt>
                <c:pt idx="657" formatCode="General">
                  <c:v>458</c:v>
                </c:pt>
                <c:pt idx="658" formatCode="General">
                  <c:v>457</c:v>
                </c:pt>
                <c:pt idx="659" formatCode="General">
                  <c:v>455</c:v>
                </c:pt>
                <c:pt idx="660" formatCode="General">
                  <c:v>454</c:v>
                </c:pt>
                <c:pt idx="661" formatCode="General">
                  <c:v>450</c:v>
                </c:pt>
                <c:pt idx="662" formatCode="General">
                  <c:v>449</c:v>
                </c:pt>
                <c:pt idx="663" formatCode="General">
                  <c:v>449</c:v>
                </c:pt>
                <c:pt idx="664" formatCode="General">
                  <c:v>449</c:v>
                </c:pt>
                <c:pt idx="665" formatCode="General">
                  <c:v>445</c:v>
                </c:pt>
                <c:pt idx="666" formatCode="General">
                  <c:v>445</c:v>
                </c:pt>
                <c:pt idx="667" formatCode="General">
                  <c:v>442</c:v>
                </c:pt>
                <c:pt idx="668" formatCode="General">
                  <c:v>439</c:v>
                </c:pt>
                <c:pt idx="669" formatCode="General">
                  <c:v>439</c:v>
                </c:pt>
                <c:pt idx="670" formatCode="General">
                  <c:v>437</c:v>
                </c:pt>
                <c:pt idx="671" formatCode="General">
                  <c:v>429</c:v>
                </c:pt>
                <c:pt idx="672" formatCode="General">
                  <c:v>428</c:v>
                </c:pt>
                <c:pt idx="673" formatCode="General">
                  <c:v>425</c:v>
                </c:pt>
                <c:pt idx="674" formatCode="General">
                  <c:v>421</c:v>
                </c:pt>
                <c:pt idx="675" formatCode="General">
                  <c:v>420</c:v>
                </c:pt>
                <c:pt idx="676" formatCode="General">
                  <c:v>419</c:v>
                </c:pt>
                <c:pt idx="677" formatCode="General">
                  <c:v>418</c:v>
                </c:pt>
                <c:pt idx="678" formatCode="General">
                  <c:v>417</c:v>
                </c:pt>
                <c:pt idx="679" formatCode="General">
                  <c:v>415</c:v>
                </c:pt>
                <c:pt idx="680" formatCode="General">
                  <c:v>413</c:v>
                </c:pt>
                <c:pt idx="681" formatCode="General">
                  <c:v>411</c:v>
                </c:pt>
                <c:pt idx="682" formatCode="General">
                  <c:v>408</c:v>
                </c:pt>
                <c:pt idx="683" formatCode="General">
                  <c:v>408</c:v>
                </c:pt>
                <c:pt idx="684" formatCode="General">
                  <c:v>407</c:v>
                </c:pt>
                <c:pt idx="685" formatCode="General">
                  <c:v>407</c:v>
                </c:pt>
                <c:pt idx="686" formatCode="General">
                  <c:v>406</c:v>
                </c:pt>
                <c:pt idx="687" formatCode="General">
                  <c:v>406</c:v>
                </c:pt>
                <c:pt idx="688" formatCode="General">
                  <c:v>404</c:v>
                </c:pt>
                <c:pt idx="689" formatCode="General">
                  <c:v>400</c:v>
                </c:pt>
                <c:pt idx="690" formatCode="General">
                  <c:v>397</c:v>
                </c:pt>
                <c:pt idx="691" formatCode="General">
                  <c:v>384</c:v>
                </c:pt>
                <c:pt idx="692" formatCode="General">
                  <c:v>383</c:v>
                </c:pt>
                <c:pt idx="693" formatCode="General">
                  <c:v>383</c:v>
                </c:pt>
                <c:pt idx="694" formatCode="General">
                  <c:v>381</c:v>
                </c:pt>
                <c:pt idx="695" formatCode="General">
                  <c:v>381</c:v>
                </c:pt>
                <c:pt idx="696" formatCode="General">
                  <c:v>378</c:v>
                </c:pt>
                <c:pt idx="697" formatCode="General">
                  <c:v>374</c:v>
                </c:pt>
                <c:pt idx="698" formatCode="General">
                  <c:v>372</c:v>
                </c:pt>
                <c:pt idx="699" formatCode="General">
                  <c:v>362</c:v>
                </c:pt>
                <c:pt idx="700" formatCode="General">
                  <c:v>360</c:v>
                </c:pt>
                <c:pt idx="701" formatCode="General">
                  <c:v>359</c:v>
                </c:pt>
                <c:pt idx="702" formatCode="General">
                  <c:v>352</c:v>
                </c:pt>
                <c:pt idx="703" formatCode="General">
                  <c:v>351</c:v>
                </c:pt>
                <c:pt idx="704" formatCode="General">
                  <c:v>350</c:v>
                </c:pt>
                <c:pt idx="705" formatCode="General">
                  <c:v>350</c:v>
                </c:pt>
                <c:pt idx="706" formatCode="General">
                  <c:v>346</c:v>
                </c:pt>
                <c:pt idx="707" formatCode="General">
                  <c:v>343</c:v>
                </c:pt>
                <c:pt idx="708" formatCode="General">
                  <c:v>340</c:v>
                </c:pt>
                <c:pt idx="709" formatCode="General">
                  <c:v>340</c:v>
                </c:pt>
                <c:pt idx="710" formatCode="General">
                  <c:v>338</c:v>
                </c:pt>
                <c:pt idx="711" formatCode="General">
                  <c:v>336</c:v>
                </c:pt>
                <c:pt idx="712" formatCode="General">
                  <c:v>334</c:v>
                </c:pt>
                <c:pt idx="713" formatCode="General">
                  <c:v>332</c:v>
                </c:pt>
                <c:pt idx="714" formatCode="General">
                  <c:v>326</c:v>
                </c:pt>
                <c:pt idx="715" formatCode="General">
                  <c:v>324</c:v>
                </c:pt>
                <c:pt idx="716" formatCode="General">
                  <c:v>322</c:v>
                </c:pt>
                <c:pt idx="717" formatCode="General">
                  <c:v>317</c:v>
                </c:pt>
                <c:pt idx="718" formatCode="General">
                  <c:v>316</c:v>
                </c:pt>
                <c:pt idx="719" formatCode="General">
                  <c:v>306</c:v>
                </c:pt>
                <c:pt idx="720" formatCode="General">
                  <c:v>306</c:v>
                </c:pt>
                <c:pt idx="721" formatCode="General">
                  <c:v>302</c:v>
                </c:pt>
                <c:pt idx="722" formatCode="General">
                  <c:v>302</c:v>
                </c:pt>
                <c:pt idx="723" formatCode="General">
                  <c:v>301</c:v>
                </c:pt>
                <c:pt idx="724" formatCode="General">
                  <c:v>300</c:v>
                </c:pt>
                <c:pt idx="725" formatCode="General">
                  <c:v>296</c:v>
                </c:pt>
                <c:pt idx="726" formatCode="General">
                  <c:v>280</c:v>
                </c:pt>
                <c:pt idx="727" formatCode="General">
                  <c:v>274</c:v>
                </c:pt>
                <c:pt idx="728" formatCode="General">
                  <c:v>267</c:v>
                </c:pt>
                <c:pt idx="729" formatCode="General">
                  <c:v>266</c:v>
                </c:pt>
                <c:pt idx="730" formatCode="General">
                  <c:v>259</c:v>
                </c:pt>
                <c:pt idx="731" formatCode="General">
                  <c:v>255</c:v>
                </c:pt>
                <c:pt idx="732" formatCode="General">
                  <c:v>246</c:v>
                </c:pt>
                <c:pt idx="733" formatCode="General">
                  <c:v>243</c:v>
                </c:pt>
                <c:pt idx="734" formatCode="General">
                  <c:v>236</c:v>
                </c:pt>
                <c:pt idx="735" formatCode="General">
                  <c:v>235</c:v>
                </c:pt>
                <c:pt idx="736" formatCode="General">
                  <c:v>224</c:v>
                </c:pt>
                <c:pt idx="737" formatCode="General">
                  <c:v>210</c:v>
                </c:pt>
                <c:pt idx="738" formatCode="General">
                  <c:v>210</c:v>
                </c:pt>
                <c:pt idx="739" formatCode="General">
                  <c:v>206</c:v>
                </c:pt>
                <c:pt idx="740" formatCode="General">
                  <c:v>202</c:v>
                </c:pt>
                <c:pt idx="741" formatCode="General">
                  <c:v>198</c:v>
                </c:pt>
                <c:pt idx="742" formatCode="General">
                  <c:v>184</c:v>
                </c:pt>
                <c:pt idx="743" formatCode="General">
                  <c:v>176</c:v>
                </c:pt>
                <c:pt idx="744" formatCode="General">
                  <c:v>176</c:v>
                </c:pt>
                <c:pt idx="745" formatCode="General">
                  <c:v>163</c:v>
                </c:pt>
                <c:pt idx="746" formatCode="General">
                  <c:v>158</c:v>
                </c:pt>
                <c:pt idx="747" formatCode="General">
                  <c:v>128</c:v>
                </c:pt>
                <c:pt idx="748" formatCode="General">
                  <c:v>123</c:v>
                </c:pt>
                <c:pt idx="749" formatCode="General">
                  <c:v>121</c:v>
                </c:pt>
                <c:pt idx="750" formatCode="General">
                  <c:v>119</c:v>
                </c:pt>
                <c:pt idx="751" formatCode="General">
                  <c:v>117</c:v>
                </c:pt>
                <c:pt idx="752" formatCode="General">
                  <c:v>115</c:v>
                </c:pt>
                <c:pt idx="753" formatCode="General">
                  <c:v>97</c:v>
                </c:pt>
                <c:pt idx="754" formatCode="General">
                  <c:v>85</c:v>
                </c:pt>
                <c:pt idx="755" formatCode="General">
                  <c:v>78</c:v>
                </c:pt>
                <c:pt idx="756" formatCode="General">
                  <c:v>59</c:v>
                </c:pt>
                <c:pt idx="757" formatCode="General">
                  <c:v>57</c:v>
                </c:pt>
                <c:pt idx="758" formatCode="General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7-40C0-B45D-627558E93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1996856"/>
        <c:axId val="742003416"/>
      </c:lineChart>
      <c:catAx>
        <c:axId val="741996856"/>
        <c:scaling>
          <c:orientation val="minMax"/>
        </c:scaling>
        <c:delete val="0"/>
        <c:axPos val="b"/>
        <c:numFmt formatCode="#,##0_);[Red]\(#,##0\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2003416"/>
        <c:crosses val="autoZero"/>
        <c:auto val="1"/>
        <c:lblAlgn val="ctr"/>
        <c:lblOffset val="100"/>
        <c:tickLblSkip val="50"/>
        <c:tickMarkSkip val="1"/>
        <c:noMultiLvlLbl val="0"/>
      </c:catAx>
      <c:valAx>
        <c:axId val="74200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199685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641D59-1673-48D8-B85C-E24CBB1938B9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kumimoji="1" lang="ja-JP" altLang="en-US"/>
        </a:p>
      </dgm:t>
    </dgm:pt>
    <dgm:pt modelId="{BE607474-F1F8-49CC-8091-20E60D960EE9}">
      <dgm:prSet phldrT="[テキスト]" custT="1"/>
      <dgm:spPr/>
      <dgm:t>
        <a:bodyPr/>
        <a:lstStyle/>
        <a:p>
          <a:r>
            <a:rPr kumimoji="1" lang="en-US" altLang="ja-JP" sz="2400" dirty="0" smtClean="0"/>
            <a:t>Invented Cool Tools by Small Company</a:t>
          </a:r>
          <a:endParaRPr kumimoji="1" lang="ja-JP" altLang="en-US" sz="2400" dirty="0"/>
        </a:p>
      </dgm:t>
    </dgm:pt>
    <dgm:pt modelId="{4C769F1F-F1A6-429E-B188-9EB95B481435}" type="parTrans" cxnId="{A14D20D6-881B-456F-B308-B52455924976}">
      <dgm:prSet/>
      <dgm:spPr/>
      <dgm:t>
        <a:bodyPr/>
        <a:lstStyle/>
        <a:p>
          <a:endParaRPr kumimoji="1" lang="ja-JP" altLang="en-US" sz="1600"/>
        </a:p>
      </dgm:t>
    </dgm:pt>
    <dgm:pt modelId="{E9C695BF-D4E1-451D-88ED-5A50A2067C2A}" type="sibTrans" cxnId="{A14D20D6-881B-456F-B308-B52455924976}">
      <dgm:prSet custT="1"/>
      <dgm:spPr/>
      <dgm:t>
        <a:bodyPr/>
        <a:lstStyle/>
        <a:p>
          <a:endParaRPr kumimoji="1" lang="ja-JP" altLang="en-US" sz="2400"/>
        </a:p>
      </dgm:t>
    </dgm:pt>
    <dgm:pt modelId="{4BC06463-D23D-4121-B961-B2D0A583B103}">
      <dgm:prSet phldrT="[テキスト]" custT="1"/>
      <dgm:spPr/>
      <dgm:t>
        <a:bodyPr/>
        <a:lstStyle/>
        <a:p>
          <a:r>
            <a:rPr kumimoji="1" lang="en-US" altLang="ja-JP" sz="2400" dirty="0" smtClean="0"/>
            <a:t>User Explosion</a:t>
          </a:r>
          <a:endParaRPr kumimoji="1" lang="ja-JP" altLang="en-US" sz="2400" dirty="0"/>
        </a:p>
      </dgm:t>
    </dgm:pt>
    <dgm:pt modelId="{00301382-0931-4DCA-AED0-B81C0B513423}" type="parTrans" cxnId="{DD1E7A2A-6555-4D3B-B39C-372670FCFF6D}">
      <dgm:prSet/>
      <dgm:spPr/>
      <dgm:t>
        <a:bodyPr/>
        <a:lstStyle/>
        <a:p>
          <a:endParaRPr kumimoji="1" lang="ja-JP" altLang="en-US" sz="1600"/>
        </a:p>
      </dgm:t>
    </dgm:pt>
    <dgm:pt modelId="{E0F66D33-348B-465A-B247-80A968A901AB}" type="sibTrans" cxnId="{DD1E7A2A-6555-4D3B-B39C-372670FCFF6D}">
      <dgm:prSet custT="1"/>
      <dgm:spPr/>
      <dgm:t>
        <a:bodyPr/>
        <a:lstStyle/>
        <a:p>
          <a:endParaRPr kumimoji="1" lang="ja-JP" altLang="en-US" sz="2400"/>
        </a:p>
      </dgm:t>
    </dgm:pt>
    <dgm:pt modelId="{AC0D2361-5299-415B-94C4-23B86B69D328}">
      <dgm:prSet phldrT="[テキスト]" custT="1"/>
      <dgm:spPr/>
      <dgm:t>
        <a:bodyPr/>
        <a:lstStyle/>
        <a:p>
          <a:r>
            <a:rPr kumimoji="1" lang="en-US" altLang="ja-JP" sz="2400" dirty="0" smtClean="0"/>
            <a:t>Require Big Investment</a:t>
          </a:r>
          <a:endParaRPr kumimoji="1" lang="ja-JP" altLang="en-US" sz="2400" dirty="0"/>
        </a:p>
      </dgm:t>
    </dgm:pt>
    <dgm:pt modelId="{6A7B43BC-FF1A-4C8F-88FB-B3479C594798}" type="parTrans" cxnId="{0E0A376C-04F5-406C-988E-A501B9534F19}">
      <dgm:prSet/>
      <dgm:spPr/>
      <dgm:t>
        <a:bodyPr/>
        <a:lstStyle/>
        <a:p>
          <a:endParaRPr kumimoji="1" lang="ja-JP" altLang="en-US" sz="1600"/>
        </a:p>
      </dgm:t>
    </dgm:pt>
    <dgm:pt modelId="{E3C69C75-2C41-4FF4-A44E-BD768A41949A}" type="sibTrans" cxnId="{0E0A376C-04F5-406C-988E-A501B9534F19}">
      <dgm:prSet custT="1"/>
      <dgm:spPr/>
      <dgm:t>
        <a:bodyPr/>
        <a:lstStyle/>
        <a:p>
          <a:endParaRPr kumimoji="1" lang="ja-JP" altLang="en-US" sz="2400"/>
        </a:p>
      </dgm:t>
    </dgm:pt>
    <dgm:pt modelId="{17553F12-7F63-469A-BD95-F8AAC29C18C2}">
      <dgm:prSet phldrT="[テキスト]" custT="1"/>
      <dgm:spPr/>
      <dgm:t>
        <a:bodyPr/>
        <a:lstStyle/>
        <a:p>
          <a:r>
            <a:rPr kumimoji="1" lang="en-US" altLang="ja-JP" sz="2400" dirty="0" smtClean="0"/>
            <a:t>Under the Umbrella of Big Company</a:t>
          </a:r>
          <a:endParaRPr kumimoji="1" lang="ja-JP" altLang="en-US" sz="2400" dirty="0"/>
        </a:p>
      </dgm:t>
    </dgm:pt>
    <dgm:pt modelId="{867064A3-5438-4E54-B0AD-CC734F293959}" type="parTrans" cxnId="{28AABBFB-2DA4-4E4A-BF7C-D4DE5188A74F}">
      <dgm:prSet/>
      <dgm:spPr/>
      <dgm:t>
        <a:bodyPr/>
        <a:lstStyle/>
        <a:p>
          <a:endParaRPr kumimoji="1" lang="ja-JP" altLang="en-US" sz="1600"/>
        </a:p>
      </dgm:t>
    </dgm:pt>
    <dgm:pt modelId="{4F96F936-2F6D-4375-A291-529EB8014C22}" type="sibTrans" cxnId="{28AABBFB-2DA4-4E4A-BF7C-D4DE5188A74F}">
      <dgm:prSet custT="1"/>
      <dgm:spPr/>
      <dgm:t>
        <a:bodyPr/>
        <a:lstStyle/>
        <a:p>
          <a:endParaRPr kumimoji="1" lang="ja-JP" altLang="en-US" sz="2400"/>
        </a:p>
      </dgm:t>
    </dgm:pt>
    <dgm:pt modelId="{F1DF3690-19A3-4966-A73B-19EEF1532714}">
      <dgm:prSet phldrT="[テキスト]" custT="1"/>
      <dgm:spPr/>
      <dgm:t>
        <a:bodyPr/>
        <a:lstStyle/>
        <a:p>
          <a:r>
            <a:rPr kumimoji="1" lang="en-US" altLang="ja-JP" sz="2400" dirty="0" smtClean="0"/>
            <a:t>Monopoly</a:t>
          </a:r>
          <a:endParaRPr kumimoji="1" lang="ja-JP" altLang="en-US" sz="2400" dirty="0"/>
        </a:p>
      </dgm:t>
    </dgm:pt>
    <dgm:pt modelId="{B748F867-3E72-4024-AE84-FFD5E7430EAD}" type="parTrans" cxnId="{A53A9796-8F69-4A8B-8F0D-69D18E5CE067}">
      <dgm:prSet/>
      <dgm:spPr/>
      <dgm:t>
        <a:bodyPr/>
        <a:lstStyle/>
        <a:p>
          <a:endParaRPr kumimoji="1" lang="ja-JP" altLang="en-US" sz="1600"/>
        </a:p>
      </dgm:t>
    </dgm:pt>
    <dgm:pt modelId="{CC5E3687-2FFB-473A-A248-85062386A0ED}" type="sibTrans" cxnId="{A53A9796-8F69-4A8B-8F0D-69D18E5CE067}">
      <dgm:prSet/>
      <dgm:spPr/>
      <dgm:t>
        <a:bodyPr/>
        <a:lstStyle/>
        <a:p>
          <a:endParaRPr kumimoji="1" lang="ja-JP" altLang="en-US" sz="1600"/>
        </a:p>
      </dgm:t>
    </dgm:pt>
    <dgm:pt modelId="{268DC59D-E02C-43C2-B283-5E70E4C3D8E6}" type="pres">
      <dgm:prSet presAssocID="{D3641D59-1673-48D8-B85C-E24CBB1938B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D40D4EC2-E7FE-4B83-8C3A-57345EEA5C65}" type="pres">
      <dgm:prSet presAssocID="{D3641D59-1673-48D8-B85C-E24CBB1938B9}" presName="dummyMaxCanvas" presStyleCnt="0">
        <dgm:presLayoutVars/>
      </dgm:prSet>
      <dgm:spPr/>
      <dgm:t>
        <a:bodyPr/>
        <a:lstStyle/>
        <a:p>
          <a:endParaRPr kumimoji="1" lang="ja-JP" altLang="en-US"/>
        </a:p>
      </dgm:t>
    </dgm:pt>
    <dgm:pt modelId="{EAFC2367-7A61-439F-8F3F-01C368922CDF}" type="pres">
      <dgm:prSet presAssocID="{D3641D59-1673-48D8-B85C-E24CBB1938B9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D4B53CB9-474A-4CEF-8E74-46F4323183E0}" type="pres">
      <dgm:prSet presAssocID="{D3641D59-1673-48D8-B85C-E24CBB1938B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06F3F84-7728-49FF-87E8-589BBAA8C7D9}" type="pres">
      <dgm:prSet presAssocID="{D3641D59-1673-48D8-B85C-E24CBB1938B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0F4D826-DABF-472D-A419-5A941AC0BB5E}" type="pres">
      <dgm:prSet presAssocID="{D3641D59-1673-48D8-B85C-E24CBB1938B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E272655-FCF9-4B63-BD10-F6F9F89EBFFD}" type="pres">
      <dgm:prSet presAssocID="{D3641D59-1673-48D8-B85C-E24CBB1938B9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23C3C2B-E0AD-4D4A-B714-8D55FE33C85E}" type="pres">
      <dgm:prSet presAssocID="{D3641D59-1673-48D8-B85C-E24CBB1938B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D929E9DD-3405-440C-B91F-93A1E16D7D26}" type="pres">
      <dgm:prSet presAssocID="{D3641D59-1673-48D8-B85C-E24CBB1938B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2C02F31-A8F0-478C-8838-72933540EA11}" type="pres">
      <dgm:prSet presAssocID="{D3641D59-1673-48D8-B85C-E24CBB1938B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ACA62E9-FA9B-4BCB-BD91-520C8808A1CF}" type="pres">
      <dgm:prSet presAssocID="{D3641D59-1673-48D8-B85C-E24CBB1938B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F929527-98E9-4360-8FF6-142904C8FA2C}" type="pres">
      <dgm:prSet presAssocID="{D3641D59-1673-48D8-B85C-E24CBB1938B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374A14F-07A6-484E-89EE-688824E58701}" type="pres">
      <dgm:prSet presAssocID="{D3641D59-1673-48D8-B85C-E24CBB1938B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D6C7FA9-45B0-4ADE-9E35-A0EE259E5F2B}" type="pres">
      <dgm:prSet presAssocID="{D3641D59-1673-48D8-B85C-E24CBB1938B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2FC6B21-432F-47AC-B7C4-AFDA64EB5D68}" type="pres">
      <dgm:prSet presAssocID="{D3641D59-1673-48D8-B85C-E24CBB1938B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69D590E-260C-485F-BD98-D51DEE33A9CA}" type="pres">
      <dgm:prSet presAssocID="{D3641D59-1673-48D8-B85C-E24CBB1938B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75299551-CC90-4DFB-AC42-66E040FAC84D}" type="presOf" srcId="{D3641D59-1673-48D8-B85C-E24CBB1938B9}" destId="{268DC59D-E02C-43C2-B283-5E70E4C3D8E6}" srcOrd="0" destOrd="0" presId="urn:microsoft.com/office/officeart/2005/8/layout/vProcess5"/>
    <dgm:cxn modelId="{B31CF632-E99F-4591-B66C-D5E92976E242}" type="presOf" srcId="{AC0D2361-5299-415B-94C4-23B86B69D328}" destId="{FD6C7FA9-45B0-4ADE-9E35-A0EE259E5F2B}" srcOrd="1" destOrd="0" presId="urn:microsoft.com/office/officeart/2005/8/layout/vProcess5"/>
    <dgm:cxn modelId="{A53A9796-8F69-4A8B-8F0D-69D18E5CE067}" srcId="{D3641D59-1673-48D8-B85C-E24CBB1938B9}" destId="{F1DF3690-19A3-4966-A73B-19EEF1532714}" srcOrd="4" destOrd="0" parTransId="{B748F867-3E72-4024-AE84-FFD5E7430EAD}" sibTransId="{CC5E3687-2FFB-473A-A248-85062386A0ED}"/>
    <dgm:cxn modelId="{606D8B95-A6D4-41D9-9479-DC565A0B3356}" type="presOf" srcId="{E9C695BF-D4E1-451D-88ED-5A50A2067C2A}" destId="{923C3C2B-E0AD-4D4A-B714-8D55FE33C85E}" srcOrd="0" destOrd="0" presId="urn:microsoft.com/office/officeart/2005/8/layout/vProcess5"/>
    <dgm:cxn modelId="{7613CD2B-026A-45D5-858E-D242C7EA6127}" type="presOf" srcId="{BE607474-F1F8-49CC-8091-20E60D960EE9}" destId="{4F929527-98E9-4360-8FF6-142904C8FA2C}" srcOrd="1" destOrd="0" presId="urn:microsoft.com/office/officeart/2005/8/layout/vProcess5"/>
    <dgm:cxn modelId="{DB389BAD-E335-4D67-8F6A-FB453AEEC364}" type="presOf" srcId="{17553F12-7F63-469A-BD95-F8AAC29C18C2}" destId="{00F4D826-DABF-472D-A419-5A941AC0BB5E}" srcOrd="0" destOrd="0" presId="urn:microsoft.com/office/officeart/2005/8/layout/vProcess5"/>
    <dgm:cxn modelId="{0E0A376C-04F5-406C-988E-A501B9534F19}" srcId="{D3641D59-1673-48D8-B85C-E24CBB1938B9}" destId="{AC0D2361-5299-415B-94C4-23B86B69D328}" srcOrd="2" destOrd="0" parTransId="{6A7B43BC-FF1A-4C8F-88FB-B3479C594798}" sibTransId="{E3C69C75-2C41-4FF4-A44E-BD768A41949A}"/>
    <dgm:cxn modelId="{01C6AD31-7CB4-46CA-BB48-0172BCAE40FD}" type="presOf" srcId="{AC0D2361-5299-415B-94C4-23B86B69D328}" destId="{306F3F84-7728-49FF-87E8-589BBAA8C7D9}" srcOrd="0" destOrd="0" presId="urn:microsoft.com/office/officeart/2005/8/layout/vProcess5"/>
    <dgm:cxn modelId="{A7F34832-9ABA-43E8-AF62-DA99EB7D014F}" type="presOf" srcId="{F1DF3690-19A3-4966-A73B-19EEF1532714}" destId="{AE272655-FCF9-4B63-BD10-F6F9F89EBFFD}" srcOrd="0" destOrd="0" presId="urn:microsoft.com/office/officeart/2005/8/layout/vProcess5"/>
    <dgm:cxn modelId="{F238AC5F-6201-4AA8-B195-7C7982FD288E}" type="presOf" srcId="{E0F66D33-348B-465A-B247-80A968A901AB}" destId="{D929E9DD-3405-440C-B91F-93A1E16D7D26}" srcOrd="0" destOrd="0" presId="urn:microsoft.com/office/officeart/2005/8/layout/vProcess5"/>
    <dgm:cxn modelId="{0933382A-2CED-43E5-8012-B929251A0FBB}" type="presOf" srcId="{4BC06463-D23D-4121-B961-B2D0A583B103}" destId="{D4B53CB9-474A-4CEF-8E74-46F4323183E0}" srcOrd="0" destOrd="0" presId="urn:microsoft.com/office/officeart/2005/8/layout/vProcess5"/>
    <dgm:cxn modelId="{223C7D01-3D5D-41BD-8B7B-0D4B2CB39F89}" type="presOf" srcId="{4F96F936-2F6D-4375-A291-529EB8014C22}" destId="{9ACA62E9-FA9B-4BCB-BD91-520C8808A1CF}" srcOrd="0" destOrd="0" presId="urn:microsoft.com/office/officeart/2005/8/layout/vProcess5"/>
    <dgm:cxn modelId="{B8228F09-714C-4E0C-A248-759D3FFDD1B3}" type="presOf" srcId="{17553F12-7F63-469A-BD95-F8AAC29C18C2}" destId="{22FC6B21-432F-47AC-B7C4-AFDA64EB5D68}" srcOrd="1" destOrd="0" presId="urn:microsoft.com/office/officeart/2005/8/layout/vProcess5"/>
    <dgm:cxn modelId="{28AABBFB-2DA4-4E4A-BF7C-D4DE5188A74F}" srcId="{D3641D59-1673-48D8-B85C-E24CBB1938B9}" destId="{17553F12-7F63-469A-BD95-F8AAC29C18C2}" srcOrd="3" destOrd="0" parTransId="{867064A3-5438-4E54-B0AD-CC734F293959}" sibTransId="{4F96F936-2F6D-4375-A291-529EB8014C22}"/>
    <dgm:cxn modelId="{1A369362-E9CF-4124-B422-FF24530C10FE}" type="presOf" srcId="{F1DF3690-19A3-4966-A73B-19EEF1532714}" destId="{F69D590E-260C-485F-BD98-D51DEE33A9CA}" srcOrd="1" destOrd="0" presId="urn:microsoft.com/office/officeart/2005/8/layout/vProcess5"/>
    <dgm:cxn modelId="{A14D20D6-881B-456F-B308-B52455924976}" srcId="{D3641D59-1673-48D8-B85C-E24CBB1938B9}" destId="{BE607474-F1F8-49CC-8091-20E60D960EE9}" srcOrd="0" destOrd="0" parTransId="{4C769F1F-F1A6-429E-B188-9EB95B481435}" sibTransId="{E9C695BF-D4E1-451D-88ED-5A50A2067C2A}"/>
    <dgm:cxn modelId="{17FF9DF1-C34E-4535-8F4C-DD11385A0555}" type="presOf" srcId="{BE607474-F1F8-49CC-8091-20E60D960EE9}" destId="{EAFC2367-7A61-439F-8F3F-01C368922CDF}" srcOrd="0" destOrd="0" presId="urn:microsoft.com/office/officeart/2005/8/layout/vProcess5"/>
    <dgm:cxn modelId="{D8A8B276-F825-4452-9CE7-A79B8E4FA845}" type="presOf" srcId="{4BC06463-D23D-4121-B961-B2D0A583B103}" destId="{5374A14F-07A6-484E-89EE-688824E58701}" srcOrd="1" destOrd="0" presId="urn:microsoft.com/office/officeart/2005/8/layout/vProcess5"/>
    <dgm:cxn modelId="{85658EA6-8CD6-446C-9624-A88C4073176D}" type="presOf" srcId="{E3C69C75-2C41-4FF4-A44E-BD768A41949A}" destId="{42C02F31-A8F0-478C-8838-72933540EA11}" srcOrd="0" destOrd="0" presId="urn:microsoft.com/office/officeart/2005/8/layout/vProcess5"/>
    <dgm:cxn modelId="{DD1E7A2A-6555-4D3B-B39C-372670FCFF6D}" srcId="{D3641D59-1673-48D8-B85C-E24CBB1938B9}" destId="{4BC06463-D23D-4121-B961-B2D0A583B103}" srcOrd="1" destOrd="0" parTransId="{00301382-0931-4DCA-AED0-B81C0B513423}" sibTransId="{E0F66D33-348B-465A-B247-80A968A901AB}"/>
    <dgm:cxn modelId="{90FDBDAF-AA98-4AF6-8988-38FE2A3D1389}" type="presParOf" srcId="{268DC59D-E02C-43C2-B283-5E70E4C3D8E6}" destId="{D40D4EC2-E7FE-4B83-8C3A-57345EEA5C65}" srcOrd="0" destOrd="0" presId="urn:microsoft.com/office/officeart/2005/8/layout/vProcess5"/>
    <dgm:cxn modelId="{4B8865F9-8B29-4D67-8AA6-E2018E0DF4E0}" type="presParOf" srcId="{268DC59D-E02C-43C2-B283-5E70E4C3D8E6}" destId="{EAFC2367-7A61-439F-8F3F-01C368922CDF}" srcOrd="1" destOrd="0" presId="urn:microsoft.com/office/officeart/2005/8/layout/vProcess5"/>
    <dgm:cxn modelId="{7ECAFBFC-7040-489F-A382-675638AC3001}" type="presParOf" srcId="{268DC59D-E02C-43C2-B283-5E70E4C3D8E6}" destId="{D4B53CB9-474A-4CEF-8E74-46F4323183E0}" srcOrd="2" destOrd="0" presId="urn:microsoft.com/office/officeart/2005/8/layout/vProcess5"/>
    <dgm:cxn modelId="{EAAE5ED2-3AE1-4D9A-B03F-195D4C4EAF0A}" type="presParOf" srcId="{268DC59D-E02C-43C2-B283-5E70E4C3D8E6}" destId="{306F3F84-7728-49FF-87E8-589BBAA8C7D9}" srcOrd="3" destOrd="0" presId="urn:microsoft.com/office/officeart/2005/8/layout/vProcess5"/>
    <dgm:cxn modelId="{2D987EC4-5034-4B2C-AD34-54277C2EE659}" type="presParOf" srcId="{268DC59D-E02C-43C2-B283-5E70E4C3D8E6}" destId="{00F4D826-DABF-472D-A419-5A941AC0BB5E}" srcOrd="4" destOrd="0" presId="urn:microsoft.com/office/officeart/2005/8/layout/vProcess5"/>
    <dgm:cxn modelId="{B8FAD16A-98DF-47E3-989D-A1172FE53ED6}" type="presParOf" srcId="{268DC59D-E02C-43C2-B283-5E70E4C3D8E6}" destId="{AE272655-FCF9-4B63-BD10-F6F9F89EBFFD}" srcOrd="5" destOrd="0" presId="urn:microsoft.com/office/officeart/2005/8/layout/vProcess5"/>
    <dgm:cxn modelId="{BF2DA29B-EF53-4958-8941-D720770A8939}" type="presParOf" srcId="{268DC59D-E02C-43C2-B283-5E70E4C3D8E6}" destId="{923C3C2B-E0AD-4D4A-B714-8D55FE33C85E}" srcOrd="6" destOrd="0" presId="urn:microsoft.com/office/officeart/2005/8/layout/vProcess5"/>
    <dgm:cxn modelId="{A69EE2C0-3EFD-47A3-8479-5D81A986B40B}" type="presParOf" srcId="{268DC59D-E02C-43C2-B283-5E70E4C3D8E6}" destId="{D929E9DD-3405-440C-B91F-93A1E16D7D26}" srcOrd="7" destOrd="0" presId="urn:microsoft.com/office/officeart/2005/8/layout/vProcess5"/>
    <dgm:cxn modelId="{8A41B6CC-0937-484A-B4E3-C0C32457FAB3}" type="presParOf" srcId="{268DC59D-E02C-43C2-B283-5E70E4C3D8E6}" destId="{42C02F31-A8F0-478C-8838-72933540EA11}" srcOrd="8" destOrd="0" presId="urn:microsoft.com/office/officeart/2005/8/layout/vProcess5"/>
    <dgm:cxn modelId="{6E3DEA0B-D8FD-4DBA-9BBF-260EF4110FD7}" type="presParOf" srcId="{268DC59D-E02C-43C2-B283-5E70E4C3D8E6}" destId="{9ACA62E9-FA9B-4BCB-BD91-520C8808A1CF}" srcOrd="9" destOrd="0" presId="urn:microsoft.com/office/officeart/2005/8/layout/vProcess5"/>
    <dgm:cxn modelId="{B6646862-EF7D-4220-9684-FBA56EC206DE}" type="presParOf" srcId="{268DC59D-E02C-43C2-B283-5E70E4C3D8E6}" destId="{4F929527-98E9-4360-8FF6-142904C8FA2C}" srcOrd="10" destOrd="0" presId="urn:microsoft.com/office/officeart/2005/8/layout/vProcess5"/>
    <dgm:cxn modelId="{9416560B-9FEB-4FA1-80C1-281DE17E98B1}" type="presParOf" srcId="{268DC59D-E02C-43C2-B283-5E70E4C3D8E6}" destId="{5374A14F-07A6-484E-89EE-688824E58701}" srcOrd="11" destOrd="0" presId="urn:microsoft.com/office/officeart/2005/8/layout/vProcess5"/>
    <dgm:cxn modelId="{17D0908F-9FBC-4DFA-A840-55E1C0139C47}" type="presParOf" srcId="{268DC59D-E02C-43C2-B283-5E70E4C3D8E6}" destId="{FD6C7FA9-45B0-4ADE-9E35-A0EE259E5F2B}" srcOrd="12" destOrd="0" presId="urn:microsoft.com/office/officeart/2005/8/layout/vProcess5"/>
    <dgm:cxn modelId="{09339B63-E128-4037-833E-ABA8D5E1F381}" type="presParOf" srcId="{268DC59D-E02C-43C2-B283-5E70E4C3D8E6}" destId="{22FC6B21-432F-47AC-B7C4-AFDA64EB5D68}" srcOrd="13" destOrd="0" presId="urn:microsoft.com/office/officeart/2005/8/layout/vProcess5"/>
    <dgm:cxn modelId="{4D425472-F355-47E3-B798-2689637D201D}" type="presParOf" srcId="{268DC59D-E02C-43C2-B283-5E70E4C3D8E6}" destId="{F69D590E-260C-485F-BD98-D51DEE33A9C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66BD86-9850-4A74-A640-F7C7135D05B7}" type="doc">
      <dgm:prSet loTypeId="urn:microsoft.com/office/officeart/2005/8/layout/process1" loCatId="process" qsTypeId="urn:microsoft.com/office/officeart/2005/8/quickstyle/simple5" qsCatId="simple" csTypeId="urn:microsoft.com/office/officeart/2005/8/colors/accent5_1" csCatId="accent5" phldr="1"/>
      <dgm:spPr/>
    </dgm:pt>
    <dgm:pt modelId="{EE9D6F8A-2AB9-4026-B879-C15BCABAFE53}">
      <dgm:prSet phldrT="[テキスト]"/>
      <dgm:spPr/>
      <dgm:t>
        <a:bodyPr/>
        <a:lstStyle/>
        <a:p>
          <a:r>
            <a:rPr kumimoji="1" lang="en-US" altLang="ja-JP" dirty="0" smtClean="0"/>
            <a:t>Research Data Repository</a:t>
          </a:r>
          <a:endParaRPr kumimoji="1" lang="ja-JP" altLang="en-US" dirty="0"/>
        </a:p>
      </dgm:t>
    </dgm:pt>
    <dgm:pt modelId="{3A3A47C1-482F-4EEC-9A41-706ED557C7A9}" type="parTrans" cxnId="{0BCC4E15-EA00-4738-8299-CA0B07647F62}">
      <dgm:prSet/>
      <dgm:spPr/>
      <dgm:t>
        <a:bodyPr/>
        <a:lstStyle/>
        <a:p>
          <a:endParaRPr kumimoji="1" lang="ja-JP" altLang="en-US"/>
        </a:p>
      </dgm:t>
    </dgm:pt>
    <dgm:pt modelId="{E2E67249-DAB0-4F82-B193-5C4795D19D91}" type="sibTrans" cxnId="{0BCC4E15-EA00-4738-8299-CA0B07647F62}">
      <dgm:prSet/>
      <dgm:spPr/>
      <dgm:t>
        <a:bodyPr/>
        <a:lstStyle/>
        <a:p>
          <a:endParaRPr kumimoji="1" lang="ja-JP" altLang="en-US"/>
        </a:p>
      </dgm:t>
    </dgm:pt>
    <dgm:pt modelId="{69B6B07E-CE07-438E-99EA-A6E6C49E1736}">
      <dgm:prSet phldrT="[テキスト]"/>
      <dgm:spPr/>
      <dgm:t>
        <a:bodyPr/>
        <a:lstStyle/>
        <a:p>
          <a:r>
            <a:rPr kumimoji="1" lang="en-US" altLang="ja-JP" dirty="0" smtClean="0"/>
            <a:t>Flexibility &amp; Extensibility</a:t>
          </a:r>
          <a:endParaRPr kumimoji="1" lang="ja-JP" altLang="en-US" dirty="0"/>
        </a:p>
      </dgm:t>
    </dgm:pt>
    <dgm:pt modelId="{1683AB71-DB22-45DE-A743-288A47803468}" type="parTrans" cxnId="{F5F8FEAB-78BF-4D2D-BA8D-6DA56050876F}">
      <dgm:prSet/>
      <dgm:spPr/>
      <dgm:t>
        <a:bodyPr/>
        <a:lstStyle/>
        <a:p>
          <a:endParaRPr kumimoji="1" lang="ja-JP" altLang="en-US"/>
        </a:p>
      </dgm:t>
    </dgm:pt>
    <dgm:pt modelId="{AA750BCA-4E3C-46EB-A560-33669F03C7B6}" type="sibTrans" cxnId="{F5F8FEAB-78BF-4D2D-BA8D-6DA56050876F}">
      <dgm:prSet/>
      <dgm:spPr/>
      <dgm:t>
        <a:bodyPr/>
        <a:lstStyle/>
        <a:p>
          <a:endParaRPr kumimoji="1" lang="ja-JP" altLang="en-US"/>
        </a:p>
      </dgm:t>
    </dgm:pt>
    <dgm:pt modelId="{DAE3A2D3-D9D7-46DB-B9DA-D4F916FA4119}">
      <dgm:prSet phldrT="[テキスト]"/>
      <dgm:spPr/>
      <dgm:t>
        <a:bodyPr/>
        <a:lstStyle/>
        <a:p>
          <a:r>
            <a:rPr kumimoji="1" lang="en-US" altLang="ja-JP" dirty="0" smtClean="0"/>
            <a:t>Micro Service Architecture</a:t>
          </a:r>
          <a:endParaRPr kumimoji="1" lang="ja-JP" altLang="en-US" dirty="0"/>
        </a:p>
      </dgm:t>
    </dgm:pt>
    <dgm:pt modelId="{F7DF6FF7-3188-459F-8D11-818193A1A7C1}" type="parTrans" cxnId="{8507DAC8-BF7E-40AF-88C0-AACADEE73162}">
      <dgm:prSet/>
      <dgm:spPr/>
      <dgm:t>
        <a:bodyPr/>
        <a:lstStyle/>
        <a:p>
          <a:endParaRPr kumimoji="1" lang="ja-JP" altLang="en-US"/>
        </a:p>
      </dgm:t>
    </dgm:pt>
    <dgm:pt modelId="{57313640-A2E3-4C1E-9DF3-5A769EB5D544}" type="sibTrans" cxnId="{8507DAC8-BF7E-40AF-88C0-AACADEE73162}">
      <dgm:prSet/>
      <dgm:spPr/>
      <dgm:t>
        <a:bodyPr/>
        <a:lstStyle/>
        <a:p>
          <a:endParaRPr kumimoji="1" lang="ja-JP" altLang="en-US"/>
        </a:p>
      </dgm:t>
    </dgm:pt>
    <dgm:pt modelId="{136F32BA-813B-401C-88CE-AF05792F0030}" type="pres">
      <dgm:prSet presAssocID="{0C66BD86-9850-4A74-A640-F7C7135D05B7}" presName="Name0" presStyleCnt="0">
        <dgm:presLayoutVars>
          <dgm:dir/>
          <dgm:resizeHandles val="exact"/>
        </dgm:presLayoutVars>
      </dgm:prSet>
      <dgm:spPr/>
    </dgm:pt>
    <dgm:pt modelId="{62954474-F54D-4CAD-A255-9D3A36FE876F}" type="pres">
      <dgm:prSet presAssocID="{EE9D6F8A-2AB9-4026-B879-C15BCABAFE53}" presName="node" presStyleLbl="node1" presStyleIdx="0" presStyleCnt="3">
        <dgm:presLayoutVars>
          <dgm:bulletEnabled val="1"/>
        </dgm:presLayoutVars>
      </dgm:prSet>
      <dgm:spPr/>
    </dgm:pt>
    <dgm:pt modelId="{8E4DEBDE-3BF0-4581-B15C-AD01FE896CDF}" type="pres">
      <dgm:prSet presAssocID="{E2E67249-DAB0-4F82-B193-5C4795D19D91}" presName="sibTrans" presStyleLbl="sibTrans2D1" presStyleIdx="0" presStyleCnt="2"/>
      <dgm:spPr/>
    </dgm:pt>
    <dgm:pt modelId="{2076FD44-8C79-44C1-A929-F1828A9D23C9}" type="pres">
      <dgm:prSet presAssocID="{E2E67249-DAB0-4F82-B193-5C4795D19D91}" presName="connectorText" presStyleLbl="sibTrans2D1" presStyleIdx="0" presStyleCnt="2"/>
      <dgm:spPr/>
    </dgm:pt>
    <dgm:pt modelId="{CBFB732C-1C82-452E-9D99-E991EE418BB0}" type="pres">
      <dgm:prSet presAssocID="{69B6B07E-CE07-438E-99EA-A6E6C49E173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BC0EF45-C5D6-4D0B-A2F8-D87292D018D9}" type="pres">
      <dgm:prSet presAssocID="{AA750BCA-4E3C-46EB-A560-33669F03C7B6}" presName="sibTrans" presStyleLbl="sibTrans2D1" presStyleIdx="1" presStyleCnt="2"/>
      <dgm:spPr/>
    </dgm:pt>
    <dgm:pt modelId="{26E14DBE-8EB0-4B91-B36A-AF291F867584}" type="pres">
      <dgm:prSet presAssocID="{AA750BCA-4E3C-46EB-A560-33669F03C7B6}" presName="connectorText" presStyleLbl="sibTrans2D1" presStyleIdx="1" presStyleCnt="2"/>
      <dgm:spPr/>
    </dgm:pt>
    <dgm:pt modelId="{015506A5-F0CD-45E1-B0CB-C400C7437978}" type="pres">
      <dgm:prSet presAssocID="{DAE3A2D3-D9D7-46DB-B9DA-D4F916FA4119}" presName="node" presStyleLbl="node1" presStyleIdx="2" presStyleCnt="3">
        <dgm:presLayoutVars>
          <dgm:bulletEnabled val="1"/>
        </dgm:presLayoutVars>
      </dgm:prSet>
      <dgm:spPr/>
    </dgm:pt>
  </dgm:ptLst>
  <dgm:cxnLst>
    <dgm:cxn modelId="{50D2416F-48AA-4916-8F9D-52598E94D068}" type="presOf" srcId="{E2E67249-DAB0-4F82-B193-5C4795D19D91}" destId="{2076FD44-8C79-44C1-A929-F1828A9D23C9}" srcOrd="1" destOrd="0" presId="urn:microsoft.com/office/officeart/2005/8/layout/process1"/>
    <dgm:cxn modelId="{8D540176-97E7-4C33-B0D0-C4876CF0DD00}" type="presOf" srcId="{0C66BD86-9850-4A74-A640-F7C7135D05B7}" destId="{136F32BA-813B-401C-88CE-AF05792F0030}" srcOrd="0" destOrd="0" presId="urn:microsoft.com/office/officeart/2005/8/layout/process1"/>
    <dgm:cxn modelId="{8507DAC8-BF7E-40AF-88C0-AACADEE73162}" srcId="{0C66BD86-9850-4A74-A640-F7C7135D05B7}" destId="{DAE3A2D3-D9D7-46DB-B9DA-D4F916FA4119}" srcOrd="2" destOrd="0" parTransId="{F7DF6FF7-3188-459F-8D11-818193A1A7C1}" sibTransId="{57313640-A2E3-4C1E-9DF3-5A769EB5D544}"/>
    <dgm:cxn modelId="{0BB97B2B-59DE-4061-9CB9-687F029953B0}" type="presOf" srcId="{AA750BCA-4E3C-46EB-A560-33669F03C7B6}" destId="{26E14DBE-8EB0-4B91-B36A-AF291F867584}" srcOrd="1" destOrd="0" presId="urn:microsoft.com/office/officeart/2005/8/layout/process1"/>
    <dgm:cxn modelId="{6E15DFE7-2F26-4256-A4C9-D6CD29B50853}" type="presOf" srcId="{AA750BCA-4E3C-46EB-A560-33669F03C7B6}" destId="{FBC0EF45-C5D6-4D0B-A2F8-D87292D018D9}" srcOrd="0" destOrd="0" presId="urn:microsoft.com/office/officeart/2005/8/layout/process1"/>
    <dgm:cxn modelId="{0A9D54F4-901A-46F3-ACB1-774C72759F0F}" type="presOf" srcId="{69B6B07E-CE07-438E-99EA-A6E6C49E1736}" destId="{CBFB732C-1C82-452E-9D99-E991EE418BB0}" srcOrd="0" destOrd="0" presId="urn:microsoft.com/office/officeart/2005/8/layout/process1"/>
    <dgm:cxn modelId="{C20FEDB8-D34F-49ED-BF9B-54BB3C29CB8E}" type="presOf" srcId="{DAE3A2D3-D9D7-46DB-B9DA-D4F916FA4119}" destId="{015506A5-F0CD-45E1-B0CB-C400C7437978}" srcOrd="0" destOrd="0" presId="urn:microsoft.com/office/officeart/2005/8/layout/process1"/>
    <dgm:cxn modelId="{F5F8FEAB-78BF-4D2D-BA8D-6DA56050876F}" srcId="{0C66BD86-9850-4A74-A640-F7C7135D05B7}" destId="{69B6B07E-CE07-438E-99EA-A6E6C49E1736}" srcOrd="1" destOrd="0" parTransId="{1683AB71-DB22-45DE-A743-288A47803468}" sibTransId="{AA750BCA-4E3C-46EB-A560-33669F03C7B6}"/>
    <dgm:cxn modelId="{05B89798-D501-4C32-9692-D72EA8780C0D}" type="presOf" srcId="{EE9D6F8A-2AB9-4026-B879-C15BCABAFE53}" destId="{62954474-F54D-4CAD-A255-9D3A36FE876F}" srcOrd="0" destOrd="0" presId="urn:microsoft.com/office/officeart/2005/8/layout/process1"/>
    <dgm:cxn modelId="{0BCC4E15-EA00-4738-8299-CA0B07647F62}" srcId="{0C66BD86-9850-4A74-A640-F7C7135D05B7}" destId="{EE9D6F8A-2AB9-4026-B879-C15BCABAFE53}" srcOrd="0" destOrd="0" parTransId="{3A3A47C1-482F-4EEC-9A41-706ED557C7A9}" sibTransId="{E2E67249-DAB0-4F82-B193-5C4795D19D91}"/>
    <dgm:cxn modelId="{9695A2BD-463F-4095-95F0-5CA699967332}" type="presOf" srcId="{E2E67249-DAB0-4F82-B193-5C4795D19D91}" destId="{8E4DEBDE-3BF0-4581-B15C-AD01FE896CDF}" srcOrd="0" destOrd="0" presId="urn:microsoft.com/office/officeart/2005/8/layout/process1"/>
    <dgm:cxn modelId="{873110F8-BA6E-4532-8B72-7CB5A1CE9C6D}" type="presParOf" srcId="{136F32BA-813B-401C-88CE-AF05792F0030}" destId="{62954474-F54D-4CAD-A255-9D3A36FE876F}" srcOrd="0" destOrd="0" presId="urn:microsoft.com/office/officeart/2005/8/layout/process1"/>
    <dgm:cxn modelId="{15A9B4D6-BCCA-4CC1-BA1B-FEF96C4A6092}" type="presParOf" srcId="{136F32BA-813B-401C-88CE-AF05792F0030}" destId="{8E4DEBDE-3BF0-4581-B15C-AD01FE896CDF}" srcOrd="1" destOrd="0" presId="urn:microsoft.com/office/officeart/2005/8/layout/process1"/>
    <dgm:cxn modelId="{DD011294-4CF6-4248-AD81-03482A1D5650}" type="presParOf" srcId="{8E4DEBDE-3BF0-4581-B15C-AD01FE896CDF}" destId="{2076FD44-8C79-44C1-A929-F1828A9D23C9}" srcOrd="0" destOrd="0" presId="urn:microsoft.com/office/officeart/2005/8/layout/process1"/>
    <dgm:cxn modelId="{DBD40711-A89F-4E72-961E-FA97B74BF8A2}" type="presParOf" srcId="{136F32BA-813B-401C-88CE-AF05792F0030}" destId="{CBFB732C-1C82-452E-9D99-E991EE418BB0}" srcOrd="2" destOrd="0" presId="urn:microsoft.com/office/officeart/2005/8/layout/process1"/>
    <dgm:cxn modelId="{3B498F63-0F3B-48FA-9699-601237AC623B}" type="presParOf" srcId="{136F32BA-813B-401C-88CE-AF05792F0030}" destId="{FBC0EF45-C5D6-4D0B-A2F8-D87292D018D9}" srcOrd="3" destOrd="0" presId="urn:microsoft.com/office/officeart/2005/8/layout/process1"/>
    <dgm:cxn modelId="{D5B1BAD4-F52A-4907-A852-CD91EE9E3E43}" type="presParOf" srcId="{FBC0EF45-C5D6-4D0B-A2F8-D87292D018D9}" destId="{26E14DBE-8EB0-4B91-B36A-AF291F867584}" srcOrd="0" destOrd="0" presId="urn:microsoft.com/office/officeart/2005/8/layout/process1"/>
    <dgm:cxn modelId="{7C7D2233-021F-4F02-80D1-8B808A50B4AD}" type="presParOf" srcId="{136F32BA-813B-401C-88CE-AF05792F0030}" destId="{015506A5-F0CD-45E1-B0CB-C400C743797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095AAF-20A4-479E-824F-8E90B163CCD4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</dgm:pt>
    <dgm:pt modelId="{B41C9DF9-CE42-4540-9F14-06405F22D745}">
      <dgm:prSet phldrT="[テキスト]" custT="1"/>
      <dgm:spPr/>
      <dgm:t>
        <a:bodyPr/>
        <a:lstStyle/>
        <a:p>
          <a:r>
            <a:rPr kumimoji="1" lang="en-US" altLang="ja-JP" sz="1400" b="1" dirty="0" smtClean="0"/>
            <a:t>Meeting</a:t>
          </a:r>
        </a:p>
        <a:p>
          <a:r>
            <a:rPr kumimoji="1" lang="en-US" altLang="ja-JP" sz="1400" b="1" dirty="0" smtClean="0"/>
            <a:t>Discussion</a:t>
          </a:r>
          <a:endParaRPr kumimoji="1" lang="ja-JP" altLang="en-US" sz="1400" b="1" dirty="0"/>
        </a:p>
      </dgm:t>
    </dgm:pt>
    <dgm:pt modelId="{CAF9ABF6-9479-49BA-9778-2E3B81D2AAA2}" type="parTrans" cxnId="{0B830312-F37C-4442-95D2-49F426CB44C2}">
      <dgm:prSet/>
      <dgm:spPr/>
      <dgm:t>
        <a:bodyPr/>
        <a:lstStyle/>
        <a:p>
          <a:endParaRPr kumimoji="1" lang="ja-JP" altLang="en-US" sz="2000" b="1"/>
        </a:p>
      </dgm:t>
    </dgm:pt>
    <dgm:pt modelId="{1CFC34AD-E6E4-48D3-A702-AC4FA691AECB}" type="sibTrans" cxnId="{0B830312-F37C-4442-95D2-49F426CB44C2}">
      <dgm:prSet custT="1"/>
      <dgm:spPr/>
      <dgm:t>
        <a:bodyPr/>
        <a:lstStyle/>
        <a:p>
          <a:endParaRPr kumimoji="1" lang="ja-JP" altLang="en-US" sz="1200" b="1"/>
        </a:p>
      </dgm:t>
    </dgm:pt>
    <dgm:pt modelId="{0690580A-C4A6-4BC9-AC4B-878D812C3944}">
      <dgm:prSet phldrT="[テキスト]" custT="1"/>
      <dgm:spPr/>
      <dgm:t>
        <a:bodyPr/>
        <a:lstStyle/>
        <a:p>
          <a:r>
            <a:rPr kumimoji="1" lang="en-US" altLang="ja-JP" sz="1400" b="1" dirty="0" smtClean="0"/>
            <a:t>Experiment</a:t>
          </a:r>
        </a:p>
        <a:p>
          <a:r>
            <a:rPr kumimoji="1" lang="en-US" altLang="ja-JP" sz="1400" b="1" dirty="0" smtClean="0"/>
            <a:t>Feedback</a:t>
          </a:r>
          <a:endParaRPr kumimoji="1" lang="ja-JP" altLang="en-US" sz="1400" b="1" dirty="0"/>
        </a:p>
      </dgm:t>
    </dgm:pt>
    <dgm:pt modelId="{0A05A1C3-E427-4F28-A060-EED2000EA5CD}" type="parTrans" cxnId="{77077859-99C1-46CB-B41D-D0679B5ECCDF}">
      <dgm:prSet/>
      <dgm:spPr/>
      <dgm:t>
        <a:bodyPr/>
        <a:lstStyle/>
        <a:p>
          <a:endParaRPr kumimoji="1" lang="ja-JP" altLang="en-US" sz="2000" b="1"/>
        </a:p>
      </dgm:t>
    </dgm:pt>
    <dgm:pt modelId="{639829B7-A035-480F-8A9C-4F5B7286D950}" type="sibTrans" cxnId="{77077859-99C1-46CB-B41D-D0679B5ECCDF}">
      <dgm:prSet custT="1"/>
      <dgm:spPr/>
      <dgm:t>
        <a:bodyPr/>
        <a:lstStyle/>
        <a:p>
          <a:endParaRPr kumimoji="1" lang="ja-JP" altLang="en-US" sz="1200" b="1"/>
        </a:p>
      </dgm:t>
    </dgm:pt>
    <dgm:pt modelId="{366E3BCD-8EF8-4BE8-B639-452C419A1103}">
      <dgm:prSet phldrT="[テキスト]" custT="1"/>
      <dgm:spPr/>
      <dgm:t>
        <a:bodyPr/>
        <a:lstStyle/>
        <a:p>
          <a:r>
            <a:rPr kumimoji="1" lang="en-US" altLang="ja-JP" sz="1400" b="1" dirty="0" smtClean="0"/>
            <a:t>Early Adopter</a:t>
          </a:r>
        </a:p>
        <a:p>
          <a:r>
            <a:rPr kumimoji="1" lang="en-US" altLang="ja-JP" sz="1400" b="1" dirty="0" smtClean="0"/>
            <a:t>Collaboration</a:t>
          </a:r>
          <a:endParaRPr kumimoji="1" lang="ja-JP" altLang="en-US" sz="1400" b="1" dirty="0"/>
        </a:p>
      </dgm:t>
    </dgm:pt>
    <dgm:pt modelId="{6EF33329-0333-4501-9FEC-CA483107931A}" type="parTrans" cxnId="{9099BA68-0670-4185-AB72-5483CF08B7B4}">
      <dgm:prSet/>
      <dgm:spPr/>
      <dgm:t>
        <a:bodyPr/>
        <a:lstStyle/>
        <a:p>
          <a:endParaRPr kumimoji="1" lang="ja-JP" altLang="en-US" sz="2000" b="1"/>
        </a:p>
      </dgm:t>
    </dgm:pt>
    <dgm:pt modelId="{5349658C-C6EF-4A6E-9971-6992831962F1}" type="sibTrans" cxnId="{9099BA68-0670-4185-AB72-5483CF08B7B4}">
      <dgm:prSet custT="1"/>
      <dgm:spPr/>
      <dgm:t>
        <a:bodyPr/>
        <a:lstStyle/>
        <a:p>
          <a:endParaRPr kumimoji="1" lang="ja-JP" altLang="en-US" sz="1200" b="1"/>
        </a:p>
      </dgm:t>
    </dgm:pt>
    <dgm:pt modelId="{B2119786-EE10-480A-944D-1417992EBFBE}">
      <dgm:prSet custT="1"/>
      <dgm:spPr/>
      <dgm:t>
        <a:bodyPr/>
        <a:lstStyle/>
        <a:p>
          <a:r>
            <a:rPr kumimoji="1" lang="en-US" altLang="ja-JP" sz="1400" b="1" smtClean="0"/>
            <a:t>Community</a:t>
          </a:r>
          <a:endParaRPr kumimoji="1" lang="ja-JP" altLang="en-US" sz="1400" b="1" dirty="0"/>
        </a:p>
      </dgm:t>
    </dgm:pt>
    <dgm:pt modelId="{4D00BCA8-FC54-46E5-830B-FB7D6C9CA90E}" type="parTrans" cxnId="{EA3B8744-2BD0-4BB0-B37F-E1DCD612869F}">
      <dgm:prSet/>
      <dgm:spPr/>
      <dgm:t>
        <a:bodyPr/>
        <a:lstStyle/>
        <a:p>
          <a:endParaRPr kumimoji="1" lang="ja-JP" altLang="en-US" sz="2000" b="1"/>
        </a:p>
      </dgm:t>
    </dgm:pt>
    <dgm:pt modelId="{AE6F7BFD-2A60-4590-8729-34671FC30EF8}" type="sibTrans" cxnId="{EA3B8744-2BD0-4BB0-B37F-E1DCD612869F}">
      <dgm:prSet/>
      <dgm:spPr/>
      <dgm:t>
        <a:bodyPr/>
        <a:lstStyle/>
        <a:p>
          <a:endParaRPr kumimoji="1" lang="ja-JP" altLang="en-US" sz="2000" b="1"/>
        </a:p>
      </dgm:t>
    </dgm:pt>
    <dgm:pt modelId="{EBFEBCEB-8013-4409-8B14-8EA7B3C74255}" type="pres">
      <dgm:prSet presAssocID="{9E095AAF-20A4-479E-824F-8E90B163CCD4}" presName="Name0" presStyleCnt="0">
        <dgm:presLayoutVars>
          <dgm:dir/>
          <dgm:resizeHandles val="exact"/>
        </dgm:presLayoutVars>
      </dgm:prSet>
      <dgm:spPr/>
    </dgm:pt>
    <dgm:pt modelId="{1C0B927B-13F8-4C54-91E8-901F327F519C}" type="pres">
      <dgm:prSet presAssocID="{B41C9DF9-CE42-4540-9F14-06405F22D74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931A367-8669-41D7-A447-04917ADCEAE3}" type="pres">
      <dgm:prSet presAssocID="{1CFC34AD-E6E4-48D3-A702-AC4FA691AECB}" presName="sibTrans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73E6581A-7D93-420C-A381-16DBA0A906DF}" type="pres">
      <dgm:prSet presAssocID="{1CFC34AD-E6E4-48D3-A702-AC4FA691AECB}" presName="connectorText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B7CB02B8-17F6-4B9A-A521-7E84D730C87F}" type="pres">
      <dgm:prSet presAssocID="{0690580A-C4A6-4BC9-AC4B-878D812C394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D74C2A7C-355C-4453-B1FA-C6AAFBCA1038}" type="pres">
      <dgm:prSet presAssocID="{639829B7-A035-480F-8A9C-4F5B7286D950}" presName="sibTrans" presStyleLbl="sibTrans2D1" presStyleIdx="1" presStyleCnt="3"/>
      <dgm:spPr/>
      <dgm:t>
        <a:bodyPr/>
        <a:lstStyle/>
        <a:p>
          <a:endParaRPr kumimoji="1" lang="ja-JP" altLang="en-US"/>
        </a:p>
      </dgm:t>
    </dgm:pt>
    <dgm:pt modelId="{DDBFEC65-D0FB-4B3E-9551-073E9A7F5026}" type="pres">
      <dgm:prSet presAssocID="{639829B7-A035-480F-8A9C-4F5B7286D950}" presName="connectorText" presStyleLbl="sibTrans2D1" presStyleIdx="1" presStyleCnt="3"/>
      <dgm:spPr/>
      <dgm:t>
        <a:bodyPr/>
        <a:lstStyle/>
        <a:p>
          <a:endParaRPr kumimoji="1" lang="ja-JP" altLang="en-US"/>
        </a:p>
      </dgm:t>
    </dgm:pt>
    <dgm:pt modelId="{5E718996-3532-4006-94C8-F4B7D0BAB9D6}" type="pres">
      <dgm:prSet presAssocID="{366E3BCD-8EF8-4BE8-B639-452C419A110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7016A35-8DE1-4A13-8D1E-69E3BC772D61}" type="pres">
      <dgm:prSet presAssocID="{5349658C-C6EF-4A6E-9971-6992831962F1}" presName="sibTrans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ACA632B7-1F1A-4D17-8363-B884E3F5D7C7}" type="pres">
      <dgm:prSet presAssocID="{5349658C-C6EF-4A6E-9971-6992831962F1}" presName="connectorText" presStyleLbl="sibTrans2D1" presStyleIdx="2" presStyleCnt="3"/>
      <dgm:spPr/>
      <dgm:t>
        <a:bodyPr/>
        <a:lstStyle/>
        <a:p>
          <a:endParaRPr kumimoji="1" lang="ja-JP" altLang="en-US"/>
        </a:p>
      </dgm:t>
    </dgm:pt>
    <dgm:pt modelId="{BCD9A47B-24C4-4B97-81A3-02142444A118}" type="pres">
      <dgm:prSet presAssocID="{B2119786-EE10-480A-944D-1417992EBFB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77077859-99C1-46CB-B41D-D0679B5ECCDF}" srcId="{9E095AAF-20A4-479E-824F-8E90B163CCD4}" destId="{0690580A-C4A6-4BC9-AC4B-878D812C3944}" srcOrd="1" destOrd="0" parTransId="{0A05A1C3-E427-4F28-A060-EED2000EA5CD}" sibTransId="{639829B7-A035-480F-8A9C-4F5B7286D950}"/>
    <dgm:cxn modelId="{9099BA68-0670-4185-AB72-5483CF08B7B4}" srcId="{9E095AAF-20A4-479E-824F-8E90B163CCD4}" destId="{366E3BCD-8EF8-4BE8-B639-452C419A1103}" srcOrd="2" destOrd="0" parTransId="{6EF33329-0333-4501-9FEC-CA483107931A}" sibTransId="{5349658C-C6EF-4A6E-9971-6992831962F1}"/>
    <dgm:cxn modelId="{EA3B8744-2BD0-4BB0-B37F-E1DCD612869F}" srcId="{9E095AAF-20A4-479E-824F-8E90B163CCD4}" destId="{B2119786-EE10-480A-944D-1417992EBFBE}" srcOrd="3" destOrd="0" parTransId="{4D00BCA8-FC54-46E5-830B-FB7D6C9CA90E}" sibTransId="{AE6F7BFD-2A60-4590-8729-34671FC30EF8}"/>
    <dgm:cxn modelId="{1FC0AFBA-676C-40F7-BCB2-2B35F9CECB0E}" type="presOf" srcId="{B2119786-EE10-480A-944D-1417992EBFBE}" destId="{BCD9A47B-24C4-4B97-81A3-02142444A118}" srcOrd="0" destOrd="0" presId="urn:microsoft.com/office/officeart/2005/8/layout/process1"/>
    <dgm:cxn modelId="{B4CC407A-64BF-475A-B2AE-2583C5224445}" type="presOf" srcId="{9E095AAF-20A4-479E-824F-8E90B163CCD4}" destId="{EBFEBCEB-8013-4409-8B14-8EA7B3C74255}" srcOrd="0" destOrd="0" presId="urn:microsoft.com/office/officeart/2005/8/layout/process1"/>
    <dgm:cxn modelId="{0B830312-F37C-4442-95D2-49F426CB44C2}" srcId="{9E095AAF-20A4-479E-824F-8E90B163CCD4}" destId="{B41C9DF9-CE42-4540-9F14-06405F22D745}" srcOrd="0" destOrd="0" parTransId="{CAF9ABF6-9479-49BA-9778-2E3B81D2AAA2}" sibTransId="{1CFC34AD-E6E4-48D3-A702-AC4FA691AECB}"/>
    <dgm:cxn modelId="{67E903D9-82A3-4B54-8514-7CB944A83413}" type="presOf" srcId="{1CFC34AD-E6E4-48D3-A702-AC4FA691AECB}" destId="{73E6581A-7D93-420C-A381-16DBA0A906DF}" srcOrd="1" destOrd="0" presId="urn:microsoft.com/office/officeart/2005/8/layout/process1"/>
    <dgm:cxn modelId="{6C6A6E78-2946-4699-9A2F-0D9E1403A859}" type="presOf" srcId="{639829B7-A035-480F-8A9C-4F5B7286D950}" destId="{D74C2A7C-355C-4453-B1FA-C6AAFBCA1038}" srcOrd="0" destOrd="0" presId="urn:microsoft.com/office/officeart/2005/8/layout/process1"/>
    <dgm:cxn modelId="{A246D687-483D-42E6-8346-00F45DE4213D}" type="presOf" srcId="{366E3BCD-8EF8-4BE8-B639-452C419A1103}" destId="{5E718996-3532-4006-94C8-F4B7D0BAB9D6}" srcOrd="0" destOrd="0" presId="urn:microsoft.com/office/officeart/2005/8/layout/process1"/>
    <dgm:cxn modelId="{136D7C75-246C-42E5-9FC0-D58AA1A1D240}" type="presOf" srcId="{639829B7-A035-480F-8A9C-4F5B7286D950}" destId="{DDBFEC65-D0FB-4B3E-9551-073E9A7F5026}" srcOrd="1" destOrd="0" presId="urn:microsoft.com/office/officeart/2005/8/layout/process1"/>
    <dgm:cxn modelId="{9776F5B5-1702-4BA3-9B67-5DB7625F3AA4}" type="presOf" srcId="{1CFC34AD-E6E4-48D3-A702-AC4FA691AECB}" destId="{3931A367-8669-41D7-A447-04917ADCEAE3}" srcOrd="0" destOrd="0" presId="urn:microsoft.com/office/officeart/2005/8/layout/process1"/>
    <dgm:cxn modelId="{2BF3DDE8-F7EC-4E2F-BC5F-ED9688A8DDF2}" type="presOf" srcId="{0690580A-C4A6-4BC9-AC4B-878D812C3944}" destId="{B7CB02B8-17F6-4B9A-A521-7E84D730C87F}" srcOrd="0" destOrd="0" presId="urn:microsoft.com/office/officeart/2005/8/layout/process1"/>
    <dgm:cxn modelId="{A8FDE45C-8DDE-45B0-A6DE-5BC6F93F22EE}" type="presOf" srcId="{5349658C-C6EF-4A6E-9971-6992831962F1}" destId="{ACA632B7-1F1A-4D17-8363-B884E3F5D7C7}" srcOrd="1" destOrd="0" presId="urn:microsoft.com/office/officeart/2005/8/layout/process1"/>
    <dgm:cxn modelId="{70847F10-1C06-4058-BBD4-081912C3A010}" type="presOf" srcId="{5349658C-C6EF-4A6E-9971-6992831962F1}" destId="{47016A35-8DE1-4A13-8D1E-69E3BC772D61}" srcOrd="0" destOrd="0" presId="urn:microsoft.com/office/officeart/2005/8/layout/process1"/>
    <dgm:cxn modelId="{B6807D4B-98B3-4FDF-8435-B6DBE8210CC4}" type="presOf" srcId="{B41C9DF9-CE42-4540-9F14-06405F22D745}" destId="{1C0B927B-13F8-4C54-91E8-901F327F519C}" srcOrd="0" destOrd="0" presId="urn:microsoft.com/office/officeart/2005/8/layout/process1"/>
    <dgm:cxn modelId="{FE393BC2-1232-4967-9AE9-5CE4208880B4}" type="presParOf" srcId="{EBFEBCEB-8013-4409-8B14-8EA7B3C74255}" destId="{1C0B927B-13F8-4C54-91E8-901F327F519C}" srcOrd="0" destOrd="0" presId="urn:microsoft.com/office/officeart/2005/8/layout/process1"/>
    <dgm:cxn modelId="{A6488075-8063-4BF8-9489-342720ED3B00}" type="presParOf" srcId="{EBFEBCEB-8013-4409-8B14-8EA7B3C74255}" destId="{3931A367-8669-41D7-A447-04917ADCEAE3}" srcOrd="1" destOrd="0" presId="urn:microsoft.com/office/officeart/2005/8/layout/process1"/>
    <dgm:cxn modelId="{DFFBC462-CF83-41DF-AB2C-41A4EB9D772B}" type="presParOf" srcId="{3931A367-8669-41D7-A447-04917ADCEAE3}" destId="{73E6581A-7D93-420C-A381-16DBA0A906DF}" srcOrd="0" destOrd="0" presId="urn:microsoft.com/office/officeart/2005/8/layout/process1"/>
    <dgm:cxn modelId="{7A699DCE-A2ED-4C7B-BAD9-738D3ED68B30}" type="presParOf" srcId="{EBFEBCEB-8013-4409-8B14-8EA7B3C74255}" destId="{B7CB02B8-17F6-4B9A-A521-7E84D730C87F}" srcOrd="2" destOrd="0" presId="urn:microsoft.com/office/officeart/2005/8/layout/process1"/>
    <dgm:cxn modelId="{65811C9B-978A-4556-94BF-F1EB7FB5BB22}" type="presParOf" srcId="{EBFEBCEB-8013-4409-8B14-8EA7B3C74255}" destId="{D74C2A7C-355C-4453-B1FA-C6AAFBCA1038}" srcOrd="3" destOrd="0" presId="urn:microsoft.com/office/officeart/2005/8/layout/process1"/>
    <dgm:cxn modelId="{43FA93C9-407F-4A97-8362-01A1009E098E}" type="presParOf" srcId="{D74C2A7C-355C-4453-B1FA-C6AAFBCA1038}" destId="{DDBFEC65-D0FB-4B3E-9551-073E9A7F5026}" srcOrd="0" destOrd="0" presId="urn:microsoft.com/office/officeart/2005/8/layout/process1"/>
    <dgm:cxn modelId="{8FFE00DF-DA92-4BBB-B278-551BB2D61EE2}" type="presParOf" srcId="{EBFEBCEB-8013-4409-8B14-8EA7B3C74255}" destId="{5E718996-3532-4006-94C8-F4B7D0BAB9D6}" srcOrd="4" destOrd="0" presId="urn:microsoft.com/office/officeart/2005/8/layout/process1"/>
    <dgm:cxn modelId="{1B7E6BBE-BCDD-44E9-955D-FBA85B2C1AC0}" type="presParOf" srcId="{EBFEBCEB-8013-4409-8B14-8EA7B3C74255}" destId="{47016A35-8DE1-4A13-8D1E-69E3BC772D61}" srcOrd="5" destOrd="0" presId="urn:microsoft.com/office/officeart/2005/8/layout/process1"/>
    <dgm:cxn modelId="{CD3CCAEA-60BE-4A46-9B05-C7474FE4B49C}" type="presParOf" srcId="{47016A35-8DE1-4A13-8D1E-69E3BC772D61}" destId="{ACA632B7-1F1A-4D17-8363-B884E3F5D7C7}" srcOrd="0" destOrd="0" presId="urn:microsoft.com/office/officeart/2005/8/layout/process1"/>
    <dgm:cxn modelId="{9E67F955-BDAE-4123-A786-DE06BB0CBA3B}" type="presParOf" srcId="{EBFEBCEB-8013-4409-8B14-8EA7B3C74255}" destId="{BCD9A47B-24C4-4B97-81A3-02142444A11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C2367-7A61-439F-8F3F-01C368922CDF}">
      <dsp:nvSpPr>
        <dsp:cNvPr id="0" name=""/>
        <dsp:cNvSpPr/>
      </dsp:nvSpPr>
      <dsp:spPr>
        <a:xfrm>
          <a:off x="0" y="0"/>
          <a:ext cx="6072759" cy="9461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Invented Cool Tools by Small Company</a:t>
          </a:r>
          <a:endParaRPr kumimoji="1" lang="ja-JP" altLang="en-US" sz="2400" kern="1200" dirty="0"/>
        </a:p>
      </dsp:txBody>
      <dsp:txXfrm>
        <a:off x="27711" y="27711"/>
        <a:ext cx="4941127" cy="890696"/>
      </dsp:txXfrm>
    </dsp:sp>
    <dsp:sp modelId="{D4B53CB9-474A-4CEF-8E74-46F4323183E0}">
      <dsp:nvSpPr>
        <dsp:cNvPr id="0" name=""/>
        <dsp:cNvSpPr/>
      </dsp:nvSpPr>
      <dsp:spPr>
        <a:xfrm>
          <a:off x="453485" y="1077523"/>
          <a:ext cx="6072759" cy="946118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User Explosion</a:t>
          </a:r>
          <a:endParaRPr kumimoji="1" lang="ja-JP" altLang="en-US" sz="2400" kern="1200" dirty="0"/>
        </a:p>
      </dsp:txBody>
      <dsp:txXfrm>
        <a:off x="481196" y="1105234"/>
        <a:ext cx="4948874" cy="890696"/>
      </dsp:txXfrm>
    </dsp:sp>
    <dsp:sp modelId="{306F3F84-7728-49FF-87E8-589BBAA8C7D9}">
      <dsp:nvSpPr>
        <dsp:cNvPr id="0" name=""/>
        <dsp:cNvSpPr/>
      </dsp:nvSpPr>
      <dsp:spPr>
        <a:xfrm>
          <a:off x="906970" y="2155046"/>
          <a:ext cx="6072759" cy="946118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Require Big Investment</a:t>
          </a:r>
          <a:endParaRPr kumimoji="1" lang="ja-JP" altLang="en-US" sz="2400" kern="1200" dirty="0"/>
        </a:p>
      </dsp:txBody>
      <dsp:txXfrm>
        <a:off x="934681" y="2182757"/>
        <a:ext cx="4948874" cy="890696"/>
      </dsp:txXfrm>
    </dsp:sp>
    <dsp:sp modelId="{00F4D826-DABF-472D-A419-5A941AC0BB5E}">
      <dsp:nvSpPr>
        <dsp:cNvPr id="0" name=""/>
        <dsp:cNvSpPr/>
      </dsp:nvSpPr>
      <dsp:spPr>
        <a:xfrm>
          <a:off x="1360455" y="3232570"/>
          <a:ext cx="6072759" cy="946118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Under the Umbrella of Big Company</a:t>
          </a:r>
          <a:endParaRPr kumimoji="1" lang="ja-JP" altLang="en-US" sz="2400" kern="1200" dirty="0"/>
        </a:p>
      </dsp:txBody>
      <dsp:txXfrm>
        <a:off x="1388166" y="3260281"/>
        <a:ext cx="4948874" cy="890696"/>
      </dsp:txXfrm>
    </dsp:sp>
    <dsp:sp modelId="{AE272655-FCF9-4B63-BD10-F6F9F89EBFFD}">
      <dsp:nvSpPr>
        <dsp:cNvPr id="0" name=""/>
        <dsp:cNvSpPr/>
      </dsp:nvSpPr>
      <dsp:spPr>
        <a:xfrm>
          <a:off x="1813940" y="4310093"/>
          <a:ext cx="6072759" cy="946118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Monopoly</a:t>
          </a:r>
          <a:endParaRPr kumimoji="1" lang="ja-JP" altLang="en-US" sz="2400" kern="1200" dirty="0"/>
        </a:p>
      </dsp:txBody>
      <dsp:txXfrm>
        <a:off x="1841651" y="4337804"/>
        <a:ext cx="4948874" cy="890696"/>
      </dsp:txXfrm>
    </dsp:sp>
    <dsp:sp modelId="{923C3C2B-E0AD-4D4A-B714-8D55FE33C85E}">
      <dsp:nvSpPr>
        <dsp:cNvPr id="0" name=""/>
        <dsp:cNvSpPr/>
      </dsp:nvSpPr>
      <dsp:spPr>
        <a:xfrm>
          <a:off x="5457782" y="691191"/>
          <a:ext cx="614976" cy="614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400" kern="1200"/>
        </a:p>
      </dsp:txBody>
      <dsp:txXfrm>
        <a:off x="5596152" y="691191"/>
        <a:ext cx="338236" cy="462769"/>
      </dsp:txXfrm>
    </dsp:sp>
    <dsp:sp modelId="{D929E9DD-3405-440C-B91F-93A1E16D7D26}">
      <dsp:nvSpPr>
        <dsp:cNvPr id="0" name=""/>
        <dsp:cNvSpPr/>
      </dsp:nvSpPr>
      <dsp:spPr>
        <a:xfrm>
          <a:off x="5911267" y="1768715"/>
          <a:ext cx="614976" cy="614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400" kern="1200"/>
        </a:p>
      </dsp:txBody>
      <dsp:txXfrm>
        <a:off x="6049637" y="1768715"/>
        <a:ext cx="338236" cy="462769"/>
      </dsp:txXfrm>
    </dsp:sp>
    <dsp:sp modelId="{42C02F31-A8F0-478C-8838-72933540EA11}">
      <dsp:nvSpPr>
        <dsp:cNvPr id="0" name=""/>
        <dsp:cNvSpPr/>
      </dsp:nvSpPr>
      <dsp:spPr>
        <a:xfrm>
          <a:off x="6364752" y="2830470"/>
          <a:ext cx="614976" cy="614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400" kern="1200"/>
        </a:p>
      </dsp:txBody>
      <dsp:txXfrm>
        <a:off x="6503122" y="2830470"/>
        <a:ext cx="338236" cy="462769"/>
      </dsp:txXfrm>
    </dsp:sp>
    <dsp:sp modelId="{9ACA62E9-FA9B-4BCB-BD91-520C8808A1CF}">
      <dsp:nvSpPr>
        <dsp:cNvPr id="0" name=""/>
        <dsp:cNvSpPr/>
      </dsp:nvSpPr>
      <dsp:spPr>
        <a:xfrm>
          <a:off x="6818237" y="3918506"/>
          <a:ext cx="614976" cy="614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400" kern="1200"/>
        </a:p>
      </dsp:txBody>
      <dsp:txXfrm>
        <a:off x="6956607" y="3918506"/>
        <a:ext cx="338236" cy="462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54474-F54D-4CAD-A255-9D3A36FE876F}">
      <dsp:nvSpPr>
        <dsp:cNvPr id="0" name=""/>
        <dsp:cNvSpPr/>
      </dsp:nvSpPr>
      <dsp:spPr>
        <a:xfrm>
          <a:off x="5357" y="120766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900" kern="1200" dirty="0" smtClean="0"/>
            <a:t>Research Data Repository</a:t>
          </a:r>
          <a:endParaRPr kumimoji="1" lang="ja-JP" altLang="en-US" sz="1900" kern="1200" dirty="0"/>
        </a:p>
      </dsp:txBody>
      <dsp:txXfrm>
        <a:off x="33499" y="148908"/>
        <a:ext cx="1545106" cy="904550"/>
      </dsp:txXfrm>
    </dsp:sp>
    <dsp:sp modelId="{8E4DEBDE-3BF0-4581-B15C-AD01FE896CDF}">
      <dsp:nvSpPr>
        <dsp:cNvPr id="0" name=""/>
        <dsp:cNvSpPr/>
      </dsp:nvSpPr>
      <dsp:spPr>
        <a:xfrm>
          <a:off x="1766887" y="402611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600" kern="1200"/>
        </a:p>
      </dsp:txBody>
      <dsp:txXfrm>
        <a:off x="1766887" y="482040"/>
        <a:ext cx="237646" cy="238286"/>
      </dsp:txXfrm>
    </dsp:sp>
    <dsp:sp modelId="{CBFB732C-1C82-452E-9D99-E991EE418BB0}">
      <dsp:nvSpPr>
        <dsp:cNvPr id="0" name=""/>
        <dsp:cNvSpPr/>
      </dsp:nvSpPr>
      <dsp:spPr>
        <a:xfrm>
          <a:off x="2247304" y="120766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900" kern="1200" dirty="0" smtClean="0"/>
            <a:t>Flexibility &amp; Extensibility</a:t>
          </a:r>
          <a:endParaRPr kumimoji="1" lang="ja-JP" altLang="en-US" sz="1900" kern="1200" dirty="0"/>
        </a:p>
      </dsp:txBody>
      <dsp:txXfrm>
        <a:off x="2275446" y="148908"/>
        <a:ext cx="1545106" cy="904550"/>
      </dsp:txXfrm>
    </dsp:sp>
    <dsp:sp modelId="{FBC0EF45-C5D6-4D0B-A2F8-D87292D018D9}">
      <dsp:nvSpPr>
        <dsp:cNvPr id="0" name=""/>
        <dsp:cNvSpPr/>
      </dsp:nvSpPr>
      <dsp:spPr>
        <a:xfrm>
          <a:off x="4008834" y="402611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600" kern="1200"/>
        </a:p>
      </dsp:txBody>
      <dsp:txXfrm>
        <a:off x="4008834" y="482040"/>
        <a:ext cx="237646" cy="238286"/>
      </dsp:txXfrm>
    </dsp:sp>
    <dsp:sp modelId="{015506A5-F0CD-45E1-B0CB-C400C7437978}">
      <dsp:nvSpPr>
        <dsp:cNvPr id="0" name=""/>
        <dsp:cNvSpPr/>
      </dsp:nvSpPr>
      <dsp:spPr>
        <a:xfrm>
          <a:off x="4489251" y="120766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900" kern="1200" dirty="0" smtClean="0"/>
            <a:t>Micro Service Architecture</a:t>
          </a:r>
          <a:endParaRPr kumimoji="1" lang="ja-JP" altLang="en-US" sz="1900" kern="1200" dirty="0"/>
        </a:p>
      </dsp:txBody>
      <dsp:txXfrm>
        <a:off x="4517393" y="148908"/>
        <a:ext cx="1545106" cy="9045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B927B-13F8-4C54-91E8-901F327F519C}">
      <dsp:nvSpPr>
        <dsp:cNvPr id="0" name=""/>
        <dsp:cNvSpPr/>
      </dsp:nvSpPr>
      <dsp:spPr>
        <a:xfrm>
          <a:off x="6192" y="0"/>
          <a:ext cx="1281933" cy="5800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Meeting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Discussion</a:t>
          </a:r>
          <a:endParaRPr kumimoji="1" lang="ja-JP" altLang="en-US" sz="1400" b="1" kern="1200" dirty="0"/>
        </a:p>
      </dsp:txBody>
      <dsp:txXfrm>
        <a:off x="23182" y="16990"/>
        <a:ext cx="1247953" cy="546091"/>
      </dsp:txXfrm>
    </dsp:sp>
    <dsp:sp modelId="{3931A367-8669-41D7-A447-04917ADCEAE3}">
      <dsp:nvSpPr>
        <dsp:cNvPr id="0" name=""/>
        <dsp:cNvSpPr/>
      </dsp:nvSpPr>
      <dsp:spPr>
        <a:xfrm>
          <a:off x="1416319" y="131076"/>
          <a:ext cx="271769" cy="3179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200" b="1" kern="1200"/>
        </a:p>
      </dsp:txBody>
      <dsp:txXfrm>
        <a:off x="1416319" y="194660"/>
        <a:ext cx="190238" cy="190751"/>
      </dsp:txXfrm>
    </dsp:sp>
    <dsp:sp modelId="{B7CB02B8-17F6-4B9A-A521-7E84D730C87F}">
      <dsp:nvSpPr>
        <dsp:cNvPr id="0" name=""/>
        <dsp:cNvSpPr/>
      </dsp:nvSpPr>
      <dsp:spPr>
        <a:xfrm>
          <a:off x="1800899" y="0"/>
          <a:ext cx="1281933" cy="580071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Experiment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Feedback</a:t>
          </a:r>
          <a:endParaRPr kumimoji="1" lang="ja-JP" altLang="en-US" sz="1400" b="1" kern="1200" dirty="0"/>
        </a:p>
      </dsp:txBody>
      <dsp:txXfrm>
        <a:off x="1817889" y="16990"/>
        <a:ext cx="1247953" cy="546091"/>
      </dsp:txXfrm>
    </dsp:sp>
    <dsp:sp modelId="{D74C2A7C-355C-4453-B1FA-C6AAFBCA1038}">
      <dsp:nvSpPr>
        <dsp:cNvPr id="0" name=""/>
        <dsp:cNvSpPr/>
      </dsp:nvSpPr>
      <dsp:spPr>
        <a:xfrm>
          <a:off x="3211026" y="131076"/>
          <a:ext cx="271769" cy="3179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200" b="1" kern="1200"/>
        </a:p>
      </dsp:txBody>
      <dsp:txXfrm>
        <a:off x="3211026" y="194660"/>
        <a:ext cx="190238" cy="190751"/>
      </dsp:txXfrm>
    </dsp:sp>
    <dsp:sp modelId="{5E718996-3532-4006-94C8-F4B7D0BAB9D6}">
      <dsp:nvSpPr>
        <dsp:cNvPr id="0" name=""/>
        <dsp:cNvSpPr/>
      </dsp:nvSpPr>
      <dsp:spPr>
        <a:xfrm>
          <a:off x="3595606" y="0"/>
          <a:ext cx="1281933" cy="580071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Early Adopter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dirty="0" smtClean="0"/>
            <a:t>Collaboration</a:t>
          </a:r>
          <a:endParaRPr kumimoji="1" lang="ja-JP" altLang="en-US" sz="1400" b="1" kern="1200" dirty="0"/>
        </a:p>
      </dsp:txBody>
      <dsp:txXfrm>
        <a:off x="3612596" y="16990"/>
        <a:ext cx="1247953" cy="546091"/>
      </dsp:txXfrm>
    </dsp:sp>
    <dsp:sp modelId="{47016A35-8DE1-4A13-8D1E-69E3BC772D61}">
      <dsp:nvSpPr>
        <dsp:cNvPr id="0" name=""/>
        <dsp:cNvSpPr/>
      </dsp:nvSpPr>
      <dsp:spPr>
        <a:xfrm>
          <a:off x="5005733" y="131076"/>
          <a:ext cx="271769" cy="3179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1200" b="1" kern="1200"/>
        </a:p>
      </dsp:txBody>
      <dsp:txXfrm>
        <a:off x="5005733" y="194660"/>
        <a:ext cx="190238" cy="190751"/>
      </dsp:txXfrm>
    </dsp:sp>
    <dsp:sp modelId="{BCD9A47B-24C4-4B97-81A3-02142444A118}">
      <dsp:nvSpPr>
        <dsp:cNvPr id="0" name=""/>
        <dsp:cNvSpPr/>
      </dsp:nvSpPr>
      <dsp:spPr>
        <a:xfrm>
          <a:off x="5390313" y="0"/>
          <a:ext cx="1281933" cy="580071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400" b="1" kern="1200" smtClean="0"/>
            <a:t>Community</a:t>
          </a:r>
          <a:endParaRPr kumimoji="1" lang="ja-JP" altLang="en-US" sz="1400" b="1" kern="1200" dirty="0"/>
        </a:p>
      </dsp:txBody>
      <dsp:txXfrm>
        <a:off x="5407303" y="16990"/>
        <a:ext cx="1247953" cy="546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0.88941</cdr:x>
      <cdr:y>0</cdr:y>
    </cdr:from>
    <cdr:to>
      <cdr:x>0.98386</cdr:x>
      <cdr:y>0.10974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6080733" y="-1484784"/>
          <a:ext cx="645737" cy="511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1000" dirty="0" smtClean="0"/>
            <a:t>Search</a:t>
          </a:r>
          <a:endParaRPr lang="en-US" altLang="ja-JP" sz="1000" dirty="0"/>
        </a:p>
        <a:p xmlns:a="http://schemas.openxmlformats.org/drawingml/2006/main">
          <a:r>
            <a:rPr lang="ja-JP" altLang="en-US" sz="1000" dirty="0" smtClean="0"/>
            <a:t>（</a:t>
          </a:r>
          <a:r>
            <a:rPr lang="en-US" altLang="ja-JP" sz="1000" dirty="0" smtClean="0"/>
            <a:t>thousand</a:t>
          </a:r>
          <a:r>
            <a:rPr lang="ja-JP" altLang="en-US" sz="1000" dirty="0" smtClean="0"/>
            <a:t>）</a:t>
          </a:r>
          <a:endParaRPr lang="ja-JP" altLang="en-US" sz="1000" dirty="0"/>
        </a:p>
      </cdr:txBody>
    </cdr:sp>
  </cdr:relSizeAnchor>
  <cdr:relSizeAnchor xmlns:cdr="http://schemas.openxmlformats.org/drawingml/2006/chartDrawing">
    <cdr:from>
      <cdr:x>0.00681</cdr:x>
      <cdr:y>0.0111</cdr:y>
    </cdr:from>
    <cdr:to>
      <cdr:x>0.10126</cdr:x>
      <cdr:y>0.12084</cdr:y>
    </cdr:to>
    <cdr:sp macro="" textlink="">
      <cdr:nvSpPr>
        <cdr:cNvPr id="3" name="テキスト ボックス 1"/>
        <cdr:cNvSpPr txBox="1"/>
      </cdr:nvSpPr>
      <cdr:spPr>
        <a:xfrm xmlns:a="http://schemas.openxmlformats.org/drawingml/2006/main">
          <a:off x="50800" y="50800"/>
          <a:ext cx="704850" cy="502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 smtClean="0"/>
            <a:t>Articles</a:t>
          </a:r>
          <a:endParaRPr lang="en-US" altLang="ja-JP" sz="1000" dirty="0"/>
        </a:p>
        <a:p xmlns:a="http://schemas.openxmlformats.org/drawingml/2006/main">
          <a:r>
            <a:rPr lang="ja-JP" altLang="en-US" sz="1000" dirty="0" smtClean="0"/>
            <a:t>（</a:t>
          </a:r>
          <a:r>
            <a:rPr lang="en-US" altLang="ja-JP" sz="1000" dirty="0" smtClean="0"/>
            <a:t>thousand</a:t>
          </a:r>
          <a:r>
            <a:rPr lang="ja-JP" altLang="en-US" sz="1000" dirty="0" smtClean="0"/>
            <a:t>）</a:t>
          </a:r>
          <a:endParaRPr lang="ja-JP" altLang="en-US" sz="1000" dirty="0"/>
        </a:p>
      </cdr:txBody>
    </cdr:sp>
  </cdr:relSizeAnchor>
  <cdr:relSizeAnchor xmlns:cdr="http://schemas.openxmlformats.org/drawingml/2006/chartDrawing">
    <cdr:from>
      <cdr:x>0.35258</cdr:x>
      <cdr:y>0.46522</cdr:y>
    </cdr:from>
    <cdr:to>
      <cdr:x>0.42994</cdr:x>
      <cdr:y>0.52302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2552341" y="2511038"/>
          <a:ext cx="560009" cy="31197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12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800</a:t>
          </a:r>
        </a:p>
      </cdr:txBody>
    </cdr:sp>
  </cdr:relSizeAnchor>
  <cdr:relSizeAnchor xmlns:cdr="http://schemas.openxmlformats.org/drawingml/2006/chartDrawing">
    <cdr:from>
      <cdr:x>0.42264</cdr:x>
      <cdr:y>0.41917</cdr:y>
    </cdr:from>
    <cdr:to>
      <cdr:x>0.5</cdr:x>
      <cdr:y>0.47698</cdr:y>
    </cdr:to>
    <cdr:sp macro="" textlink="">
      <cdr:nvSpPr>
        <cdr:cNvPr id="5" name="テキスト ボックス 1"/>
        <cdr:cNvSpPr txBox="1"/>
      </cdr:nvSpPr>
      <cdr:spPr>
        <a:xfrm xmlns:a="http://schemas.openxmlformats.org/drawingml/2006/main">
          <a:off x="3059491" y="2262454"/>
          <a:ext cx="560009" cy="31203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14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300</a:t>
          </a:r>
        </a:p>
      </cdr:txBody>
    </cdr:sp>
  </cdr:relSizeAnchor>
  <cdr:relSizeAnchor xmlns:cdr="http://schemas.openxmlformats.org/drawingml/2006/chartDrawing">
    <cdr:from>
      <cdr:x>0.5</cdr:x>
      <cdr:y>0.38353</cdr:y>
    </cdr:from>
    <cdr:to>
      <cdr:x>0.57736</cdr:x>
      <cdr:y>0.44134</cdr:y>
    </cdr:to>
    <cdr:sp macro="" textlink="">
      <cdr:nvSpPr>
        <cdr:cNvPr id="6" name="テキスト ボックス 1"/>
        <cdr:cNvSpPr txBox="1"/>
      </cdr:nvSpPr>
      <cdr:spPr>
        <a:xfrm xmlns:a="http://schemas.openxmlformats.org/drawingml/2006/main">
          <a:off x="3619500" y="2070100"/>
          <a:ext cx="560009" cy="3120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15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300</a:t>
          </a:r>
        </a:p>
      </cdr:txBody>
    </cdr:sp>
  </cdr:relSizeAnchor>
  <cdr:relSizeAnchor xmlns:cdr="http://schemas.openxmlformats.org/drawingml/2006/chartDrawing">
    <cdr:from>
      <cdr:x>0.5684</cdr:x>
      <cdr:y>0.35462</cdr:y>
    </cdr:from>
    <cdr:to>
      <cdr:x>0.64577</cdr:x>
      <cdr:y>0.41243</cdr:y>
    </cdr:to>
    <cdr:sp macro="" textlink="">
      <cdr:nvSpPr>
        <cdr:cNvPr id="7" name="テキスト ボックス 1"/>
        <cdr:cNvSpPr txBox="1"/>
      </cdr:nvSpPr>
      <cdr:spPr>
        <a:xfrm xmlns:a="http://schemas.openxmlformats.org/drawingml/2006/main">
          <a:off x="4114682" y="1914085"/>
          <a:ext cx="560081" cy="3120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16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020</a:t>
          </a:r>
        </a:p>
      </cdr:txBody>
    </cdr:sp>
  </cdr:relSizeAnchor>
  <cdr:relSizeAnchor xmlns:cdr="http://schemas.openxmlformats.org/drawingml/2006/chartDrawing">
    <cdr:from>
      <cdr:x>0.0735</cdr:x>
      <cdr:y>0.49455</cdr:y>
    </cdr:from>
    <cdr:to>
      <cdr:x>0.14128</cdr:x>
      <cdr:y>0.55236</cdr:y>
    </cdr:to>
    <cdr:sp macro="" textlink="">
      <cdr:nvSpPr>
        <cdr:cNvPr id="8" name="テキスト ボックス 3"/>
        <cdr:cNvSpPr txBox="1"/>
      </cdr:nvSpPr>
      <cdr:spPr>
        <a:xfrm xmlns:a="http://schemas.openxmlformats.org/drawingml/2006/main">
          <a:off x="532059" y="2669353"/>
          <a:ext cx="490659" cy="3120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9,9</a:t>
          </a:r>
          <a:r>
            <a:rPr kumimoji="1" lang="en-US" altLang="ja-JP" sz="1100" dirty="0"/>
            <a:t>00</a:t>
          </a:r>
        </a:p>
      </cdr:txBody>
    </cdr:sp>
  </cdr:relSizeAnchor>
  <cdr:relSizeAnchor xmlns:cdr="http://schemas.openxmlformats.org/drawingml/2006/chartDrawing">
    <cdr:from>
      <cdr:x>0.14354</cdr:x>
      <cdr:y>0.48894</cdr:y>
    </cdr:from>
    <cdr:to>
      <cdr:x>0.2209</cdr:x>
      <cdr:y>0.54674</cdr:y>
    </cdr:to>
    <cdr:sp macro="" textlink="">
      <cdr:nvSpPr>
        <cdr:cNvPr id="9" name="テキスト ボックス 3"/>
        <cdr:cNvSpPr txBox="1"/>
      </cdr:nvSpPr>
      <cdr:spPr>
        <a:xfrm xmlns:a="http://schemas.openxmlformats.org/drawingml/2006/main">
          <a:off x="1039097" y="2639074"/>
          <a:ext cx="560010" cy="31197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10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600</a:t>
          </a:r>
        </a:p>
      </cdr:txBody>
    </cdr:sp>
  </cdr:relSizeAnchor>
  <cdr:relSizeAnchor xmlns:cdr="http://schemas.openxmlformats.org/drawingml/2006/chartDrawing">
    <cdr:from>
      <cdr:x>0.21799</cdr:x>
      <cdr:y>0.48894</cdr:y>
    </cdr:from>
    <cdr:to>
      <cdr:x>0.29535</cdr:x>
      <cdr:y>0.54675</cdr:y>
    </cdr:to>
    <cdr:sp macro="" textlink="">
      <cdr:nvSpPr>
        <cdr:cNvPr id="10" name="テキスト ボックス 3"/>
        <cdr:cNvSpPr txBox="1"/>
      </cdr:nvSpPr>
      <cdr:spPr>
        <a:xfrm xmlns:a="http://schemas.openxmlformats.org/drawingml/2006/main">
          <a:off x="1578060" y="2639047"/>
          <a:ext cx="560009" cy="31203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11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500</a:t>
          </a:r>
        </a:p>
      </cdr:txBody>
    </cdr:sp>
  </cdr:relSizeAnchor>
  <cdr:relSizeAnchor xmlns:cdr="http://schemas.openxmlformats.org/drawingml/2006/chartDrawing">
    <cdr:from>
      <cdr:x>0.63542</cdr:x>
      <cdr:y>0.32572</cdr:y>
    </cdr:from>
    <cdr:to>
      <cdr:x>0.71279</cdr:x>
      <cdr:y>0.38353</cdr:y>
    </cdr:to>
    <cdr:sp macro="" textlink="">
      <cdr:nvSpPr>
        <cdr:cNvPr id="11" name="テキスト ボックス 1"/>
        <cdr:cNvSpPr txBox="1"/>
      </cdr:nvSpPr>
      <cdr:spPr>
        <a:xfrm xmlns:a="http://schemas.openxmlformats.org/drawingml/2006/main">
          <a:off x="4599772" y="1758071"/>
          <a:ext cx="560081" cy="3120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/>
            <a:t>16</a:t>
          </a:r>
          <a:r>
            <a:rPr kumimoji="1" lang="en-US" altLang="ja-JP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/>
            <a:t>720</a:t>
          </a:r>
        </a:p>
      </cdr:txBody>
    </cdr:sp>
  </cdr:relSizeAnchor>
  <cdr:relSizeAnchor xmlns:cdr="http://schemas.openxmlformats.org/drawingml/2006/chartDrawing">
    <cdr:from>
      <cdr:x>0.70412</cdr:x>
      <cdr:y>0.28039</cdr:y>
    </cdr:from>
    <cdr:to>
      <cdr:x>0.78904</cdr:x>
      <cdr:y>0.33646</cdr:y>
    </cdr:to>
    <cdr:sp macro="" textlink="">
      <cdr:nvSpPr>
        <cdr:cNvPr id="12" name="テキスト ボックス 1"/>
        <cdr:cNvSpPr txBox="1"/>
      </cdr:nvSpPr>
      <cdr:spPr>
        <a:xfrm xmlns:a="http://schemas.openxmlformats.org/drawingml/2006/main">
          <a:off x="5097113" y="1513402"/>
          <a:ext cx="614736" cy="302638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/>
            <a:t>18</a:t>
          </a:r>
          <a:r>
            <a:rPr kumimoji="1" lang="en-US" altLang="ja-JP" sz="11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,</a:t>
          </a:r>
          <a:r>
            <a:rPr kumimoji="1" lang="en-US" altLang="ja-JP" sz="1100" dirty="0" smtClean="0"/>
            <a:t>730</a:t>
          </a:r>
          <a:endParaRPr kumimoji="1" lang="en-US" altLang="ja-JP" sz="1100" dirty="0"/>
        </a:p>
      </cdr:txBody>
    </cdr:sp>
  </cdr:relSizeAnchor>
  <cdr:relSizeAnchor xmlns:cdr="http://schemas.openxmlformats.org/drawingml/2006/chartDrawing">
    <cdr:from>
      <cdr:x>0.78288</cdr:x>
      <cdr:y>0.2453</cdr:y>
    </cdr:from>
    <cdr:to>
      <cdr:x>0.86308</cdr:x>
      <cdr:y>0.29377</cdr:y>
    </cdr:to>
    <cdr:sp macro="" textlink="">
      <cdr:nvSpPr>
        <cdr:cNvPr id="13" name="テキスト ボックス 1"/>
        <cdr:cNvSpPr txBox="1"/>
      </cdr:nvSpPr>
      <cdr:spPr>
        <a:xfrm xmlns:a="http://schemas.openxmlformats.org/drawingml/2006/main">
          <a:off x="5667248" y="1324022"/>
          <a:ext cx="5806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sz="1100" dirty="0" smtClean="0"/>
            <a:t>19,270</a:t>
          </a:r>
          <a:endParaRPr kumimoji="1" lang="en-US" altLang="ja-JP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B06A1-3C53-4479-B4CC-B90C41C49BA9}" type="datetimeFigureOut">
              <a:rPr kumimoji="1" lang="ja-JP" altLang="en-US" smtClean="0"/>
              <a:t>2018/4/7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716CA-490E-4023-A8B5-CAF3686454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68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C7C26-22C7-434A-8AD7-C14BB0168FA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315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CF34C-F0CC-4280-A376-F1242FB7997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809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2027C-3944-024B-B271-E5C6A87C6D47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869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C6446-EC67-4C18-A11F-950199D64B4D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77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C6446-EC67-4C18-A11F-950199D64B4D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981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79185-242C-44B3-BF21-BD31600C920B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464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9C343C-4C91-4243-845F-20333FB25F0E}" type="slidenum">
              <a: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70577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CF34C-F0CC-4280-A376-F1242FB7997C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154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CF34C-F0CC-4280-A376-F1242FB7997C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89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2027C-3944-024B-B271-E5C6A87C6D47}" type="slidenum">
              <a:rPr kumimoji="1" lang="ja-JP" altLang="en-US" smtClean="0"/>
              <a:pPr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8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925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9817"/>
            <a:ext cx="7886700" cy="52557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H="1">
            <a:off x="633542" y="1165265"/>
            <a:ext cx="789622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ja-JP" altLang="en-US" sz="1350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76930" y="6623222"/>
            <a:ext cx="2057400" cy="234778"/>
          </a:xfrm>
        </p:spPr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859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3964" y="6606748"/>
            <a:ext cx="2057400" cy="240507"/>
          </a:xfrm>
        </p:spPr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08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38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00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08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661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67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50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93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609600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47" y="4"/>
            <a:ext cx="864159" cy="62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47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788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01580"/>
            <a:ext cx="7886700" cy="5247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49" y="6606748"/>
            <a:ext cx="2057400" cy="2405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38ABC-524F-4A65-953E-9E9BB8339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Shape 14"/>
          <p:cNvPicPr preferRelativeResize="0"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97" y="66956"/>
            <a:ext cx="915398" cy="40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33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jairo.nii.ac.jp/en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jairo.nii.ac.jp/en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hyperlink" Target="http://www.nii.ac.jp/irp/en/archive/pdf/junii2_en_20090213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rdb.nii.ac.jp/analysis/index_e.php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jairo.nii.ac.jp/en" TargetMode="Externa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tiff"/><Relationship Id="rId13" Type="http://schemas.openxmlformats.org/officeDocument/2006/relationships/image" Target="../media/image51.jpeg"/><Relationship Id="rId3" Type="http://schemas.openxmlformats.org/officeDocument/2006/relationships/image" Target="../media/image82.png"/><Relationship Id="rId7" Type="http://schemas.openxmlformats.org/officeDocument/2006/relationships/image" Target="../media/image86.tiff"/><Relationship Id="rId12" Type="http://schemas.openxmlformats.org/officeDocument/2006/relationships/image" Target="../media/image91.emf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tiff"/><Relationship Id="rId11" Type="http://schemas.openxmlformats.org/officeDocument/2006/relationships/image" Target="../media/image90.tiff"/><Relationship Id="rId5" Type="http://schemas.openxmlformats.org/officeDocument/2006/relationships/image" Target="../media/image84.tiff"/><Relationship Id="rId10" Type="http://schemas.openxmlformats.org/officeDocument/2006/relationships/image" Target="../media/image89.tiff"/><Relationship Id="rId4" Type="http://schemas.openxmlformats.org/officeDocument/2006/relationships/image" Target="../media/image83.png"/><Relationship Id="rId9" Type="http://schemas.openxmlformats.org/officeDocument/2006/relationships/image" Target="../media/image88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51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50.png"/><Relationship Id="rId4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image" Target="../media/image106.emf"/><Relationship Id="rId7" Type="http://schemas.openxmlformats.org/officeDocument/2006/relationships/image" Target="../media/image110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wmf"/><Relationship Id="rId5" Type="http://schemas.openxmlformats.org/officeDocument/2006/relationships/image" Target="../media/image108.png"/><Relationship Id="rId10" Type="http://schemas.openxmlformats.org/officeDocument/2006/relationships/image" Target="../media/image113.gif"/><Relationship Id="rId4" Type="http://schemas.openxmlformats.org/officeDocument/2006/relationships/image" Target="../media/image107.jpeg"/><Relationship Id="rId9" Type="http://schemas.openxmlformats.org/officeDocument/2006/relationships/image" Target="../media/image11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1.jpeg"/><Relationship Id="rId4" Type="http://schemas.openxmlformats.org/officeDocument/2006/relationships/image" Target="../media/image9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tiff"/><Relationship Id="rId4" Type="http://schemas.openxmlformats.org/officeDocument/2006/relationships/image" Target="../media/image12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271015"/>
            <a:ext cx="7772400" cy="1617155"/>
          </a:xfrm>
        </p:spPr>
        <p:txBody>
          <a:bodyPr>
            <a:normAutofit/>
          </a:bodyPr>
          <a:lstStyle/>
          <a:p>
            <a:r>
              <a:rPr lang="en-US" altLang="ja-JP" sz="4000" dirty="0"/>
              <a:t>Best Practices in Developing and</a:t>
            </a:r>
            <a:br>
              <a:rPr lang="en-US" altLang="ja-JP" sz="4000" dirty="0"/>
            </a:br>
            <a:r>
              <a:rPr lang="en-US" altLang="ja-JP" sz="4000" dirty="0"/>
              <a:t>Enhancing Institutional Repositories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246120"/>
            <a:ext cx="6858000" cy="2898648"/>
          </a:xfrm>
        </p:spPr>
        <p:txBody>
          <a:bodyPr>
            <a:normAutofit lnSpcReduction="10000"/>
          </a:bodyPr>
          <a:lstStyle/>
          <a:p>
            <a:r>
              <a:rPr lang="en-US" altLang="ja-JP" sz="2400" dirty="0" smtClean="0"/>
              <a:t>Kazu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YAMAJI</a:t>
            </a:r>
          </a:p>
          <a:p>
            <a:r>
              <a:rPr lang="en-US" altLang="ja-JP" sz="2400" dirty="0" smtClean="0"/>
              <a:t>National </a:t>
            </a:r>
            <a:r>
              <a:rPr lang="en-US" altLang="ja-JP" sz="2400" dirty="0"/>
              <a:t>Institute of </a:t>
            </a:r>
            <a:r>
              <a:rPr lang="en-US" altLang="ja-JP" sz="2400" dirty="0" smtClean="0"/>
              <a:t>Informatics</a:t>
            </a:r>
          </a:p>
          <a:p>
            <a:endParaRPr kumimoji="1" lang="en-US" altLang="ja-JP" dirty="0" smtClean="0"/>
          </a:p>
          <a:p>
            <a:r>
              <a:rPr lang="en-US" altLang="ja-JP" dirty="0"/>
              <a:t>LIBRARIANS ASSOCIATION OF MALAYSIA</a:t>
            </a:r>
          </a:p>
          <a:p>
            <a:r>
              <a:rPr lang="en-US" altLang="ja-JP" dirty="0" smtClean="0"/>
              <a:t>WORKSHOP </a:t>
            </a:r>
            <a:r>
              <a:rPr lang="en-US" altLang="ja-JP" dirty="0"/>
              <a:t>ON NEXT GENERATION </a:t>
            </a:r>
            <a:r>
              <a:rPr lang="en-US" altLang="ja-JP" dirty="0" smtClean="0"/>
              <a:t>REPOSITORIES</a:t>
            </a:r>
          </a:p>
          <a:p>
            <a:endParaRPr kumimoji="1" lang="en-US" altLang="ja-JP" dirty="0" smtClean="0"/>
          </a:p>
          <a:p>
            <a:r>
              <a:rPr lang="en-US" altLang="ja-JP" dirty="0"/>
              <a:t>12TH – 13TH APRIL 2018</a:t>
            </a:r>
          </a:p>
          <a:p>
            <a:r>
              <a:rPr lang="en-US" altLang="ja-JP" dirty="0"/>
              <a:t>HOTEL SERI </a:t>
            </a:r>
            <a:r>
              <a:rPr lang="en-US" altLang="ja-JP" dirty="0" smtClean="0"/>
              <a:t>MALAYSIA, KANGAR</a:t>
            </a:r>
            <a:r>
              <a:rPr lang="en-US" altLang="ja-JP" dirty="0"/>
              <a:t>, PERLIS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22766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200" dirty="0" smtClean="0"/>
              <a:t>National Research and Education Network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643590" y="2165818"/>
            <a:ext cx="7722224" cy="4758990"/>
            <a:chOff x="628350" y="2040843"/>
            <a:chExt cx="7722224" cy="4758990"/>
          </a:xfrm>
          <a:solidFill>
            <a:srgbClr val="B2B2B2"/>
          </a:solidFill>
        </p:grpSpPr>
        <p:grpSp>
          <p:nvGrpSpPr>
            <p:cNvPr id="6" name="Group 445"/>
            <p:cNvGrpSpPr>
              <a:grpSpLocks/>
            </p:cNvGrpSpPr>
            <p:nvPr/>
          </p:nvGrpSpPr>
          <p:grpSpPr bwMode="auto">
            <a:xfrm>
              <a:off x="1513211" y="2040843"/>
              <a:ext cx="6837363" cy="4471987"/>
              <a:chOff x="1156" y="1095"/>
              <a:chExt cx="4666" cy="2817"/>
            </a:xfrm>
            <a:grpFill/>
          </p:grpSpPr>
          <p:sp>
            <p:nvSpPr>
              <p:cNvPr id="8" name="北海道"/>
              <p:cNvSpPr>
                <a:spLocks/>
              </p:cNvSpPr>
              <p:nvPr/>
            </p:nvSpPr>
            <p:spPr bwMode="auto">
              <a:xfrm rot="22938875">
                <a:off x="4551" y="1095"/>
                <a:ext cx="1271" cy="1207"/>
              </a:xfrm>
              <a:custGeom>
                <a:avLst/>
                <a:gdLst/>
                <a:ahLst/>
                <a:cxnLst>
                  <a:cxn ang="0">
                    <a:pos x="71" y="116"/>
                  </a:cxn>
                  <a:cxn ang="0">
                    <a:pos x="95" y="128"/>
                  </a:cxn>
                  <a:cxn ang="0">
                    <a:pos x="98" y="108"/>
                  </a:cxn>
                  <a:cxn ang="0">
                    <a:pos x="120" y="87"/>
                  </a:cxn>
                  <a:cxn ang="0">
                    <a:pos x="132" y="88"/>
                  </a:cxn>
                  <a:cxn ang="0">
                    <a:pos x="135" y="83"/>
                  </a:cxn>
                  <a:cxn ang="0">
                    <a:pos x="142" y="83"/>
                  </a:cxn>
                  <a:cxn ang="0">
                    <a:pos x="151" y="77"/>
                  </a:cxn>
                  <a:cxn ang="0">
                    <a:pos x="155" y="69"/>
                  </a:cxn>
                  <a:cxn ang="0">
                    <a:pos x="146" y="70"/>
                  </a:cxn>
                  <a:cxn ang="0">
                    <a:pos x="146" y="63"/>
                  </a:cxn>
                  <a:cxn ang="0">
                    <a:pos x="139" y="54"/>
                  </a:cxn>
                  <a:cxn ang="0">
                    <a:pos x="143" y="35"/>
                  </a:cxn>
                  <a:cxn ang="0">
                    <a:pos x="118" y="50"/>
                  </a:cxn>
                  <a:cxn ang="0">
                    <a:pos x="105" y="45"/>
                  </a:cxn>
                  <a:cxn ang="0">
                    <a:pos x="102" y="47"/>
                  </a:cxn>
                  <a:cxn ang="0">
                    <a:pos x="90" y="39"/>
                  </a:cxn>
                  <a:cxn ang="0">
                    <a:pos x="61" y="6"/>
                  </a:cxn>
                  <a:cxn ang="0">
                    <a:pos x="50" y="4"/>
                  </a:cxn>
                  <a:cxn ang="0">
                    <a:pos x="44" y="11"/>
                  </a:cxn>
                  <a:cxn ang="0">
                    <a:pos x="46" y="59"/>
                  </a:cxn>
                  <a:cxn ang="0">
                    <a:pos x="42" y="81"/>
                  </a:cxn>
                  <a:cxn ang="0">
                    <a:pos x="32" y="83"/>
                  </a:cxn>
                  <a:cxn ang="0">
                    <a:pos x="18" y="78"/>
                  </a:cxn>
                  <a:cxn ang="0">
                    <a:pos x="19" y="93"/>
                  </a:cxn>
                  <a:cxn ang="0">
                    <a:pos x="10" y="99"/>
                  </a:cxn>
                  <a:cxn ang="0">
                    <a:pos x="2" y="104"/>
                  </a:cxn>
                  <a:cxn ang="0">
                    <a:pos x="0" y="119"/>
                  </a:cxn>
                  <a:cxn ang="0">
                    <a:pos x="11" y="134"/>
                  </a:cxn>
                  <a:cxn ang="0">
                    <a:pos x="9" y="148"/>
                  </a:cxn>
                  <a:cxn ang="0">
                    <a:pos x="19" y="146"/>
                  </a:cxn>
                  <a:cxn ang="0">
                    <a:pos x="26" y="136"/>
                  </a:cxn>
                  <a:cxn ang="0">
                    <a:pos x="40" y="134"/>
                  </a:cxn>
                  <a:cxn ang="0">
                    <a:pos x="33" y="130"/>
                  </a:cxn>
                  <a:cxn ang="0">
                    <a:pos x="16" y="120"/>
                  </a:cxn>
                  <a:cxn ang="0">
                    <a:pos x="23" y="108"/>
                  </a:cxn>
                  <a:cxn ang="0">
                    <a:pos x="32" y="118"/>
                  </a:cxn>
                  <a:cxn ang="0">
                    <a:pos x="54" y="105"/>
                  </a:cxn>
                </a:cxnLst>
                <a:rect l="0" t="0" r="r" b="b"/>
                <a:pathLst>
                  <a:path w="159" h="151">
                    <a:moveTo>
                      <a:pt x="54" y="105"/>
                    </a:moveTo>
                    <a:lnTo>
                      <a:pt x="71" y="116"/>
                    </a:lnTo>
                    <a:lnTo>
                      <a:pt x="89" y="122"/>
                    </a:lnTo>
                    <a:lnTo>
                      <a:pt x="95" y="128"/>
                    </a:lnTo>
                    <a:lnTo>
                      <a:pt x="96" y="122"/>
                    </a:lnTo>
                    <a:lnTo>
                      <a:pt x="98" y="108"/>
                    </a:lnTo>
                    <a:lnTo>
                      <a:pt x="109" y="95"/>
                    </a:lnTo>
                    <a:lnTo>
                      <a:pt x="120" y="87"/>
                    </a:lnTo>
                    <a:lnTo>
                      <a:pt x="123" y="89"/>
                    </a:lnTo>
                    <a:lnTo>
                      <a:pt x="132" y="88"/>
                    </a:lnTo>
                    <a:lnTo>
                      <a:pt x="131" y="86"/>
                    </a:lnTo>
                    <a:lnTo>
                      <a:pt x="135" y="83"/>
                    </a:lnTo>
                    <a:lnTo>
                      <a:pt x="136" y="86"/>
                    </a:lnTo>
                    <a:lnTo>
                      <a:pt x="142" y="83"/>
                    </a:lnTo>
                    <a:lnTo>
                      <a:pt x="143" y="81"/>
                    </a:lnTo>
                    <a:lnTo>
                      <a:pt x="151" y="77"/>
                    </a:lnTo>
                    <a:lnTo>
                      <a:pt x="159" y="69"/>
                    </a:lnTo>
                    <a:lnTo>
                      <a:pt x="155" y="69"/>
                    </a:lnTo>
                    <a:lnTo>
                      <a:pt x="150" y="74"/>
                    </a:lnTo>
                    <a:lnTo>
                      <a:pt x="146" y="70"/>
                    </a:lnTo>
                    <a:lnTo>
                      <a:pt x="144" y="64"/>
                    </a:lnTo>
                    <a:lnTo>
                      <a:pt x="146" y="63"/>
                    </a:lnTo>
                    <a:lnTo>
                      <a:pt x="140" y="59"/>
                    </a:lnTo>
                    <a:lnTo>
                      <a:pt x="139" y="54"/>
                    </a:lnTo>
                    <a:lnTo>
                      <a:pt x="145" y="39"/>
                    </a:lnTo>
                    <a:lnTo>
                      <a:pt x="143" y="35"/>
                    </a:lnTo>
                    <a:lnTo>
                      <a:pt x="129" y="52"/>
                    </a:lnTo>
                    <a:lnTo>
                      <a:pt x="118" y="50"/>
                    </a:lnTo>
                    <a:lnTo>
                      <a:pt x="116" y="46"/>
                    </a:lnTo>
                    <a:lnTo>
                      <a:pt x="105" y="45"/>
                    </a:lnTo>
                    <a:lnTo>
                      <a:pt x="107" y="48"/>
                    </a:lnTo>
                    <a:lnTo>
                      <a:pt x="102" y="47"/>
                    </a:lnTo>
                    <a:lnTo>
                      <a:pt x="104" y="45"/>
                    </a:lnTo>
                    <a:lnTo>
                      <a:pt x="90" y="39"/>
                    </a:lnTo>
                    <a:lnTo>
                      <a:pt x="78" y="28"/>
                    </a:lnTo>
                    <a:lnTo>
                      <a:pt x="61" y="6"/>
                    </a:lnTo>
                    <a:lnTo>
                      <a:pt x="52" y="0"/>
                    </a:lnTo>
                    <a:lnTo>
                      <a:pt x="50" y="4"/>
                    </a:lnTo>
                    <a:lnTo>
                      <a:pt x="45" y="3"/>
                    </a:lnTo>
                    <a:lnTo>
                      <a:pt x="44" y="11"/>
                    </a:lnTo>
                    <a:lnTo>
                      <a:pt x="50" y="30"/>
                    </a:lnTo>
                    <a:lnTo>
                      <a:pt x="46" y="59"/>
                    </a:lnTo>
                    <a:lnTo>
                      <a:pt x="40" y="63"/>
                    </a:lnTo>
                    <a:lnTo>
                      <a:pt x="42" y="81"/>
                    </a:lnTo>
                    <a:lnTo>
                      <a:pt x="36" y="85"/>
                    </a:lnTo>
                    <a:lnTo>
                      <a:pt x="32" y="83"/>
                    </a:lnTo>
                    <a:lnTo>
                      <a:pt x="29" y="84"/>
                    </a:lnTo>
                    <a:lnTo>
                      <a:pt x="18" y="78"/>
                    </a:lnTo>
                    <a:lnTo>
                      <a:pt x="13" y="83"/>
                    </a:lnTo>
                    <a:lnTo>
                      <a:pt x="19" y="93"/>
                    </a:lnTo>
                    <a:lnTo>
                      <a:pt x="14" y="101"/>
                    </a:lnTo>
                    <a:lnTo>
                      <a:pt x="10" y="99"/>
                    </a:lnTo>
                    <a:lnTo>
                      <a:pt x="7" y="104"/>
                    </a:lnTo>
                    <a:lnTo>
                      <a:pt x="2" y="104"/>
                    </a:lnTo>
                    <a:lnTo>
                      <a:pt x="3" y="112"/>
                    </a:lnTo>
                    <a:lnTo>
                      <a:pt x="0" y="119"/>
                    </a:lnTo>
                    <a:lnTo>
                      <a:pt x="10" y="129"/>
                    </a:lnTo>
                    <a:lnTo>
                      <a:pt x="11" y="134"/>
                    </a:lnTo>
                    <a:lnTo>
                      <a:pt x="7" y="142"/>
                    </a:lnTo>
                    <a:lnTo>
                      <a:pt x="9" y="148"/>
                    </a:lnTo>
                    <a:lnTo>
                      <a:pt x="13" y="151"/>
                    </a:lnTo>
                    <a:lnTo>
                      <a:pt x="19" y="146"/>
                    </a:lnTo>
                    <a:lnTo>
                      <a:pt x="20" y="140"/>
                    </a:lnTo>
                    <a:lnTo>
                      <a:pt x="26" y="136"/>
                    </a:lnTo>
                    <a:lnTo>
                      <a:pt x="35" y="138"/>
                    </a:lnTo>
                    <a:lnTo>
                      <a:pt x="40" y="134"/>
                    </a:lnTo>
                    <a:lnTo>
                      <a:pt x="36" y="131"/>
                    </a:lnTo>
                    <a:lnTo>
                      <a:pt x="33" y="130"/>
                    </a:lnTo>
                    <a:lnTo>
                      <a:pt x="28" y="124"/>
                    </a:lnTo>
                    <a:lnTo>
                      <a:pt x="16" y="120"/>
                    </a:lnTo>
                    <a:lnTo>
                      <a:pt x="16" y="114"/>
                    </a:lnTo>
                    <a:lnTo>
                      <a:pt x="23" y="108"/>
                    </a:lnTo>
                    <a:lnTo>
                      <a:pt x="28" y="109"/>
                    </a:lnTo>
                    <a:lnTo>
                      <a:pt x="32" y="118"/>
                    </a:lnTo>
                    <a:lnTo>
                      <a:pt x="45" y="107"/>
                    </a:lnTo>
                    <a:lnTo>
                      <a:pt x="54" y="10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9" name="青森県"/>
              <p:cNvSpPr>
                <a:spLocks/>
              </p:cNvSpPr>
              <p:nvPr/>
            </p:nvSpPr>
            <p:spPr bwMode="auto">
              <a:xfrm rot="22938875">
                <a:off x="4329" y="2041"/>
                <a:ext cx="415" cy="392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28" y="38"/>
                  </a:cxn>
                  <a:cxn ang="0">
                    <a:pos x="32" y="40"/>
                  </a:cxn>
                  <a:cxn ang="0">
                    <a:pos x="30" y="49"/>
                  </a:cxn>
                  <a:cxn ang="0">
                    <a:pos x="33" y="48"/>
                  </a:cxn>
                  <a:cxn ang="0">
                    <a:pos x="40" y="43"/>
                  </a:cxn>
                  <a:cxn ang="0">
                    <a:pos x="47" y="42"/>
                  </a:cxn>
                  <a:cxn ang="0">
                    <a:pos x="52" y="39"/>
                  </a:cxn>
                  <a:cxn ang="0">
                    <a:pos x="49" y="35"/>
                  </a:cxn>
                  <a:cxn ang="0">
                    <a:pos x="46" y="34"/>
                  </a:cxn>
                  <a:cxn ang="0">
                    <a:pos x="43" y="25"/>
                  </a:cxn>
                  <a:cxn ang="0">
                    <a:pos x="42" y="17"/>
                  </a:cxn>
                  <a:cxn ang="0">
                    <a:pos x="44" y="4"/>
                  </a:cxn>
                  <a:cxn ang="0">
                    <a:pos x="38" y="6"/>
                  </a:cxn>
                  <a:cxn ang="0">
                    <a:pos x="34" y="2"/>
                  </a:cxn>
                  <a:cxn ang="0">
                    <a:pos x="28" y="0"/>
                  </a:cxn>
                  <a:cxn ang="0">
                    <a:pos x="25" y="9"/>
                  </a:cxn>
                  <a:cxn ang="0">
                    <a:pos x="25" y="16"/>
                  </a:cxn>
                  <a:cxn ang="0">
                    <a:pos x="32" y="14"/>
                  </a:cxn>
                  <a:cxn ang="0">
                    <a:pos x="36" y="10"/>
                  </a:cxn>
                  <a:cxn ang="0">
                    <a:pos x="38" y="12"/>
                  </a:cxn>
                  <a:cxn ang="0">
                    <a:pos x="37" y="23"/>
                  </a:cxn>
                  <a:cxn ang="0">
                    <a:pos x="33" y="23"/>
                  </a:cxn>
                  <a:cxn ang="0">
                    <a:pos x="30" y="19"/>
                  </a:cxn>
                  <a:cxn ang="0">
                    <a:pos x="28" y="19"/>
                  </a:cxn>
                  <a:cxn ang="0">
                    <a:pos x="27" y="25"/>
                  </a:cxn>
                  <a:cxn ang="0">
                    <a:pos x="24" y="26"/>
                  </a:cxn>
                  <a:cxn ang="0">
                    <a:pos x="20" y="12"/>
                  </a:cxn>
                  <a:cxn ang="0">
                    <a:pos x="13" y="10"/>
                  </a:cxn>
                  <a:cxn ang="0">
                    <a:pos x="12" y="16"/>
                  </a:cxn>
                  <a:cxn ang="0">
                    <a:pos x="12" y="21"/>
                  </a:cxn>
                  <a:cxn ang="0">
                    <a:pos x="11" y="28"/>
                  </a:cxn>
                  <a:cxn ang="0">
                    <a:pos x="5" y="30"/>
                  </a:cxn>
                  <a:cxn ang="0">
                    <a:pos x="0" y="36"/>
                  </a:cxn>
                  <a:cxn ang="0">
                    <a:pos x="2" y="37"/>
                  </a:cxn>
                  <a:cxn ang="0">
                    <a:pos x="3" y="41"/>
                  </a:cxn>
                  <a:cxn ang="0">
                    <a:pos x="17" y="39"/>
                  </a:cxn>
                  <a:cxn ang="0">
                    <a:pos x="21" y="41"/>
                  </a:cxn>
                </a:cxnLst>
                <a:rect l="0" t="0" r="r" b="b"/>
                <a:pathLst>
                  <a:path w="52" h="49">
                    <a:moveTo>
                      <a:pt x="21" y="41"/>
                    </a:moveTo>
                    <a:lnTo>
                      <a:pt x="28" y="38"/>
                    </a:lnTo>
                    <a:lnTo>
                      <a:pt x="32" y="40"/>
                    </a:lnTo>
                    <a:lnTo>
                      <a:pt x="30" y="49"/>
                    </a:lnTo>
                    <a:lnTo>
                      <a:pt x="33" y="48"/>
                    </a:lnTo>
                    <a:lnTo>
                      <a:pt x="40" y="43"/>
                    </a:lnTo>
                    <a:lnTo>
                      <a:pt x="47" y="42"/>
                    </a:lnTo>
                    <a:lnTo>
                      <a:pt x="52" y="39"/>
                    </a:lnTo>
                    <a:lnTo>
                      <a:pt x="49" y="35"/>
                    </a:lnTo>
                    <a:lnTo>
                      <a:pt x="46" y="34"/>
                    </a:lnTo>
                    <a:lnTo>
                      <a:pt x="43" y="25"/>
                    </a:lnTo>
                    <a:lnTo>
                      <a:pt x="42" y="17"/>
                    </a:lnTo>
                    <a:lnTo>
                      <a:pt x="44" y="4"/>
                    </a:lnTo>
                    <a:lnTo>
                      <a:pt x="38" y="6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5" y="9"/>
                    </a:lnTo>
                    <a:lnTo>
                      <a:pt x="25" y="16"/>
                    </a:lnTo>
                    <a:lnTo>
                      <a:pt x="32" y="14"/>
                    </a:lnTo>
                    <a:lnTo>
                      <a:pt x="36" y="10"/>
                    </a:lnTo>
                    <a:lnTo>
                      <a:pt x="38" y="12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0" y="19"/>
                    </a:lnTo>
                    <a:lnTo>
                      <a:pt x="28" y="19"/>
                    </a:lnTo>
                    <a:lnTo>
                      <a:pt x="27" y="25"/>
                    </a:lnTo>
                    <a:lnTo>
                      <a:pt x="24" y="26"/>
                    </a:lnTo>
                    <a:lnTo>
                      <a:pt x="20" y="12"/>
                    </a:lnTo>
                    <a:lnTo>
                      <a:pt x="13" y="10"/>
                    </a:lnTo>
                    <a:lnTo>
                      <a:pt x="12" y="16"/>
                    </a:lnTo>
                    <a:lnTo>
                      <a:pt x="12" y="21"/>
                    </a:lnTo>
                    <a:lnTo>
                      <a:pt x="11" y="28"/>
                    </a:lnTo>
                    <a:lnTo>
                      <a:pt x="5" y="30"/>
                    </a:lnTo>
                    <a:lnTo>
                      <a:pt x="0" y="36"/>
                    </a:lnTo>
                    <a:lnTo>
                      <a:pt x="2" y="37"/>
                    </a:lnTo>
                    <a:lnTo>
                      <a:pt x="3" y="41"/>
                    </a:lnTo>
                    <a:lnTo>
                      <a:pt x="17" y="39"/>
                    </a:lnTo>
                    <a:lnTo>
                      <a:pt x="21" y="41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0" name="岩手県"/>
              <p:cNvSpPr>
                <a:spLocks/>
              </p:cNvSpPr>
              <p:nvPr/>
            </p:nvSpPr>
            <p:spPr bwMode="auto">
              <a:xfrm rot="22938875">
                <a:off x="4377" y="2380"/>
                <a:ext cx="304" cy="51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32" y="15"/>
                  </a:cxn>
                  <a:cxn ang="0">
                    <a:pos x="32" y="8"/>
                  </a:cxn>
                  <a:cxn ang="0">
                    <a:pos x="27" y="0"/>
                  </a:cxn>
                  <a:cxn ang="0">
                    <a:pos x="22" y="3"/>
                  </a:cxn>
                  <a:cxn ang="0">
                    <a:pos x="15" y="4"/>
                  </a:cxn>
                  <a:cxn ang="0">
                    <a:pos x="8" y="9"/>
                  </a:cxn>
                  <a:cxn ang="0">
                    <a:pos x="5" y="10"/>
                  </a:cxn>
                  <a:cxn ang="0">
                    <a:pos x="5" y="20"/>
                  </a:cxn>
                  <a:cxn ang="0">
                    <a:pos x="3" y="25"/>
                  </a:cxn>
                  <a:cxn ang="0">
                    <a:pos x="4" y="29"/>
                  </a:cxn>
                  <a:cxn ang="0">
                    <a:pos x="0" y="39"/>
                  </a:cxn>
                  <a:cxn ang="0">
                    <a:pos x="2" y="48"/>
                  </a:cxn>
                  <a:cxn ang="0">
                    <a:pos x="4" y="51"/>
                  </a:cxn>
                  <a:cxn ang="0">
                    <a:pos x="3" y="57"/>
                  </a:cxn>
                  <a:cxn ang="0">
                    <a:pos x="12" y="59"/>
                  </a:cxn>
                  <a:cxn ang="0">
                    <a:pos x="15" y="64"/>
                  </a:cxn>
                  <a:cxn ang="0">
                    <a:pos x="18" y="61"/>
                  </a:cxn>
                  <a:cxn ang="0">
                    <a:pos x="21" y="62"/>
                  </a:cxn>
                  <a:cxn ang="0">
                    <a:pos x="23" y="54"/>
                  </a:cxn>
                  <a:cxn ang="0">
                    <a:pos x="29" y="55"/>
                  </a:cxn>
                  <a:cxn ang="0">
                    <a:pos x="33" y="52"/>
                  </a:cxn>
                  <a:cxn ang="0">
                    <a:pos x="35" y="48"/>
                  </a:cxn>
                  <a:cxn ang="0">
                    <a:pos x="38" y="33"/>
                  </a:cxn>
                  <a:cxn ang="0">
                    <a:pos x="35" y="18"/>
                  </a:cxn>
                </a:cxnLst>
                <a:rect l="0" t="0" r="r" b="b"/>
                <a:pathLst>
                  <a:path w="38" h="64">
                    <a:moveTo>
                      <a:pt x="35" y="18"/>
                    </a:moveTo>
                    <a:lnTo>
                      <a:pt x="32" y="15"/>
                    </a:lnTo>
                    <a:lnTo>
                      <a:pt x="32" y="8"/>
                    </a:lnTo>
                    <a:lnTo>
                      <a:pt x="27" y="0"/>
                    </a:lnTo>
                    <a:lnTo>
                      <a:pt x="22" y="3"/>
                    </a:lnTo>
                    <a:lnTo>
                      <a:pt x="15" y="4"/>
                    </a:lnTo>
                    <a:lnTo>
                      <a:pt x="8" y="9"/>
                    </a:lnTo>
                    <a:lnTo>
                      <a:pt x="5" y="10"/>
                    </a:lnTo>
                    <a:lnTo>
                      <a:pt x="5" y="20"/>
                    </a:lnTo>
                    <a:lnTo>
                      <a:pt x="3" y="25"/>
                    </a:lnTo>
                    <a:lnTo>
                      <a:pt x="4" y="29"/>
                    </a:lnTo>
                    <a:lnTo>
                      <a:pt x="0" y="39"/>
                    </a:lnTo>
                    <a:lnTo>
                      <a:pt x="2" y="48"/>
                    </a:lnTo>
                    <a:lnTo>
                      <a:pt x="4" y="51"/>
                    </a:lnTo>
                    <a:lnTo>
                      <a:pt x="3" y="57"/>
                    </a:lnTo>
                    <a:lnTo>
                      <a:pt x="12" y="59"/>
                    </a:lnTo>
                    <a:lnTo>
                      <a:pt x="15" y="64"/>
                    </a:lnTo>
                    <a:lnTo>
                      <a:pt x="18" y="61"/>
                    </a:lnTo>
                    <a:lnTo>
                      <a:pt x="21" y="62"/>
                    </a:lnTo>
                    <a:lnTo>
                      <a:pt x="23" y="54"/>
                    </a:lnTo>
                    <a:lnTo>
                      <a:pt x="29" y="55"/>
                    </a:lnTo>
                    <a:lnTo>
                      <a:pt x="33" y="52"/>
                    </a:lnTo>
                    <a:lnTo>
                      <a:pt x="35" y="48"/>
                    </a:lnTo>
                    <a:lnTo>
                      <a:pt x="38" y="33"/>
                    </a:lnTo>
                    <a:lnTo>
                      <a:pt x="35" y="18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1" name="宮城県"/>
              <p:cNvSpPr>
                <a:spLocks/>
              </p:cNvSpPr>
              <p:nvPr/>
            </p:nvSpPr>
            <p:spPr bwMode="auto">
              <a:xfrm rot="22938875">
                <a:off x="4169" y="2756"/>
                <a:ext cx="312" cy="352"/>
              </a:xfrm>
              <a:custGeom>
                <a:avLst/>
                <a:gdLst/>
                <a:ahLst/>
                <a:cxnLst>
                  <a:cxn ang="0">
                    <a:pos x="31" y="8"/>
                  </a:cxn>
                  <a:cxn ang="0">
                    <a:pos x="28" y="7"/>
                  </a:cxn>
                  <a:cxn ang="0">
                    <a:pos x="25" y="10"/>
                  </a:cxn>
                  <a:cxn ang="0">
                    <a:pos x="22" y="5"/>
                  </a:cxn>
                  <a:cxn ang="0">
                    <a:pos x="13" y="3"/>
                  </a:cxn>
                  <a:cxn ang="0">
                    <a:pos x="8" y="5"/>
                  </a:cxn>
                  <a:cxn ang="0">
                    <a:pos x="9" y="12"/>
                  </a:cxn>
                  <a:cxn ang="0">
                    <a:pos x="7" y="17"/>
                  </a:cxn>
                  <a:cxn ang="0">
                    <a:pos x="8" y="21"/>
                  </a:cxn>
                  <a:cxn ang="0">
                    <a:pos x="5" y="33"/>
                  </a:cxn>
                  <a:cxn ang="0">
                    <a:pos x="1" y="35"/>
                  </a:cxn>
                  <a:cxn ang="0">
                    <a:pos x="0" y="40"/>
                  </a:cxn>
                  <a:cxn ang="0">
                    <a:pos x="4" y="39"/>
                  </a:cxn>
                  <a:cxn ang="0">
                    <a:pos x="9" y="41"/>
                  </a:cxn>
                  <a:cxn ang="0">
                    <a:pos x="13" y="44"/>
                  </a:cxn>
                  <a:cxn ang="0">
                    <a:pos x="17" y="44"/>
                  </a:cxn>
                  <a:cxn ang="0">
                    <a:pos x="20" y="41"/>
                  </a:cxn>
                  <a:cxn ang="0">
                    <a:pos x="18" y="36"/>
                  </a:cxn>
                  <a:cxn ang="0">
                    <a:pos x="22" y="24"/>
                  </a:cxn>
                  <a:cxn ang="0">
                    <a:pos x="25" y="21"/>
                  </a:cxn>
                  <a:cxn ang="0">
                    <a:pos x="30" y="21"/>
                  </a:cxn>
                  <a:cxn ang="0">
                    <a:pos x="34" y="27"/>
                  </a:cxn>
                  <a:cxn ang="0">
                    <a:pos x="35" y="24"/>
                  </a:cxn>
                  <a:cxn ang="0">
                    <a:pos x="35" y="14"/>
                  </a:cxn>
                  <a:cxn ang="0">
                    <a:pos x="34" y="11"/>
                  </a:cxn>
                  <a:cxn ang="0">
                    <a:pos x="37" y="5"/>
                  </a:cxn>
                  <a:cxn ang="0">
                    <a:pos x="39" y="4"/>
                  </a:cxn>
                  <a:cxn ang="0">
                    <a:pos x="39" y="1"/>
                  </a:cxn>
                  <a:cxn ang="0">
                    <a:pos x="33" y="0"/>
                  </a:cxn>
                  <a:cxn ang="0">
                    <a:pos x="31" y="8"/>
                  </a:cxn>
                </a:cxnLst>
                <a:rect l="0" t="0" r="r" b="b"/>
                <a:pathLst>
                  <a:path w="39" h="44">
                    <a:moveTo>
                      <a:pt x="31" y="8"/>
                    </a:moveTo>
                    <a:lnTo>
                      <a:pt x="28" y="7"/>
                    </a:lnTo>
                    <a:lnTo>
                      <a:pt x="25" y="1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8" y="5"/>
                    </a:lnTo>
                    <a:lnTo>
                      <a:pt x="9" y="12"/>
                    </a:lnTo>
                    <a:lnTo>
                      <a:pt x="7" y="17"/>
                    </a:lnTo>
                    <a:lnTo>
                      <a:pt x="8" y="21"/>
                    </a:lnTo>
                    <a:lnTo>
                      <a:pt x="5" y="33"/>
                    </a:lnTo>
                    <a:lnTo>
                      <a:pt x="1" y="35"/>
                    </a:lnTo>
                    <a:lnTo>
                      <a:pt x="0" y="40"/>
                    </a:lnTo>
                    <a:lnTo>
                      <a:pt x="4" y="39"/>
                    </a:lnTo>
                    <a:lnTo>
                      <a:pt x="9" y="41"/>
                    </a:lnTo>
                    <a:lnTo>
                      <a:pt x="13" y="44"/>
                    </a:lnTo>
                    <a:lnTo>
                      <a:pt x="17" y="44"/>
                    </a:lnTo>
                    <a:lnTo>
                      <a:pt x="20" y="41"/>
                    </a:lnTo>
                    <a:lnTo>
                      <a:pt x="18" y="36"/>
                    </a:lnTo>
                    <a:lnTo>
                      <a:pt x="22" y="24"/>
                    </a:lnTo>
                    <a:lnTo>
                      <a:pt x="25" y="21"/>
                    </a:lnTo>
                    <a:lnTo>
                      <a:pt x="30" y="21"/>
                    </a:lnTo>
                    <a:lnTo>
                      <a:pt x="34" y="27"/>
                    </a:lnTo>
                    <a:lnTo>
                      <a:pt x="35" y="24"/>
                    </a:lnTo>
                    <a:lnTo>
                      <a:pt x="35" y="14"/>
                    </a:lnTo>
                    <a:lnTo>
                      <a:pt x="34" y="11"/>
                    </a:lnTo>
                    <a:lnTo>
                      <a:pt x="37" y="5"/>
                    </a:lnTo>
                    <a:lnTo>
                      <a:pt x="39" y="4"/>
                    </a:lnTo>
                    <a:lnTo>
                      <a:pt x="39" y="1"/>
                    </a:lnTo>
                    <a:lnTo>
                      <a:pt x="33" y="0"/>
                    </a:lnTo>
                    <a:lnTo>
                      <a:pt x="31" y="8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2" name="秋田県"/>
              <p:cNvSpPr>
                <a:spLocks/>
              </p:cNvSpPr>
              <p:nvPr/>
            </p:nvSpPr>
            <p:spPr bwMode="auto">
              <a:xfrm rot="22938875">
                <a:off x="4173" y="2282"/>
                <a:ext cx="288" cy="480"/>
              </a:xfrm>
              <a:custGeom>
                <a:avLst/>
                <a:gdLst/>
                <a:ahLst/>
                <a:cxnLst>
                  <a:cxn ang="0">
                    <a:pos x="21" y="56"/>
                  </a:cxn>
                  <a:cxn ang="0">
                    <a:pos x="27" y="60"/>
                  </a:cxn>
                  <a:cxn ang="0">
                    <a:pos x="32" y="58"/>
                  </a:cxn>
                  <a:cxn ang="0">
                    <a:pos x="33" y="52"/>
                  </a:cxn>
                  <a:cxn ang="0">
                    <a:pos x="31" y="49"/>
                  </a:cxn>
                  <a:cxn ang="0">
                    <a:pos x="29" y="40"/>
                  </a:cxn>
                  <a:cxn ang="0">
                    <a:pos x="33" y="30"/>
                  </a:cxn>
                  <a:cxn ang="0">
                    <a:pos x="32" y="26"/>
                  </a:cxn>
                  <a:cxn ang="0">
                    <a:pos x="34" y="21"/>
                  </a:cxn>
                  <a:cxn ang="0">
                    <a:pos x="34" y="11"/>
                  </a:cxn>
                  <a:cxn ang="0">
                    <a:pos x="36" y="2"/>
                  </a:cxn>
                  <a:cxn ang="0">
                    <a:pos x="32" y="0"/>
                  </a:cxn>
                  <a:cxn ang="0">
                    <a:pos x="25" y="3"/>
                  </a:cxn>
                  <a:cxn ang="0">
                    <a:pos x="21" y="1"/>
                  </a:cxn>
                  <a:cxn ang="0">
                    <a:pos x="7" y="3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15"/>
                  </a:cxn>
                  <a:cxn ang="0">
                    <a:pos x="4" y="19"/>
                  </a:cxn>
                  <a:cxn ang="0">
                    <a:pos x="0" y="18"/>
                  </a:cxn>
                  <a:cxn ang="0">
                    <a:pos x="0" y="20"/>
                  </a:cxn>
                  <a:cxn ang="0">
                    <a:pos x="2" y="25"/>
                  </a:cxn>
                  <a:cxn ang="0">
                    <a:pos x="8" y="23"/>
                  </a:cxn>
                  <a:cxn ang="0">
                    <a:pos x="11" y="30"/>
                  </a:cxn>
                  <a:cxn ang="0">
                    <a:pos x="9" y="42"/>
                  </a:cxn>
                  <a:cxn ang="0">
                    <a:pos x="7" y="45"/>
                  </a:cxn>
                  <a:cxn ang="0">
                    <a:pos x="6" y="52"/>
                  </a:cxn>
                  <a:cxn ang="0">
                    <a:pos x="12" y="52"/>
                  </a:cxn>
                  <a:cxn ang="0">
                    <a:pos x="21" y="56"/>
                  </a:cxn>
                </a:cxnLst>
                <a:rect l="0" t="0" r="r" b="b"/>
                <a:pathLst>
                  <a:path w="36" h="60">
                    <a:moveTo>
                      <a:pt x="21" y="56"/>
                    </a:moveTo>
                    <a:lnTo>
                      <a:pt x="27" y="60"/>
                    </a:lnTo>
                    <a:lnTo>
                      <a:pt x="32" y="58"/>
                    </a:lnTo>
                    <a:lnTo>
                      <a:pt x="33" y="52"/>
                    </a:lnTo>
                    <a:lnTo>
                      <a:pt x="31" y="49"/>
                    </a:lnTo>
                    <a:lnTo>
                      <a:pt x="29" y="40"/>
                    </a:lnTo>
                    <a:lnTo>
                      <a:pt x="33" y="30"/>
                    </a:lnTo>
                    <a:lnTo>
                      <a:pt x="32" y="26"/>
                    </a:lnTo>
                    <a:lnTo>
                      <a:pt x="34" y="21"/>
                    </a:lnTo>
                    <a:lnTo>
                      <a:pt x="34" y="11"/>
                    </a:lnTo>
                    <a:lnTo>
                      <a:pt x="36" y="2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21" y="1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4" y="19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2" y="25"/>
                    </a:lnTo>
                    <a:lnTo>
                      <a:pt x="8" y="23"/>
                    </a:lnTo>
                    <a:lnTo>
                      <a:pt x="11" y="30"/>
                    </a:lnTo>
                    <a:lnTo>
                      <a:pt x="9" y="42"/>
                    </a:lnTo>
                    <a:lnTo>
                      <a:pt x="7" y="45"/>
                    </a:lnTo>
                    <a:lnTo>
                      <a:pt x="6" y="52"/>
                    </a:lnTo>
                    <a:lnTo>
                      <a:pt x="12" y="52"/>
                    </a:lnTo>
                    <a:lnTo>
                      <a:pt x="21" y="5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3" name="山形県"/>
              <p:cNvSpPr>
                <a:spLocks/>
              </p:cNvSpPr>
              <p:nvPr/>
            </p:nvSpPr>
            <p:spPr bwMode="auto">
              <a:xfrm rot="22938875">
                <a:off x="3999" y="2650"/>
                <a:ext cx="256" cy="408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10" y="27"/>
                  </a:cxn>
                  <a:cxn ang="0">
                    <a:pos x="13" y="29"/>
                  </a:cxn>
                  <a:cxn ang="0">
                    <a:pos x="10" y="33"/>
                  </a:cxn>
                  <a:cxn ang="0">
                    <a:pos x="7" y="34"/>
                  </a:cxn>
                  <a:cxn ang="0">
                    <a:pos x="5" y="44"/>
                  </a:cxn>
                  <a:cxn ang="0">
                    <a:pos x="9" y="46"/>
                  </a:cxn>
                  <a:cxn ang="0">
                    <a:pos x="11" y="46"/>
                  </a:cxn>
                  <a:cxn ang="0">
                    <a:pos x="18" y="51"/>
                  </a:cxn>
                  <a:cxn ang="0">
                    <a:pos x="23" y="48"/>
                  </a:cxn>
                  <a:cxn ang="0">
                    <a:pos x="23" y="43"/>
                  </a:cxn>
                  <a:cxn ang="0">
                    <a:pos x="24" y="38"/>
                  </a:cxn>
                  <a:cxn ang="0">
                    <a:pos x="28" y="36"/>
                  </a:cxn>
                  <a:cxn ang="0">
                    <a:pos x="31" y="24"/>
                  </a:cxn>
                  <a:cxn ang="0">
                    <a:pos x="30" y="20"/>
                  </a:cxn>
                  <a:cxn ang="0">
                    <a:pos x="32" y="15"/>
                  </a:cxn>
                  <a:cxn ang="0">
                    <a:pos x="31" y="8"/>
                  </a:cxn>
                  <a:cxn ang="0">
                    <a:pos x="25" y="4"/>
                  </a:cxn>
                  <a:cxn ang="0">
                    <a:pos x="16" y="0"/>
                  </a:cxn>
                  <a:cxn ang="0">
                    <a:pos x="10" y="0"/>
                  </a:cxn>
                  <a:cxn ang="0">
                    <a:pos x="6" y="12"/>
                  </a:cxn>
                  <a:cxn ang="0">
                    <a:pos x="0" y="21"/>
                  </a:cxn>
                  <a:cxn ang="0">
                    <a:pos x="6" y="23"/>
                  </a:cxn>
                  <a:cxn ang="0">
                    <a:pos x="7" y="27"/>
                  </a:cxn>
                </a:cxnLst>
                <a:rect l="0" t="0" r="r" b="b"/>
                <a:pathLst>
                  <a:path w="32" h="51">
                    <a:moveTo>
                      <a:pt x="7" y="27"/>
                    </a:moveTo>
                    <a:lnTo>
                      <a:pt x="10" y="27"/>
                    </a:lnTo>
                    <a:lnTo>
                      <a:pt x="13" y="29"/>
                    </a:lnTo>
                    <a:lnTo>
                      <a:pt x="10" y="33"/>
                    </a:lnTo>
                    <a:lnTo>
                      <a:pt x="7" y="34"/>
                    </a:lnTo>
                    <a:lnTo>
                      <a:pt x="5" y="44"/>
                    </a:lnTo>
                    <a:lnTo>
                      <a:pt x="9" y="46"/>
                    </a:lnTo>
                    <a:lnTo>
                      <a:pt x="11" y="46"/>
                    </a:lnTo>
                    <a:lnTo>
                      <a:pt x="18" y="51"/>
                    </a:lnTo>
                    <a:lnTo>
                      <a:pt x="23" y="48"/>
                    </a:lnTo>
                    <a:lnTo>
                      <a:pt x="23" y="43"/>
                    </a:lnTo>
                    <a:lnTo>
                      <a:pt x="24" y="38"/>
                    </a:lnTo>
                    <a:lnTo>
                      <a:pt x="28" y="36"/>
                    </a:lnTo>
                    <a:lnTo>
                      <a:pt x="31" y="24"/>
                    </a:lnTo>
                    <a:lnTo>
                      <a:pt x="30" y="20"/>
                    </a:lnTo>
                    <a:lnTo>
                      <a:pt x="32" y="15"/>
                    </a:lnTo>
                    <a:lnTo>
                      <a:pt x="31" y="8"/>
                    </a:lnTo>
                    <a:lnTo>
                      <a:pt x="25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6" y="12"/>
                    </a:lnTo>
                    <a:lnTo>
                      <a:pt x="0" y="21"/>
                    </a:lnTo>
                    <a:lnTo>
                      <a:pt x="6" y="23"/>
                    </a:lnTo>
                    <a:lnTo>
                      <a:pt x="7" y="27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4" name="福島県"/>
              <p:cNvSpPr>
                <a:spLocks/>
              </p:cNvSpPr>
              <p:nvPr/>
            </p:nvSpPr>
            <p:spPr bwMode="auto">
              <a:xfrm rot="22938875">
                <a:off x="3830" y="2976"/>
                <a:ext cx="424" cy="327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39" y="2"/>
                  </a:cxn>
                  <a:cxn ang="0">
                    <a:pos x="34" y="0"/>
                  </a:cxn>
                  <a:cxn ang="0">
                    <a:pos x="30" y="1"/>
                  </a:cxn>
                  <a:cxn ang="0">
                    <a:pos x="30" y="6"/>
                  </a:cxn>
                  <a:cxn ang="0">
                    <a:pos x="25" y="9"/>
                  </a:cxn>
                  <a:cxn ang="0">
                    <a:pos x="18" y="4"/>
                  </a:cxn>
                  <a:cxn ang="0">
                    <a:pos x="16" y="4"/>
                  </a:cxn>
                  <a:cxn ang="0">
                    <a:pos x="15" y="6"/>
                  </a:cxn>
                  <a:cxn ang="0">
                    <a:pos x="10" y="11"/>
                  </a:cxn>
                  <a:cxn ang="0">
                    <a:pos x="11" y="16"/>
                  </a:cxn>
                  <a:cxn ang="0">
                    <a:pos x="0" y="20"/>
                  </a:cxn>
                  <a:cxn ang="0">
                    <a:pos x="1" y="23"/>
                  </a:cxn>
                  <a:cxn ang="0">
                    <a:pos x="0" y="26"/>
                  </a:cxn>
                  <a:cxn ang="0">
                    <a:pos x="2" y="30"/>
                  </a:cxn>
                  <a:cxn ang="0">
                    <a:pos x="2" y="37"/>
                  </a:cxn>
                  <a:cxn ang="0">
                    <a:pos x="5" y="37"/>
                  </a:cxn>
                  <a:cxn ang="0">
                    <a:pos x="21" y="29"/>
                  </a:cxn>
                  <a:cxn ang="0">
                    <a:pos x="25" y="29"/>
                  </a:cxn>
                  <a:cxn ang="0">
                    <a:pos x="31" y="34"/>
                  </a:cxn>
                  <a:cxn ang="0">
                    <a:pos x="31" y="37"/>
                  </a:cxn>
                  <a:cxn ang="0">
                    <a:pos x="37" y="41"/>
                  </a:cxn>
                  <a:cxn ang="0">
                    <a:pos x="41" y="37"/>
                  </a:cxn>
                  <a:cxn ang="0">
                    <a:pos x="45" y="39"/>
                  </a:cxn>
                  <a:cxn ang="0">
                    <a:pos x="51" y="33"/>
                  </a:cxn>
                  <a:cxn ang="0">
                    <a:pos x="53" y="13"/>
                  </a:cxn>
                  <a:cxn ang="0">
                    <a:pos x="50" y="2"/>
                  </a:cxn>
                  <a:cxn ang="0">
                    <a:pos x="47" y="5"/>
                  </a:cxn>
                  <a:cxn ang="0">
                    <a:pos x="43" y="5"/>
                  </a:cxn>
                </a:cxnLst>
                <a:rect l="0" t="0" r="r" b="b"/>
                <a:pathLst>
                  <a:path w="53" h="41">
                    <a:moveTo>
                      <a:pt x="43" y="5"/>
                    </a:moveTo>
                    <a:lnTo>
                      <a:pt x="39" y="2"/>
                    </a:lnTo>
                    <a:lnTo>
                      <a:pt x="34" y="0"/>
                    </a:lnTo>
                    <a:lnTo>
                      <a:pt x="30" y="1"/>
                    </a:lnTo>
                    <a:lnTo>
                      <a:pt x="30" y="6"/>
                    </a:lnTo>
                    <a:lnTo>
                      <a:pt x="25" y="9"/>
                    </a:lnTo>
                    <a:lnTo>
                      <a:pt x="18" y="4"/>
                    </a:lnTo>
                    <a:lnTo>
                      <a:pt x="16" y="4"/>
                    </a:lnTo>
                    <a:lnTo>
                      <a:pt x="15" y="6"/>
                    </a:lnTo>
                    <a:lnTo>
                      <a:pt x="10" y="11"/>
                    </a:lnTo>
                    <a:lnTo>
                      <a:pt x="11" y="16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2" y="37"/>
                    </a:lnTo>
                    <a:lnTo>
                      <a:pt x="5" y="37"/>
                    </a:lnTo>
                    <a:lnTo>
                      <a:pt x="21" y="29"/>
                    </a:lnTo>
                    <a:lnTo>
                      <a:pt x="25" y="29"/>
                    </a:lnTo>
                    <a:lnTo>
                      <a:pt x="31" y="34"/>
                    </a:lnTo>
                    <a:lnTo>
                      <a:pt x="31" y="37"/>
                    </a:lnTo>
                    <a:lnTo>
                      <a:pt x="37" y="41"/>
                    </a:lnTo>
                    <a:lnTo>
                      <a:pt x="41" y="37"/>
                    </a:lnTo>
                    <a:lnTo>
                      <a:pt x="45" y="39"/>
                    </a:lnTo>
                    <a:lnTo>
                      <a:pt x="51" y="33"/>
                    </a:lnTo>
                    <a:lnTo>
                      <a:pt x="53" y="13"/>
                    </a:lnTo>
                    <a:lnTo>
                      <a:pt x="50" y="2"/>
                    </a:lnTo>
                    <a:lnTo>
                      <a:pt x="47" y="5"/>
                    </a:lnTo>
                    <a:lnTo>
                      <a:pt x="43" y="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5" name="茨城県"/>
              <p:cNvSpPr>
                <a:spLocks/>
              </p:cNvSpPr>
              <p:nvPr/>
            </p:nvSpPr>
            <p:spPr bwMode="auto">
              <a:xfrm rot="22938875">
                <a:off x="3834" y="3267"/>
                <a:ext cx="280" cy="328"/>
              </a:xfrm>
              <a:custGeom>
                <a:avLst/>
                <a:gdLst/>
                <a:ahLst/>
                <a:cxnLst>
                  <a:cxn ang="0">
                    <a:pos x="22" y="4"/>
                  </a:cxn>
                  <a:cxn ang="0">
                    <a:pos x="16" y="0"/>
                  </a:cxn>
                  <a:cxn ang="0">
                    <a:pos x="17" y="5"/>
                  </a:cxn>
                  <a:cxn ang="0">
                    <a:pos x="15" y="17"/>
                  </a:cxn>
                  <a:cxn ang="0">
                    <a:pos x="8" y="20"/>
                  </a:cxn>
                  <a:cxn ang="0">
                    <a:pos x="4" y="25"/>
                  </a:cxn>
                  <a:cxn ang="0">
                    <a:pos x="1" y="26"/>
                  </a:cxn>
                  <a:cxn ang="0">
                    <a:pos x="0" y="26"/>
                  </a:cxn>
                  <a:cxn ang="0">
                    <a:pos x="3" y="31"/>
                  </a:cxn>
                  <a:cxn ang="0">
                    <a:pos x="5" y="31"/>
                  </a:cxn>
                  <a:cxn ang="0">
                    <a:pos x="8" y="34"/>
                  </a:cxn>
                  <a:cxn ang="0">
                    <a:pos x="15" y="39"/>
                  </a:cxn>
                  <a:cxn ang="0">
                    <a:pos x="25" y="37"/>
                  </a:cxn>
                  <a:cxn ang="0">
                    <a:pos x="32" y="41"/>
                  </a:cxn>
                  <a:cxn ang="0">
                    <a:pos x="35" y="41"/>
                  </a:cxn>
                  <a:cxn ang="0">
                    <a:pos x="29" y="33"/>
                  </a:cxn>
                  <a:cxn ang="0">
                    <a:pos x="25" y="24"/>
                  </a:cxn>
                  <a:cxn ang="0">
                    <a:pos x="30" y="2"/>
                  </a:cxn>
                  <a:cxn ang="0">
                    <a:pos x="26" y="0"/>
                  </a:cxn>
                  <a:cxn ang="0">
                    <a:pos x="22" y="4"/>
                  </a:cxn>
                </a:cxnLst>
                <a:rect l="0" t="0" r="r" b="b"/>
                <a:pathLst>
                  <a:path w="35" h="41">
                    <a:moveTo>
                      <a:pt x="22" y="4"/>
                    </a:moveTo>
                    <a:lnTo>
                      <a:pt x="16" y="0"/>
                    </a:lnTo>
                    <a:lnTo>
                      <a:pt x="17" y="5"/>
                    </a:lnTo>
                    <a:lnTo>
                      <a:pt x="15" y="17"/>
                    </a:lnTo>
                    <a:lnTo>
                      <a:pt x="8" y="20"/>
                    </a:lnTo>
                    <a:lnTo>
                      <a:pt x="4" y="25"/>
                    </a:lnTo>
                    <a:lnTo>
                      <a:pt x="1" y="26"/>
                    </a:lnTo>
                    <a:lnTo>
                      <a:pt x="0" y="26"/>
                    </a:lnTo>
                    <a:lnTo>
                      <a:pt x="3" y="31"/>
                    </a:lnTo>
                    <a:lnTo>
                      <a:pt x="5" y="31"/>
                    </a:lnTo>
                    <a:lnTo>
                      <a:pt x="8" y="34"/>
                    </a:lnTo>
                    <a:lnTo>
                      <a:pt x="15" y="39"/>
                    </a:lnTo>
                    <a:lnTo>
                      <a:pt x="25" y="37"/>
                    </a:lnTo>
                    <a:lnTo>
                      <a:pt x="32" y="41"/>
                    </a:lnTo>
                    <a:lnTo>
                      <a:pt x="35" y="41"/>
                    </a:lnTo>
                    <a:lnTo>
                      <a:pt x="29" y="33"/>
                    </a:lnTo>
                    <a:lnTo>
                      <a:pt x="25" y="24"/>
                    </a:lnTo>
                    <a:lnTo>
                      <a:pt x="30" y="2"/>
                    </a:lnTo>
                    <a:lnTo>
                      <a:pt x="26" y="0"/>
                    </a:lnTo>
                    <a:lnTo>
                      <a:pt x="22" y="4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6" name="栃木県"/>
              <p:cNvSpPr>
                <a:spLocks/>
              </p:cNvSpPr>
              <p:nvPr/>
            </p:nvSpPr>
            <p:spPr bwMode="auto">
              <a:xfrm rot="22938875">
                <a:off x="3797" y="3168"/>
                <a:ext cx="216" cy="272"/>
              </a:xfrm>
              <a:custGeom>
                <a:avLst/>
                <a:gdLst/>
                <a:ahLst/>
                <a:cxnLst>
                  <a:cxn ang="0">
                    <a:pos x="3" y="20"/>
                  </a:cxn>
                  <a:cxn ang="0">
                    <a:pos x="1" y="26"/>
                  </a:cxn>
                  <a:cxn ang="0">
                    <a:pos x="10" y="31"/>
                  </a:cxn>
                  <a:cxn ang="0">
                    <a:pos x="11" y="34"/>
                  </a:cxn>
                  <a:cxn ang="0">
                    <a:pos x="14" y="33"/>
                  </a:cxn>
                  <a:cxn ang="0">
                    <a:pos x="18" y="28"/>
                  </a:cxn>
                  <a:cxn ang="0">
                    <a:pos x="25" y="25"/>
                  </a:cxn>
                  <a:cxn ang="0">
                    <a:pos x="27" y="13"/>
                  </a:cxn>
                  <a:cxn ang="0">
                    <a:pos x="26" y="8"/>
                  </a:cxn>
                  <a:cxn ang="0">
                    <a:pos x="26" y="5"/>
                  </a:cxn>
                  <a:cxn ang="0">
                    <a:pos x="20" y="0"/>
                  </a:cxn>
                  <a:cxn ang="0">
                    <a:pos x="16" y="0"/>
                  </a:cxn>
                  <a:cxn ang="0">
                    <a:pos x="0" y="8"/>
                  </a:cxn>
                  <a:cxn ang="0">
                    <a:pos x="0" y="19"/>
                  </a:cxn>
                  <a:cxn ang="0">
                    <a:pos x="3" y="20"/>
                  </a:cxn>
                </a:cxnLst>
                <a:rect l="0" t="0" r="r" b="b"/>
                <a:pathLst>
                  <a:path w="27" h="34">
                    <a:moveTo>
                      <a:pt x="3" y="20"/>
                    </a:moveTo>
                    <a:lnTo>
                      <a:pt x="1" y="26"/>
                    </a:lnTo>
                    <a:lnTo>
                      <a:pt x="10" y="31"/>
                    </a:lnTo>
                    <a:lnTo>
                      <a:pt x="11" y="34"/>
                    </a:lnTo>
                    <a:lnTo>
                      <a:pt x="14" y="33"/>
                    </a:lnTo>
                    <a:lnTo>
                      <a:pt x="18" y="28"/>
                    </a:lnTo>
                    <a:lnTo>
                      <a:pt x="25" y="25"/>
                    </a:lnTo>
                    <a:lnTo>
                      <a:pt x="27" y="13"/>
                    </a:lnTo>
                    <a:lnTo>
                      <a:pt x="26" y="8"/>
                    </a:lnTo>
                    <a:lnTo>
                      <a:pt x="26" y="5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19"/>
                    </a:lnTo>
                    <a:lnTo>
                      <a:pt x="3" y="2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7" name="群馬県"/>
              <p:cNvSpPr>
                <a:spLocks/>
              </p:cNvSpPr>
              <p:nvPr/>
            </p:nvSpPr>
            <p:spPr bwMode="auto">
              <a:xfrm rot="22938875">
                <a:off x="3559" y="3128"/>
                <a:ext cx="320" cy="312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16" y="3"/>
                  </a:cxn>
                  <a:cxn ang="0">
                    <a:pos x="16" y="7"/>
                  </a:cxn>
                  <a:cxn ang="0">
                    <a:pos x="8" y="12"/>
                  </a:cxn>
                  <a:cxn ang="0">
                    <a:pos x="4" y="13"/>
                  </a:cxn>
                  <a:cxn ang="0">
                    <a:pos x="0" y="21"/>
                  </a:cxn>
                  <a:cxn ang="0">
                    <a:pos x="7" y="23"/>
                  </a:cxn>
                  <a:cxn ang="0">
                    <a:pos x="6" y="31"/>
                  </a:cxn>
                  <a:cxn ang="0">
                    <a:pos x="10" y="39"/>
                  </a:cxn>
                  <a:cxn ang="0">
                    <a:pos x="15" y="35"/>
                  </a:cxn>
                  <a:cxn ang="0">
                    <a:pos x="20" y="33"/>
                  </a:cxn>
                  <a:cxn ang="0">
                    <a:pos x="22" y="28"/>
                  </a:cxn>
                  <a:cxn ang="0">
                    <a:pos x="28" y="28"/>
                  </a:cxn>
                  <a:cxn ang="0">
                    <a:pos x="32" y="31"/>
                  </a:cxn>
                  <a:cxn ang="0">
                    <a:pos x="39" y="30"/>
                  </a:cxn>
                  <a:cxn ang="0">
                    <a:pos x="40" y="30"/>
                  </a:cxn>
                  <a:cxn ang="0">
                    <a:pos x="39" y="27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29" y="15"/>
                  </a:cxn>
                  <a:cxn ang="0">
                    <a:pos x="29" y="4"/>
                  </a:cxn>
                  <a:cxn ang="0">
                    <a:pos x="26" y="4"/>
                  </a:cxn>
                  <a:cxn ang="0">
                    <a:pos x="21" y="0"/>
                  </a:cxn>
                  <a:cxn ang="0">
                    <a:pos x="20" y="3"/>
                  </a:cxn>
                </a:cxnLst>
                <a:rect l="0" t="0" r="r" b="b"/>
                <a:pathLst>
                  <a:path w="40" h="39">
                    <a:moveTo>
                      <a:pt x="20" y="3"/>
                    </a:moveTo>
                    <a:lnTo>
                      <a:pt x="16" y="3"/>
                    </a:lnTo>
                    <a:lnTo>
                      <a:pt x="16" y="7"/>
                    </a:lnTo>
                    <a:lnTo>
                      <a:pt x="8" y="12"/>
                    </a:lnTo>
                    <a:lnTo>
                      <a:pt x="4" y="13"/>
                    </a:lnTo>
                    <a:lnTo>
                      <a:pt x="0" y="21"/>
                    </a:lnTo>
                    <a:lnTo>
                      <a:pt x="7" y="23"/>
                    </a:lnTo>
                    <a:lnTo>
                      <a:pt x="6" y="31"/>
                    </a:lnTo>
                    <a:lnTo>
                      <a:pt x="10" y="39"/>
                    </a:lnTo>
                    <a:lnTo>
                      <a:pt x="15" y="35"/>
                    </a:lnTo>
                    <a:lnTo>
                      <a:pt x="20" y="33"/>
                    </a:lnTo>
                    <a:lnTo>
                      <a:pt x="22" y="28"/>
                    </a:lnTo>
                    <a:lnTo>
                      <a:pt x="28" y="28"/>
                    </a:lnTo>
                    <a:lnTo>
                      <a:pt x="32" y="31"/>
                    </a:lnTo>
                    <a:lnTo>
                      <a:pt x="39" y="30"/>
                    </a:lnTo>
                    <a:lnTo>
                      <a:pt x="40" y="30"/>
                    </a:lnTo>
                    <a:lnTo>
                      <a:pt x="39" y="27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29" y="15"/>
                    </a:lnTo>
                    <a:lnTo>
                      <a:pt x="29" y="4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20" y="3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8" name="埼玉県"/>
              <p:cNvSpPr>
                <a:spLocks/>
              </p:cNvSpPr>
              <p:nvPr/>
            </p:nvSpPr>
            <p:spPr bwMode="auto">
              <a:xfrm rot="22938875">
                <a:off x="3582" y="3361"/>
                <a:ext cx="272" cy="14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0"/>
                  </a:cxn>
                  <a:cxn ang="0">
                    <a:pos x="10" y="5"/>
                  </a:cxn>
                  <a:cxn ang="0">
                    <a:pos x="5" y="7"/>
                  </a:cxn>
                  <a:cxn ang="0">
                    <a:pos x="0" y="11"/>
                  </a:cxn>
                  <a:cxn ang="0">
                    <a:pos x="1" y="14"/>
                  </a:cxn>
                  <a:cxn ang="0">
                    <a:pos x="6" y="15"/>
                  </a:cxn>
                  <a:cxn ang="0">
                    <a:pos x="8" y="14"/>
                  </a:cxn>
                  <a:cxn ang="0">
                    <a:pos x="16" y="16"/>
                  </a:cxn>
                  <a:cxn ang="0">
                    <a:pos x="20" y="18"/>
                  </a:cxn>
                  <a:cxn ang="0">
                    <a:pos x="24" y="17"/>
                  </a:cxn>
                  <a:cxn ang="0">
                    <a:pos x="25" y="18"/>
                  </a:cxn>
                  <a:cxn ang="0">
                    <a:pos x="27" y="17"/>
                  </a:cxn>
                  <a:cxn ang="0">
                    <a:pos x="31" y="16"/>
                  </a:cxn>
                  <a:cxn ang="0">
                    <a:pos x="34" y="17"/>
                  </a:cxn>
                  <a:cxn ang="0">
                    <a:pos x="34" y="12"/>
                  </a:cxn>
                  <a:cxn ang="0">
                    <a:pos x="32" y="7"/>
                  </a:cxn>
                  <a:cxn ang="0">
                    <a:pos x="29" y="2"/>
                  </a:cxn>
                  <a:cxn ang="0">
                    <a:pos x="22" y="3"/>
                  </a:cxn>
                  <a:cxn ang="0">
                    <a:pos x="18" y="0"/>
                  </a:cxn>
                </a:cxnLst>
                <a:rect l="0" t="0" r="r" b="b"/>
                <a:pathLst>
                  <a:path w="34" h="18">
                    <a:moveTo>
                      <a:pt x="18" y="0"/>
                    </a:moveTo>
                    <a:lnTo>
                      <a:pt x="12" y="0"/>
                    </a:lnTo>
                    <a:lnTo>
                      <a:pt x="10" y="5"/>
                    </a:lnTo>
                    <a:lnTo>
                      <a:pt x="5" y="7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6" y="15"/>
                    </a:lnTo>
                    <a:lnTo>
                      <a:pt x="8" y="14"/>
                    </a:lnTo>
                    <a:lnTo>
                      <a:pt x="16" y="16"/>
                    </a:lnTo>
                    <a:lnTo>
                      <a:pt x="20" y="18"/>
                    </a:lnTo>
                    <a:lnTo>
                      <a:pt x="24" y="17"/>
                    </a:lnTo>
                    <a:lnTo>
                      <a:pt x="25" y="18"/>
                    </a:lnTo>
                    <a:lnTo>
                      <a:pt x="27" y="17"/>
                    </a:lnTo>
                    <a:lnTo>
                      <a:pt x="31" y="16"/>
                    </a:lnTo>
                    <a:lnTo>
                      <a:pt x="34" y="17"/>
                    </a:lnTo>
                    <a:lnTo>
                      <a:pt x="34" y="12"/>
                    </a:lnTo>
                    <a:lnTo>
                      <a:pt x="32" y="7"/>
                    </a:lnTo>
                    <a:lnTo>
                      <a:pt x="29" y="2"/>
                    </a:lnTo>
                    <a:lnTo>
                      <a:pt x="22" y="3"/>
                    </a:lnTo>
                    <a:lnTo>
                      <a:pt x="18" y="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19" name="千葉県"/>
              <p:cNvSpPr>
                <a:spLocks/>
              </p:cNvSpPr>
              <p:nvPr/>
            </p:nvSpPr>
            <p:spPr bwMode="auto">
              <a:xfrm rot="22938875">
                <a:off x="3746" y="3497"/>
                <a:ext cx="272" cy="335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4" y="8"/>
                  </a:cxn>
                  <a:cxn ang="0">
                    <a:pos x="7" y="3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4" y="5"/>
                  </a:cxn>
                  <a:cxn ang="0">
                    <a:pos x="4" y="10"/>
                  </a:cxn>
                  <a:cxn ang="0">
                    <a:pos x="5" y="14"/>
                  </a:cxn>
                  <a:cxn ang="0">
                    <a:pos x="8" y="14"/>
                  </a:cxn>
                  <a:cxn ang="0">
                    <a:pos x="10" y="18"/>
                  </a:cxn>
                  <a:cxn ang="0">
                    <a:pos x="8" y="21"/>
                  </a:cxn>
                  <a:cxn ang="0">
                    <a:pos x="5" y="22"/>
                  </a:cxn>
                  <a:cxn ang="0">
                    <a:pos x="2" y="27"/>
                  </a:cxn>
                  <a:cxn ang="0">
                    <a:pos x="3" y="30"/>
                  </a:cxn>
                  <a:cxn ang="0">
                    <a:pos x="3" y="38"/>
                  </a:cxn>
                  <a:cxn ang="0">
                    <a:pos x="0" y="40"/>
                  </a:cxn>
                  <a:cxn ang="0">
                    <a:pos x="5" y="42"/>
                  </a:cxn>
                  <a:cxn ang="0">
                    <a:pos x="8" y="41"/>
                  </a:cxn>
                  <a:cxn ang="0">
                    <a:pos x="8" y="38"/>
                  </a:cxn>
                  <a:cxn ang="0">
                    <a:pos x="20" y="31"/>
                  </a:cxn>
                  <a:cxn ang="0">
                    <a:pos x="21" y="20"/>
                  </a:cxn>
                  <a:cxn ang="0">
                    <a:pos x="25" y="14"/>
                  </a:cxn>
                  <a:cxn ang="0">
                    <a:pos x="33" y="12"/>
                  </a:cxn>
                  <a:cxn ang="0">
                    <a:pos x="34" y="10"/>
                  </a:cxn>
                  <a:cxn ang="0">
                    <a:pos x="31" y="10"/>
                  </a:cxn>
                  <a:cxn ang="0">
                    <a:pos x="24" y="6"/>
                  </a:cxn>
                </a:cxnLst>
                <a:rect l="0" t="0" r="r" b="b"/>
                <a:pathLst>
                  <a:path w="34" h="42">
                    <a:moveTo>
                      <a:pt x="24" y="6"/>
                    </a:moveTo>
                    <a:lnTo>
                      <a:pt x="14" y="8"/>
                    </a:lnTo>
                    <a:lnTo>
                      <a:pt x="7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4" y="5"/>
                    </a:lnTo>
                    <a:lnTo>
                      <a:pt x="4" y="10"/>
                    </a:lnTo>
                    <a:lnTo>
                      <a:pt x="5" y="14"/>
                    </a:lnTo>
                    <a:lnTo>
                      <a:pt x="8" y="14"/>
                    </a:lnTo>
                    <a:lnTo>
                      <a:pt x="10" y="18"/>
                    </a:lnTo>
                    <a:lnTo>
                      <a:pt x="8" y="21"/>
                    </a:lnTo>
                    <a:lnTo>
                      <a:pt x="5" y="22"/>
                    </a:lnTo>
                    <a:lnTo>
                      <a:pt x="2" y="27"/>
                    </a:lnTo>
                    <a:lnTo>
                      <a:pt x="3" y="30"/>
                    </a:lnTo>
                    <a:lnTo>
                      <a:pt x="3" y="38"/>
                    </a:lnTo>
                    <a:lnTo>
                      <a:pt x="0" y="40"/>
                    </a:lnTo>
                    <a:lnTo>
                      <a:pt x="5" y="42"/>
                    </a:lnTo>
                    <a:lnTo>
                      <a:pt x="8" y="41"/>
                    </a:lnTo>
                    <a:lnTo>
                      <a:pt x="8" y="38"/>
                    </a:lnTo>
                    <a:lnTo>
                      <a:pt x="20" y="31"/>
                    </a:lnTo>
                    <a:lnTo>
                      <a:pt x="21" y="20"/>
                    </a:lnTo>
                    <a:lnTo>
                      <a:pt x="25" y="14"/>
                    </a:lnTo>
                    <a:lnTo>
                      <a:pt x="33" y="12"/>
                    </a:lnTo>
                    <a:lnTo>
                      <a:pt x="34" y="10"/>
                    </a:lnTo>
                    <a:lnTo>
                      <a:pt x="31" y="10"/>
                    </a:lnTo>
                    <a:lnTo>
                      <a:pt x="24" y="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0" name="東京都"/>
              <p:cNvSpPr>
                <a:spLocks/>
              </p:cNvSpPr>
              <p:nvPr/>
            </p:nvSpPr>
            <p:spPr bwMode="auto">
              <a:xfrm rot="22938875">
                <a:off x="3589" y="3477"/>
                <a:ext cx="232" cy="120"/>
              </a:xfrm>
              <a:custGeom>
                <a:avLst/>
                <a:gdLst/>
                <a:ahLst/>
                <a:cxnLst>
                  <a:cxn ang="0">
                    <a:pos x="25" y="2"/>
                  </a:cxn>
                  <a:cxn ang="0">
                    <a:pos x="21" y="3"/>
                  </a:cxn>
                  <a:cxn ang="0">
                    <a:pos x="19" y="4"/>
                  </a:cxn>
                  <a:cxn ang="0">
                    <a:pos x="18" y="3"/>
                  </a:cxn>
                  <a:cxn ang="0">
                    <a:pos x="14" y="4"/>
                  </a:cxn>
                  <a:cxn ang="0">
                    <a:pos x="10" y="2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7" y="10"/>
                  </a:cxn>
                  <a:cxn ang="0">
                    <a:pos x="14" y="11"/>
                  </a:cxn>
                  <a:cxn ang="0">
                    <a:pos x="16" y="15"/>
                  </a:cxn>
                  <a:cxn ang="0">
                    <a:pos x="17" y="12"/>
                  </a:cxn>
                  <a:cxn ang="0">
                    <a:pos x="16" y="10"/>
                  </a:cxn>
                  <a:cxn ang="0">
                    <a:pos x="20" y="10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9" y="7"/>
                  </a:cxn>
                  <a:cxn ang="0">
                    <a:pos x="28" y="3"/>
                  </a:cxn>
                  <a:cxn ang="0">
                    <a:pos x="25" y="2"/>
                  </a:cxn>
                </a:cxnLst>
                <a:rect l="0" t="0" r="r" b="b"/>
                <a:pathLst>
                  <a:path w="29" h="15">
                    <a:moveTo>
                      <a:pt x="25" y="2"/>
                    </a:moveTo>
                    <a:lnTo>
                      <a:pt x="21" y="3"/>
                    </a:lnTo>
                    <a:lnTo>
                      <a:pt x="19" y="4"/>
                    </a:lnTo>
                    <a:lnTo>
                      <a:pt x="18" y="3"/>
                    </a:lnTo>
                    <a:lnTo>
                      <a:pt x="14" y="4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7" y="10"/>
                    </a:lnTo>
                    <a:lnTo>
                      <a:pt x="14" y="11"/>
                    </a:lnTo>
                    <a:lnTo>
                      <a:pt x="16" y="15"/>
                    </a:lnTo>
                    <a:lnTo>
                      <a:pt x="17" y="12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9" y="7"/>
                    </a:lnTo>
                    <a:lnTo>
                      <a:pt x="28" y="3"/>
                    </a:lnTo>
                    <a:lnTo>
                      <a:pt x="25" y="2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1" name="神奈川県"/>
              <p:cNvSpPr>
                <a:spLocks/>
              </p:cNvSpPr>
              <p:nvPr/>
            </p:nvSpPr>
            <p:spPr bwMode="auto">
              <a:xfrm rot="22938875">
                <a:off x="3547" y="3542"/>
                <a:ext cx="208" cy="14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8" y="2"/>
                  </a:cxn>
                  <a:cxn ang="0">
                    <a:pos x="17" y="5"/>
                  </a:cxn>
                  <a:cxn ang="0">
                    <a:pos x="15" y="1"/>
                  </a:cxn>
                  <a:cxn ang="0">
                    <a:pos x="8" y="0"/>
                  </a:cxn>
                  <a:cxn ang="0">
                    <a:pos x="7" y="4"/>
                  </a:cxn>
                  <a:cxn ang="0">
                    <a:pos x="3" y="6"/>
                  </a:cxn>
                  <a:cxn ang="0">
                    <a:pos x="0" y="9"/>
                  </a:cxn>
                  <a:cxn ang="0">
                    <a:pos x="5" y="9"/>
                  </a:cxn>
                  <a:cxn ang="0">
                    <a:pos x="5" y="17"/>
                  </a:cxn>
                  <a:cxn ang="0">
                    <a:pos x="7" y="18"/>
                  </a:cxn>
                  <a:cxn ang="0">
                    <a:pos x="8" y="17"/>
                  </a:cxn>
                  <a:cxn ang="0">
                    <a:pos x="10" y="12"/>
                  </a:cxn>
                  <a:cxn ang="0">
                    <a:pos x="17" y="10"/>
                  </a:cxn>
                  <a:cxn ang="0">
                    <a:pos x="21" y="12"/>
                  </a:cxn>
                  <a:cxn ang="0">
                    <a:pos x="21" y="16"/>
                  </a:cxn>
                  <a:cxn ang="0">
                    <a:pos x="24" y="16"/>
                  </a:cxn>
                  <a:cxn ang="0">
                    <a:pos x="25" y="13"/>
                  </a:cxn>
                  <a:cxn ang="0">
                    <a:pos x="24" y="11"/>
                  </a:cxn>
                  <a:cxn ang="0">
                    <a:pos x="22" y="7"/>
                  </a:cxn>
                  <a:cxn ang="0">
                    <a:pos x="26" y="3"/>
                  </a:cxn>
                  <a:cxn ang="0">
                    <a:pos x="21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18">
                    <a:moveTo>
                      <a:pt x="17" y="0"/>
                    </a:moveTo>
                    <a:lnTo>
                      <a:pt x="18" y="2"/>
                    </a:lnTo>
                    <a:lnTo>
                      <a:pt x="17" y="5"/>
                    </a:lnTo>
                    <a:lnTo>
                      <a:pt x="15" y="1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3" y="6"/>
                    </a:lnTo>
                    <a:lnTo>
                      <a:pt x="0" y="9"/>
                    </a:lnTo>
                    <a:lnTo>
                      <a:pt x="5" y="9"/>
                    </a:lnTo>
                    <a:lnTo>
                      <a:pt x="5" y="17"/>
                    </a:lnTo>
                    <a:lnTo>
                      <a:pt x="7" y="18"/>
                    </a:lnTo>
                    <a:lnTo>
                      <a:pt x="8" y="17"/>
                    </a:lnTo>
                    <a:lnTo>
                      <a:pt x="10" y="12"/>
                    </a:lnTo>
                    <a:lnTo>
                      <a:pt x="17" y="10"/>
                    </a:lnTo>
                    <a:lnTo>
                      <a:pt x="21" y="12"/>
                    </a:lnTo>
                    <a:lnTo>
                      <a:pt x="21" y="16"/>
                    </a:lnTo>
                    <a:lnTo>
                      <a:pt x="24" y="16"/>
                    </a:lnTo>
                    <a:lnTo>
                      <a:pt x="25" y="13"/>
                    </a:lnTo>
                    <a:lnTo>
                      <a:pt x="24" y="11"/>
                    </a:lnTo>
                    <a:lnTo>
                      <a:pt x="22" y="7"/>
                    </a:lnTo>
                    <a:lnTo>
                      <a:pt x="26" y="3"/>
                    </a:lnTo>
                    <a:lnTo>
                      <a:pt x="21" y="0"/>
                    </a:lnTo>
                    <a:lnTo>
                      <a:pt x="17" y="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2" name="新潟県"/>
              <p:cNvSpPr>
                <a:spLocks/>
              </p:cNvSpPr>
              <p:nvPr/>
            </p:nvSpPr>
            <p:spPr bwMode="auto">
              <a:xfrm rot="22938875">
                <a:off x="3520" y="2694"/>
                <a:ext cx="519" cy="528"/>
              </a:xfrm>
              <a:custGeom>
                <a:avLst/>
                <a:gdLst/>
                <a:ahLst/>
                <a:cxnLst>
                  <a:cxn ang="0">
                    <a:pos x="3" y="64"/>
                  </a:cxn>
                  <a:cxn ang="0">
                    <a:pos x="7" y="60"/>
                  </a:cxn>
                  <a:cxn ang="0">
                    <a:pos x="10" y="60"/>
                  </a:cxn>
                  <a:cxn ang="0">
                    <a:pos x="12" y="63"/>
                  </a:cxn>
                  <a:cxn ang="0">
                    <a:pos x="15" y="60"/>
                  </a:cxn>
                  <a:cxn ang="0">
                    <a:pos x="19" y="60"/>
                  </a:cxn>
                  <a:cxn ang="0">
                    <a:pos x="20" y="57"/>
                  </a:cxn>
                  <a:cxn ang="0">
                    <a:pos x="25" y="55"/>
                  </a:cxn>
                  <a:cxn ang="0">
                    <a:pos x="29" y="61"/>
                  </a:cxn>
                  <a:cxn ang="0">
                    <a:pos x="29" y="66"/>
                  </a:cxn>
                  <a:cxn ang="0">
                    <a:pos x="37" y="61"/>
                  </a:cxn>
                  <a:cxn ang="0">
                    <a:pos x="37" y="57"/>
                  </a:cxn>
                  <a:cxn ang="0">
                    <a:pos x="41" y="57"/>
                  </a:cxn>
                  <a:cxn ang="0">
                    <a:pos x="42" y="54"/>
                  </a:cxn>
                  <a:cxn ang="0">
                    <a:pos x="47" y="58"/>
                  </a:cxn>
                  <a:cxn ang="0">
                    <a:pos x="47" y="51"/>
                  </a:cxn>
                  <a:cxn ang="0">
                    <a:pos x="45" y="47"/>
                  </a:cxn>
                  <a:cxn ang="0">
                    <a:pos x="46" y="44"/>
                  </a:cxn>
                  <a:cxn ang="0">
                    <a:pos x="45" y="41"/>
                  </a:cxn>
                  <a:cxn ang="0">
                    <a:pos x="56" y="37"/>
                  </a:cxn>
                  <a:cxn ang="0">
                    <a:pos x="55" y="32"/>
                  </a:cxn>
                  <a:cxn ang="0">
                    <a:pos x="60" y="27"/>
                  </a:cxn>
                  <a:cxn ang="0">
                    <a:pos x="61" y="25"/>
                  </a:cxn>
                  <a:cxn ang="0">
                    <a:pos x="57" y="23"/>
                  </a:cxn>
                  <a:cxn ang="0">
                    <a:pos x="59" y="13"/>
                  </a:cxn>
                  <a:cxn ang="0">
                    <a:pos x="62" y="12"/>
                  </a:cxn>
                  <a:cxn ang="0">
                    <a:pos x="65" y="8"/>
                  </a:cxn>
                  <a:cxn ang="0">
                    <a:pos x="62" y="6"/>
                  </a:cxn>
                  <a:cxn ang="0">
                    <a:pos x="59" y="6"/>
                  </a:cxn>
                  <a:cxn ang="0">
                    <a:pos x="58" y="2"/>
                  </a:cxn>
                  <a:cxn ang="0">
                    <a:pos x="52" y="0"/>
                  </a:cxn>
                  <a:cxn ang="0">
                    <a:pos x="50" y="12"/>
                  </a:cxn>
                  <a:cxn ang="0">
                    <a:pos x="47" y="17"/>
                  </a:cxn>
                  <a:cxn ang="0">
                    <a:pos x="36" y="23"/>
                  </a:cxn>
                  <a:cxn ang="0">
                    <a:pos x="32" y="27"/>
                  </a:cxn>
                  <a:cxn ang="0">
                    <a:pos x="27" y="36"/>
                  </a:cxn>
                  <a:cxn ang="0">
                    <a:pos x="18" y="47"/>
                  </a:cxn>
                  <a:cxn ang="0">
                    <a:pos x="12" y="48"/>
                  </a:cxn>
                  <a:cxn ang="0">
                    <a:pos x="0" y="55"/>
                  </a:cxn>
                  <a:cxn ang="0">
                    <a:pos x="1" y="56"/>
                  </a:cxn>
                  <a:cxn ang="0">
                    <a:pos x="3" y="64"/>
                  </a:cxn>
                </a:cxnLst>
                <a:rect l="0" t="0" r="r" b="b"/>
                <a:pathLst>
                  <a:path w="65" h="66">
                    <a:moveTo>
                      <a:pt x="3" y="64"/>
                    </a:moveTo>
                    <a:lnTo>
                      <a:pt x="7" y="60"/>
                    </a:lnTo>
                    <a:lnTo>
                      <a:pt x="10" y="60"/>
                    </a:lnTo>
                    <a:lnTo>
                      <a:pt x="12" y="63"/>
                    </a:lnTo>
                    <a:lnTo>
                      <a:pt x="15" y="60"/>
                    </a:lnTo>
                    <a:lnTo>
                      <a:pt x="19" y="60"/>
                    </a:lnTo>
                    <a:lnTo>
                      <a:pt x="20" y="57"/>
                    </a:lnTo>
                    <a:lnTo>
                      <a:pt x="25" y="55"/>
                    </a:lnTo>
                    <a:lnTo>
                      <a:pt x="29" y="61"/>
                    </a:lnTo>
                    <a:lnTo>
                      <a:pt x="29" y="66"/>
                    </a:lnTo>
                    <a:lnTo>
                      <a:pt x="37" y="61"/>
                    </a:lnTo>
                    <a:lnTo>
                      <a:pt x="37" y="57"/>
                    </a:lnTo>
                    <a:lnTo>
                      <a:pt x="41" y="57"/>
                    </a:lnTo>
                    <a:lnTo>
                      <a:pt x="42" y="54"/>
                    </a:lnTo>
                    <a:lnTo>
                      <a:pt x="47" y="58"/>
                    </a:lnTo>
                    <a:lnTo>
                      <a:pt x="47" y="51"/>
                    </a:lnTo>
                    <a:lnTo>
                      <a:pt x="45" y="47"/>
                    </a:lnTo>
                    <a:lnTo>
                      <a:pt x="46" y="44"/>
                    </a:lnTo>
                    <a:lnTo>
                      <a:pt x="45" y="41"/>
                    </a:lnTo>
                    <a:lnTo>
                      <a:pt x="56" y="37"/>
                    </a:lnTo>
                    <a:lnTo>
                      <a:pt x="55" y="32"/>
                    </a:lnTo>
                    <a:lnTo>
                      <a:pt x="60" y="27"/>
                    </a:lnTo>
                    <a:lnTo>
                      <a:pt x="61" y="25"/>
                    </a:lnTo>
                    <a:lnTo>
                      <a:pt x="57" y="23"/>
                    </a:lnTo>
                    <a:lnTo>
                      <a:pt x="59" y="13"/>
                    </a:lnTo>
                    <a:lnTo>
                      <a:pt x="62" y="12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9" y="6"/>
                    </a:lnTo>
                    <a:lnTo>
                      <a:pt x="58" y="2"/>
                    </a:lnTo>
                    <a:lnTo>
                      <a:pt x="52" y="0"/>
                    </a:lnTo>
                    <a:lnTo>
                      <a:pt x="50" y="12"/>
                    </a:lnTo>
                    <a:lnTo>
                      <a:pt x="47" y="17"/>
                    </a:lnTo>
                    <a:lnTo>
                      <a:pt x="36" y="23"/>
                    </a:lnTo>
                    <a:lnTo>
                      <a:pt x="32" y="27"/>
                    </a:lnTo>
                    <a:lnTo>
                      <a:pt x="27" y="36"/>
                    </a:lnTo>
                    <a:lnTo>
                      <a:pt x="18" y="47"/>
                    </a:lnTo>
                    <a:lnTo>
                      <a:pt x="12" y="48"/>
                    </a:lnTo>
                    <a:lnTo>
                      <a:pt x="0" y="55"/>
                    </a:lnTo>
                    <a:lnTo>
                      <a:pt x="1" y="56"/>
                    </a:lnTo>
                    <a:lnTo>
                      <a:pt x="3" y="64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3" name="新潟県001_"/>
              <p:cNvSpPr>
                <a:spLocks/>
              </p:cNvSpPr>
              <p:nvPr/>
            </p:nvSpPr>
            <p:spPr bwMode="auto">
              <a:xfrm rot="22938875">
                <a:off x="3697" y="2724"/>
                <a:ext cx="88" cy="15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7" y="8"/>
                  </a:cxn>
                  <a:cxn ang="0">
                    <a:pos x="8" y="9"/>
                  </a:cxn>
                  <a:cxn ang="0">
                    <a:pos x="11" y="8"/>
                  </a:cxn>
                  <a:cxn ang="0">
                    <a:pos x="10" y="13"/>
                  </a:cxn>
                  <a:cxn ang="0">
                    <a:pos x="2" y="19"/>
                  </a:cxn>
                  <a:cxn ang="0">
                    <a:pos x="0" y="19"/>
                  </a:cxn>
                  <a:cxn ang="0">
                    <a:pos x="4" y="12"/>
                  </a:cxn>
                  <a:cxn ang="0">
                    <a:pos x="1" y="13"/>
                  </a:cxn>
                  <a:cxn ang="0">
                    <a:pos x="0" y="9"/>
                  </a:cxn>
                </a:cxnLst>
                <a:rect l="0" t="0" r="r" b="b"/>
                <a:pathLst>
                  <a:path w="11" h="19">
                    <a:moveTo>
                      <a:pt x="0" y="9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7" y="8"/>
                    </a:lnTo>
                    <a:lnTo>
                      <a:pt x="8" y="9"/>
                    </a:lnTo>
                    <a:lnTo>
                      <a:pt x="11" y="8"/>
                    </a:lnTo>
                    <a:lnTo>
                      <a:pt x="10" y="13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4" y="12"/>
                    </a:lnTo>
                    <a:lnTo>
                      <a:pt x="1" y="13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4" name="富山県"/>
              <p:cNvSpPr>
                <a:spLocks/>
              </p:cNvSpPr>
              <p:nvPr/>
            </p:nvSpPr>
            <p:spPr bwMode="auto">
              <a:xfrm rot="22938875">
                <a:off x="3232" y="2979"/>
                <a:ext cx="232" cy="207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" y="25"/>
                  </a:cxn>
                  <a:cxn ang="0">
                    <a:pos x="4" y="24"/>
                  </a:cxn>
                  <a:cxn ang="0">
                    <a:pos x="6" y="26"/>
                  </a:cxn>
                  <a:cxn ang="0">
                    <a:pos x="10" y="21"/>
                  </a:cxn>
                  <a:cxn ang="0">
                    <a:pos x="14" y="20"/>
                  </a:cxn>
                  <a:cxn ang="0">
                    <a:pos x="24" y="21"/>
                  </a:cxn>
                  <a:cxn ang="0">
                    <a:pos x="29" y="14"/>
                  </a:cxn>
                  <a:cxn ang="0">
                    <a:pos x="29" y="9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15" y="7"/>
                  </a:cxn>
                  <a:cxn ang="0">
                    <a:pos x="7" y="6"/>
                  </a:cxn>
                  <a:cxn ang="0">
                    <a:pos x="8" y="1"/>
                  </a:cxn>
                  <a:cxn ang="0">
                    <a:pos x="3" y="4"/>
                  </a:cxn>
                  <a:cxn ang="0">
                    <a:pos x="0" y="15"/>
                  </a:cxn>
                </a:cxnLst>
                <a:rect l="0" t="0" r="r" b="b"/>
                <a:pathLst>
                  <a:path w="29" h="26">
                    <a:moveTo>
                      <a:pt x="0" y="15"/>
                    </a:moveTo>
                    <a:lnTo>
                      <a:pt x="2" y="25"/>
                    </a:lnTo>
                    <a:lnTo>
                      <a:pt x="4" y="24"/>
                    </a:lnTo>
                    <a:lnTo>
                      <a:pt x="6" y="26"/>
                    </a:lnTo>
                    <a:lnTo>
                      <a:pt x="10" y="21"/>
                    </a:lnTo>
                    <a:lnTo>
                      <a:pt x="14" y="20"/>
                    </a:lnTo>
                    <a:lnTo>
                      <a:pt x="24" y="21"/>
                    </a:lnTo>
                    <a:lnTo>
                      <a:pt x="29" y="14"/>
                    </a:lnTo>
                    <a:lnTo>
                      <a:pt x="29" y="9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5" y="7"/>
                    </a:lnTo>
                    <a:lnTo>
                      <a:pt x="7" y="6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0" y="1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5" name="石川県"/>
              <p:cNvSpPr>
                <a:spLocks/>
              </p:cNvSpPr>
              <p:nvPr/>
            </p:nvSpPr>
            <p:spPr bwMode="auto">
              <a:xfrm rot="22938875">
                <a:off x="3130" y="2789"/>
                <a:ext cx="264" cy="415"/>
              </a:xfrm>
              <a:custGeom>
                <a:avLst/>
                <a:gdLst/>
                <a:ahLst/>
                <a:cxnLst>
                  <a:cxn ang="0">
                    <a:pos x="16" y="52"/>
                  </a:cxn>
                  <a:cxn ang="0">
                    <a:pos x="18" y="46"/>
                  </a:cxn>
                  <a:cxn ang="0">
                    <a:pos x="18" y="44"/>
                  </a:cxn>
                  <a:cxn ang="0">
                    <a:pos x="16" y="34"/>
                  </a:cxn>
                  <a:cxn ang="0">
                    <a:pos x="19" y="23"/>
                  </a:cxn>
                  <a:cxn ang="0">
                    <a:pos x="24" y="20"/>
                  </a:cxn>
                  <a:cxn ang="0">
                    <a:pos x="25" y="16"/>
                  </a:cxn>
                  <a:cxn ang="0">
                    <a:pos x="21" y="15"/>
                  </a:cxn>
                  <a:cxn ang="0">
                    <a:pos x="20" y="12"/>
                  </a:cxn>
                  <a:cxn ang="0">
                    <a:pos x="24" y="11"/>
                  </a:cxn>
                  <a:cxn ang="0">
                    <a:pos x="33" y="3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14" y="6"/>
                  </a:cxn>
                  <a:cxn ang="0">
                    <a:pos x="12" y="15"/>
                  </a:cxn>
                  <a:cxn ang="0">
                    <a:pos x="14" y="25"/>
                  </a:cxn>
                  <a:cxn ang="0">
                    <a:pos x="0" y="43"/>
                  </a:cxn>
                  <a:cxn ang="0">
                    <a:pos x="7" y="50"/>
                  </a:cxn>
                  <a:cxn ang="0">
                    <a:pos x="16" y="52"/>
                  </a:cxn>
                </a:cxnLst>
                <a:rect l="0" t="0" r="r" b="b"/>
                <a:pathLst>
                  <a:path w="33" h="52">
                    <a:moveTo>
                      <a:pt x="16" y="52"/>
                    </a:moveTo>
                    <a:lnTo>
                      <a:pt x="18" y="46"/>
                    </a:lnTo>
                    <a:lnTo>
                      <a:pt x="18" y="44"/>
                    </a:lnTo>
                    <a:lnTo>
                      <a:pt x="16" y="34"/>
                    </a:lnTo>
                    <a:lnTo>
                      <a:pt x="19" y="23"/>
                    </a:lnTo>
                    <a:lnTo>
                      <a:pt x="24" y="20"/>
                    </a:lnTo>
                    <a:lnTo>
                      <a:pt x="25" y="16"/>
                    </a:lnTo>
                    <a:lnTo>
                      <a:pt x="21" y="15"/>
                    </a:lnTo>
                    <a:lnTo>
                      <a:pt x="20" y="12"/>
                    </a:lnTo>
                    <a:lnTo>
                      <a:pt x="24" y="11"/>
                    </a:lnTo>
                    <a:lnTo>
                      <a:pt x="33" y="3"/>
                    </a:lnTo>
                    <a:lnTo>
                      <a:pt x="32" y="0"/>
                    </a:lnTo>
                    <a:lnTo>
                      <a:pt x="27" y="0"/>
                    </a:lnTo>
                    <a:lnTo>
                      <a:pt x="14" y="6"/>
                    </a:lnTo>
                    <a:lnTo>
                      <a:pt x="12" y="15"/>
                    </a:lnTo>
                    <a:lnTo>
                      <a:pt x="14" y="25"/>
                    </a:lnTo>
                    <a:lnTo>
                      <a:pt x="0" y="43"/>
                    </a:lnTo>
                    <a:lnTo>
                      <a:pt x="7" y="50"/>
                    </a:lnTo>
                    <a:lnTo>
                      <a:pt x="16" y="52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6" name="福井県"/>
              <p:cNvSpPr>
                <a:spLocks/>
              </p:cNvSpPr>
              <p:nvPr/>
            </p:nvSpPr>
            <p:spPr bwMode="auto">
              <a:xfrm rot="22938875">
                <a:off x="2846" y="3053"/>
                <a:ext cx="336" cy="272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9" y="34"/>
                  </a:cxn>
                  <a:cxn ang="0">
                    <a:pos x="11" y="32"/>
                  </a:cxn>
                  <a:cxn ang="0">
                    <a:pos x="13" y="32"/>
                  </a:cxn>
                  <a:cxn ang="0">
                    <a:pos x="15" y="29"/>
                  </a:cxn>
                  <a:cxn ang="0">
                    <a:pos x="16" y="31"/>
                  </a:cxn>
                  <a:cxn ang="0">
                    <a:pos x="22" y="28"/>
                  </a:cxn>
                  <a:cxn ang="0">
                    <a:pos x="22" y="24"/>
                  </a:cxn>
                  <a:cxn ang="0">
                    <a:pos x="26" y="26"/>
                  </a:cxn>
                  <a:cxn ang="0">
                    <a:pos x="28" y="22"/>
                  </a:cxn>
                  <a:cxn ang="0">
                    <a:pos x="33" y="23"/>
                  </a:cxn>
                  <a:cxn ang="0">
                    <a:pos x="41" y="20"/>
                  </a:cxn>
                  <a:cxn ang="0">
                    <a:pos x="42" y="16"/>
                  </a:cxn>
                  <a:cxn ang="0">
                    <a:pos x="40" y="12"/>
                  </a:cxn>
                  <a:cxn ang="0">
                    <a:pos x="40" y="9"/>
                  </a:cxn>
                  <a:cxn ang="0">
                    <a:pos x="31" y="7"/>
                  </a:cxn>
                  <a:cxn ang="0">
                    <a:pos x="24" y="0"/>
                  </a:cxn>
                  <a:cxn ang="0">
                    <a:pos x="14" y="12"/>
                  </a:cxn>
                  <a:cxn ang="0">
                    <a:pos x="20" y="24"/>
                  </a:cxn>
                  <a:cxn ang="0">
                    <a:pos x="15" y="20"/>
                  </a:cxn>
                  <a:cxn ang="0">
                    <a:pos x="12" y="27"/>
                  </a:cxn>
                  <a:cxn ang="0">
                    <a:pos x="7" y="29"/>
                  </a:cxn>
                  <a:cxn ang="0">
                    <a:pos x="2" y="29"/>
                  </a:cxn>
                  <a:cxn ang="0">
                    <a:pos x="1" y="28"/>
                  </a:cxn>
                  <a:cxn ang="0">
                    <a:pos x="0" y="30"/>
                  </a:cxn>
                  <a:cxn ang="0">
                    <a:pos x="2" y="34"/>
                  </a:cxn>
                </a:cxnLst>
                <a:rect l="0" t="0" r="r" b="b"/>
                <a:pathLst>
                  <a:path w="42" h="34">
                    <a:moveTo>
                      <a:pt x="2" y="34"/>
                    </a:moveTo>
                    <a:lnTo>
                      <a:pt x="9" y="34"/>
                    </a:lnTo>
                    <a:lnTo>
                      <a:pt x="11" y="32"/>
                    </a:lnTo>
                    <a:lnTo>
                      <a:pt x="13" y="32"/>
                    </a:lnTo>
                    <a:lnTo>
                      <a:pt x="15" y="29"/>
                    </a:lnTo>
                    <a:lnTo>
                      <a:pt x="16" y="31"/>
                    </a:lnTo>
                    <a:lnTo>
                      <a:pt x="22" y="28"/>
                    </a:lnTo>
                    <a:lnTo>
                      <a:pt x="22" y="24"/>
                    </a:lnTo>
                    <a:lnTo>
                      <a:pt x="26" y="26"/>
                    </a:lnTo>
                    <a:lnTo>
                      <a:pt x="28" y="22"/>
                    </a:lnTo>
                    <a:lnTo>
                      <a:pt x="33" y="23"/>
                    </a:lnTo>
                    <a:lnTo>
                      <a:pt x="41" y="20"/>
                    </a:lnTo>
                    <a:lnTo>
                      <a:pt x="42" y="16"/>
                    </a:lnTo>
                    <a:lnTo>
                      <a:pt x="40" y="12"/>
                    </a:lnTo>
                    <a:lnTo>
                      <a:pt x="40" y="9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4" y="12"/>
                    </a:lnTo>
                    <a:lnTo>
                      <a:pt x="20" y="24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7" y="29"/>
                    </a:lnTo>
                    <a:lnTo>
                      <a:pt x="2" y="29"/>
                    </a:lnTo>
                    <a:lnTo>
                      <a:pt x="1" y="28"/>
                    </a:lnTo>
                    <a:lnTo>
                      <a:pt x="0" y="30"/>
                    </a:lnTo>
                    <a:lnTo>
                      <a:pt x="2" y="34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7" name="山梨県"/>
              <p:cNvSpPr>
                <a:spLocks/>
              </p:cNvSpPr>
              <p:nvPr/>
            </p:nvSpPr>
            <p:spPr bwMode="auto">
              <a:xfrm rot="22938875">
                <a:off x="3422" y="3385"/>
                <a:ext cx="224" cy="232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9"/>
                  </a:cxn>
                  <a:cxn ang="0">
                    <a:pos x="1" y="13"/>
                  </a:cxn>
                  <a:cxn ang="0">
                    <a:pos x="2" y="18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8" y="29"/>
                  </a:cxn>
                  <a:cxn ang="0">
                    <a:pos x="10" y="27"/>
                  </a:cxn>
                  <a:cxn ang="0">
                    <a:pos x="11" y="21"/>
                  </a:cxn>
                  <a:cxn ang="0">
                    <a:pos x="16" y="23"/>
                  </a:cxn>
                  <a:cxn ang="0">
                    <a:pos x="20" y="22"/>
                  </a:cxn>
                  <a:cxn ang="0">
                    <a:pos x="23" y="19"/>
                  </a:cxn>
                  <a:cxn ang="0">
                    <a:pos x="27" y="17"/>
                  </a:cxn>
                  <a:cxn ang="0">
                    <a:pos x="28" y="13"/>
                  </a:cxn>
                  <a:cxn ang="0">
                    <a:pos x="21" y="4"/>
                  </a:cxn>
                  <a:cxn ang="0">
                    <a:pos x="16" y="3"/>
                  </a:cxn>
                  <a:cxn ang="0">
                    <a:pos x="11" y="2"/>
                  </a:cxn>
                </a:cxnLst>
                <a:rect l="0" t="0" r="r" b="b"/>
                <a:pathLst>
                  <a:path w="28" h="29">
                    <a:moveTo>
                      <a:pt x="11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1" y="13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4" y="25"/>
                    </a:lnTo>
                    <a:lnTo>
                      <a:pt x="8" y="29"/>
                    </a:lnTo>
                    <a:lnTo>
                      <a:pt x="10" y="27"/>
                    </a:lnTo>
                    <a:lnTo>
                      <a:pt x="11" y="21"/>
                    </a:lnTo>
                    <a:lnTo>
                      <a:pt x="16" y="23"/>
                    </a:lnTo>
                    <a:lnTo>
                      <a:pt x="20" y="22"/>
                    </a:lnTo>
                    <a:lnTo>
                      <a:pt x="23" y="19"/>
                    </a:lnTo>
                    <a:lnTo>
                      <a:pt x="27" y="17"/>
                    </a:lnTo>
                    <a:lnTo>
                      <a:pt x="28" y="13"/>
                    </a:lnTo>
                    <a:lnTo>
                      <a:pt x="21" y="4"/>
                    </a:lnTo>
                    <a:lnTo>
                      <a:pt x="16" y="3"/>
                    </a:lnTo>
                    <a:lnTo>
                      <a:pt x="11" y="2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8" name="長野県"/>
              <p:cNvSpPr>
                <a:spLocks/>
              </p:cNvSpPr>
              <p:nvPr/>
            </p:nvSpPr>
            <p:spPr bwMode="auto">
              <a:xfrm rot="22938875">
                <a:off x="3299" y="3038"/>
                <a:ext cx="320" cy="536"/>
              </a:xfrm>
              <a:custGeom>
                <a:avLst/>
                <a:gdLst/>
                <a:ahLst/>
                <a:cxnLst>
                  <a:cxn ang="0">
                    <a:pos x="26" y="41"/>
                  </a:cxn>
                  <a:cxn ang="0">
                    <a:pos x="28" y="41"/>
                  </a:cxn>
                  <a:cxn ang="0">
                    <a:pos x="30" y="38"/>
                  </a:cxn>
                  <a:cxn ang="0">
                    <a:pos x="32" y="40"/>
                  </a:cxn>
                  <a:cxn ang="0">
                    <a:pos x="35" y="40"/>
                  </a:cxn>
                  <a:cxn ang="0">
                    <a:pos x="40" y="41"/>
                  </a:cxn>
                  <a:cxn ang="0">
                    <a:pos x="39" y="38"/>
                  </a:cxn>
                  <a:cxn ang="0">
                    <a:pos x="35" y="30"/>
                  </a:cxn>
                  <a:cxn ang="0">
                    <a:pos x="36" y="22"/>
                  </a:cxn>
                  <a:cxn ang="0">
                    <a:pos x="29" y="20"/>
                  </a:cxn>
                  <a:cxn ang="0">
                    <a:pos x="33" y="12"/>
                  </a:cxn>
                  <a:cxn ang="0">
                    <a:pos x="37" y="11"/>
                  </a:cxn>
                  <a:cxn ang="0">
                    <a:pos x="37" y="6"/>
                  </a:cxn>
                  <a:cxn ang="0">
                    <a:pos x="33" y="0"/>
                  </a:cxn>
                  <a:cxn ang="0">
                    <a:pos x="28" y="2"/>
                  </a:cxn>
                  <a:cxn ang="0">
                    <a:pos x="27" y="5"/>
                  </a:cxn>
                  <a:cxn ang="0">
                    <a:pos x="23" y="5"/>
                  </a:cxn>
                  <a:cxn ang="0">
                    <a:pos x="20" y="8"/>
                  </a:cxn>
                  <a:cxn ang="0">
                    <a:pos x="18" y="5"/>
                  </a:cxn>
                  <a:cxn ang="0">
                    <a:pos x="15" y="5"/>
                  </a:cxn>
                  <a:cxn ang="0">
                    <a:pos x="11" y="9"/>
                  </a:cxn>
                  <a:cxn ang="0">
                    <a:pos x="11" y="14"/>
                  </a:cxn>
                  <a:cxn ang="0">
                    <a:pos x="6" y="21"/>
                  </a:cxn>
                  <a:cxn ang="0">
                    <a:pos x="7" y="24"/>
                  </a:cxn>
                  <a:cxn ang="0">
                    <a:pos x="6" y="29"/>
                  </a:cxn>
                  <a:cxn ang="0">
                    <a:pos x="7" y="33"/>
                  </a:cxn>
                  <a:cxn ang="0">
                    <a:pos x="5" y="39"/>
                  </a:cxn>
                  <a:cxn ang="0">
                    <a:pos x="1" y="41"/>
                  </a:cxn>
                  <a:cxn ang="0">
                    <a:pos x="0" y="44"/>
                  </a:cxn>
                  <a:cxn ang="0">
                    <a:pos x="4" y="46"/>
                  </a:cxn>
                  <a:cxn ang="0">
                    <a:pos x="7" y="55"/>
                  </a:cxn>
                  <a:cxn ang="0">
                    <a:pos x="6" y="64"/>
                  </a:cxn>
                  <a:cxn ang="0">
                    <a:pos x="7" y="67"/>
                  </a:cxn>
                  <a:cxn ang="0">
                    <a:pos x="10" y="65"/>
                  </a:cxn>
                  <a:cxn ang="0">
                    <a:pos x="12" y="66"/>
                  </a:cxn>
                  <a:cxn ang="0">
                    <a:pos x="21" y="60"/>
                  </a:cxn>
                  <a:cxn ang="0">
                    <a:pos x="23" y="53"/>
                  </a:cxn>
                  <a:cxn ang="0">
                    <a:pos x="25" y="51"/>
                  </a:cxn>
                  <a:cxn ang="0">
                    <a:pos x="24" y="47"/>
                  </a:cxn>
                  <a:cxn ang="0">
                    <a:pos x="26" y="41"/>
                  </a:cxn>
                </a:cxnLst>
                <a:rect l="0" t="0" r="r" b="b"/>
                <a:pathLst>
                  <a:path w="40" h="67">
                    <a:moveTo>
                      <a:pt x="26" y="41"/>
                    </a:moveTo>
                    <a:lnTo>
                      <a:pt x="28" y="41"/>
                    </a:lnTo>
                    <a:lnTo>
                      <a:pt x="30" y="38"/>
                    </a:lnTo>
                    <a:lnTo>
                      <a:pt x="32" y="40"/>
                    </a:lnTo>
                    <a:lnTo>
                      <a:pt x="35" y="40"/>
                    </a:lnTo>
                    <a:lnTo>
                      <a:pt x="40" y="41"/>
                    </a:lnTo>
                    <a:lnTo>
                      <a:pt x="39" y="38"/>
                    </a:lnTo>
                    <a:lnTo>
                      <a:pt x="35" y="30"/>
                    </a:lnTo>
                    <a:lnTo>
                      <a:pt x="36" y="22"/>
                    </a:lnTo>
                    <a:lnTo>
                      <a:pt x="29" y="20"/>
                    </a:lnTo>
                    <a:lnTo>
                      <a:pt x="33" y="12"/>
                    </a:lnTo>
                    <a:lnTo>
                      <a:pt x="37" y="11"/>
                    </a:lnTo>
                    <a:lnTo>
                      <a:pt x="37" y="6"/>
                    </a:lnTo>
                    <a:lnTo>
                      <a:pt x="33" y="0"/>
                    </a:lnTo>
                    <a:lnTo>
                      <a:pt x="28" y="2"/>
                    </a:lnTo>
                    <a:lnTo>
                      <a:pt x="27" y="5"/>
                    </a:lnTo>
                    <a:lnTo>
                      <a:pt x="23" y="5"/>
                    </a:lnTo>
                    <a:lnTo>
                      <a:pt x="20" y="8"/>
                    </a:lnTo>
                    <a:lnTo>
                      <a:pt x="18" y="5"/>
                    </a:lnTo>
                    <a:lnTo>
                      <a:pt x="15" y="5"/>
                    </a:lnTo>
                    <a:lnTo>
                      <a:pt x="11" y="9"/>
                    </a:lnTo>
                    <a:lnTo>
                      <a:pt x="11" y="14"/>
                    </a:lnTo>
                    <a:lnTo>
                      <a:pt x="6" y="21"/>
                    </a:lnTo>
                    <a:lnTo>
                      <a:pt x="7" y="24"/>
                    </a:lnTo>
                    <a:lnTo>
                      <a:pt x="6" y="29"/>
                    </a:lnTo>
                    <a:lnTo>
                      <a:pt x="7" y="33"/>
                    </a:lnTo>
                    <a:lnTo>
                      <a:pt x="5" y="39"/>
                    </a:lnTo>
                    <a:lnTo>
                      <a:pt x="1" y="41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7" y="55"/>
                    </a:lnTo>
                    <a:lnTo>
                      <a:pt x="6" y="64"/>
                    </a:lnTo>
                    <a:lnTo>
                      <a:pt x="7" y="67"/>
                    </a:lnTo>
                    <a:lnTo>
                      <a:pt x="10" y="65"/>
                    </a:lnTo>
                    <a:lnTo>
                      <a:pt x="12" y="66"/>
                    </a:lnTo>
                    <a:lnTo>
                      <a:pt x="21" y="60"/>
                    </a:lnTo>
                    <a:lnTo>
                      <a:pt x="23" y="53"/>
                    </a:lnTo>
                    <a:lnTo>
                      <a:pt x="25" y="51"/>
                    </a:lnTo>
                    <a:lnTo>
                      <a:pt x="24" y="47"/>
                    </a:lnTo>
                    <a:lnTo>
                      <a:pt x="26" y="41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29" name="岐阜県"/>
              <p:cNvSpPr>
                <a:spLocks/>
              </p:cNvSpPr>
              <p:nvPr/>
            </p:nvSpPr>
            <p:spPr bwMode="auto">
              <a:xfrm rot="22938875">
                <a:off x="3032" y="3094"/>
                <a:ext cx="312" cy="376"/>
              </a:xfrm>
              <a:custGeom>
                <a:avLst/>
                <a:gdLst/>
                <a:ahLst/>
                <a:cxnLst>
                  <a:cxn ang="0">
                    <a:pos x="36" y="26"/>
                  </a:cxn>
                  <a:cxn ang="0">
                    <a:pos x="32" y="24"/>
                  </a:cxn>
                  <a:cxn ang="0">
                    <a:pos x="33" y="21"/>
                  </a:cxn>
                  <a:cxn ang="0">
                    <a:pos x="37" y="19"/>
                  </a:cxn>
                  <a:cxn ang="0">
                    <a:pos x="39" y="13"/>
                  </a:cxn>
                  <a:cxn ang="0">
                    <a:pos x="38" y="9"/>
                  </a:cxn>
                  <a:cxn ang="0">
                    <a:pos x="39" y="4"/>
                  </a:cxn>
                  <a:cxn ang="0">
                    <a:pos x="38" y="1"/>
                  </a:cxn>
                  <a:cxn ang="0">
                    <a:pos x="28" y="0"/>
                  </a:cxn>
                  <a:cxn ang="0">
                    <a:pos x="24" y="1"/>
                  </a:cxn>
                  <a:cxn ang="0">
                    <a:pos x="20" y="6"/>
                  </a:cxn>
                  <a:cxn ang="0">
                    <a:pos x="18" y="4"/>
                  </a:cxn>
                  <a:cxn ang="0">
                    <a:pos x="16" y="5"/>
                  </a:cxn>
                  <a:cxn ang="0">
                    <a:pos x="16" y="7"/>
                  </a:cxn>
                  <a:cxn ang="0">
                    <a:pos x="14" y="13"/>
                  </a:cxn>
                  <a:cxn ang="0">
                    <a:pos x="14" y="16"/>
                  </a:cxn>
                  <a:cxn ang="0">
                    <a:pos x="16" y="20"/>
                  </a:cxn>
                  <a:cxn ang="0">
                    <a:pos x="15" y="24"/>
                  </a:cxn>
                  <a:cxn ang="0">
                    <a:pos x="7" y="27"/>
                  </a:cxn>
                  <a:cxn ang="0">
                    <a:pos x="2" y="26"/>
                  </a:cxn>
                  <a:cxn ang="0">
                    <a:pos x="0" y="30"/>
                  </a:cxn>
                  <a:cxn ang="0">
                    <a:pos x="2" y="36"/>
                  </a:cxn>
                  <a:cxn ang="0">
                    <a:pos x="2" y="44"/>
                  </a:cxn>
                  <a:cxn ang="0">
                    <a:pos x="3" y="45"/>
                  </a:cxn>
                  <a:cxn ang="0">
                    <a:pos x="6" y="44"/>
                  </a:cxn>
                  <a:cxn ang="0">
                    <a:pos x="11" y="47"/>
                  </a:cxn>
                  <a:cxn ang="0">
                    <a:pos x="13" y="43"/>
                  </a:cxn>
                  <a:cxn ang="0">
                    <a:pos x="16" y="40"/>
                  </a:cxn>
                  <a:cxn ang="0">
                    <a:pos x="24" y="45"/>
                  </a:cxn>
                  <a:cxn ang="0">
                    <a:pos x="30" y="44"/>
                  </a:cxn>
                  <a:cxn ang="0">
                    <a:pos x="34" y="46"/>
                  </a:cxn>
                  <a:cxn ang="0">
                    <a:pos x="38" y="44"/>
                  </a:cxn>
                  <a:cxn ang="0">
                    <a:pos x="39" y="35"/>
                  </a:cxn>
                  <a:cxn ang="0">
                    <a:pos x="36" y="26"/>
                  </a:cxn>
                </a:cxnLst>
                <a:rect l="0" t="0" r="r" b="b"/>
                <a:pathLst>
                  <a:path w="39" h="47">
                    <a:moveTo>
                      <a:pt x="36" y="26"/>
                    </a:moveTo>
                    <a:lnTo>
                      <a:pt x="32" y="24"/>
                    </a:lnTo>
                    <a:lnTo>
                      <a:pt x="33" y="21"/>
                    </a:lnTo>
                    <a:lnTo>
                      <a:pt x="37" y="19"/>
                    </a:lnTo>
                    <a:lnTo>
                      <a:pt x="39" y="13"/>
                    </a:lnTo>
                    <a:lnTo>
                      <a:pt x="38" y="9"/>
                    </a:lnTo>
                    <a:lnTo>
                      <a:pt x="39" y="4"/>
                    </a:lnTo>
                    <a:lnTo>
                      <a:pt x="38" y="1"/>
                    </a:lnTo>
                    <a:lnTo>
                      <a:pt x="28" y="0"/>
                    </a:lnTo>
                    <a:lnTo>
                      <a:pt x="24" y="1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4" y="13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5" y="24"/>
                    </a:lnTo>
                    <a:lnTo>
                      <a:pt x="7" y="27"/>
                    </a:lnTo>
                    <a:lnTo>
                      <a:pt x="2" y="26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2" y="44"/>
                    </a:lnTo>
                    <a:lnTo>
                      <a:pt x="3" y="45"/>
                    </a:lnTo>
                    <a:lnTo>
                      <a:pt x="6" y="44"/>
                    </a:lnTo>
                    <a:lnTo>
                      <a:pt x="11" y="47"/>
                    </a:lnTo>
                    <a:lnTo>
                      <a:pt x="13" y="43"/>
                    </a:lnTo>
                    <a:lnTo>
                      <a:pt x="16" y="40"/>
                    </a:lnTo>
                    <a:lnTo>
                      <a:pt x="24" y="45"/>
                    </a:lnTo>
                    <a:lnTo>
                      <a:pt x="30" y="44"/>
                    </a:lnTo>
                    <a:lnTo>
                      <a:pt x="34" y="46"/>
                    </a:lnTo>
                    <a:lnTo>
                      <a:pt x="38" y="44"/>
                    </a:lnTo>
                    <a:lnTo>
                      <a:pt x="39" y="35"/>
                    </a:lnTo>
                    <a:lnTo>
                      <a:pt x="36" y="2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0" name="静岡県"/>
              <p:cNvSpPr>
                <a:spLocks/>
              </p:cNvSpPr>
              <p:nvPr/>
            </p:nvSpPr>
            <p:spPr bwMode="auto">
              <a:xfrm rot="22938875">
                <a:off x="3195" y="3444"/>
                <a:ext cx="408" cy="288"/>
              </a:xfrm>
              <a:custGeom>
                <a:avLst/>
                <a:gdLst/>
                <a:ahLst/>
                <a:cxnLst>
                  <a:cxn ang="0">
                    <a:pos x="48" y="9"/>
                  </a:cxn>
                  <a:cxn ang="0">
                    <a:pos x="43" y="9"/>
                  </a:cxn>
                  <a:cxn ang="0">
                    <a:pos x="39" y="10"/>
                  </a:cxn>
                  <a:cxn ang="0">
                    <a:pos x="34" y="8"/>
                  </a:cxn>
                  <a:cxn ang="0">
                    <a:pos x="33" y="14"/>
                  </a:cxn>
                  <a:cxn ang="0">
                    <a:pos x="31" y="16"/>
                  </a:cxn>
                  <a:cxn ang="0">
                    <a:pos x="27" y="12"/>
                  </a:cxn>
                  <a:cxn ang="0">
                    <a:pos x="25" y="10"/>
                  </a:cxn>
                  <a:cxn ang="0">
                    <a:pos x="25" y="5"/>
                  </a:cxn>
                  <a:cxn ang="0">
                    <a:pos x="24" y="0"/>
                  </a:cxn>
                  <a:cxn ang="0">
                    <a:pos x="22" y="2"/>
                  </a:cxn>
                  <a:cxn ang="0">
                    <a:pos x="20" y="9"/>
                  </a:cxn>
                  <a:cxn ang="0">
                    <a:pos x="11" y="15"/>
                  </a:cxn>
                  <a:cxn ang="0">
                    <a:pos x="9" y="24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3" y="33"/>
                  </a:cxn>
                  <a:cxn ang="0">
                    <a:pos x="3" y="31"/>
                  </a:cxn>
                  <a:cxn ang="0">
                    <a:pos x="5" y="31"/>
                  </a:cxn>
                  <a:cxn ang="0">
                    <a:pos x="5" y="33"/>
                  </a:cxn>
                  <a:cxn ang="0">
                    <a:pos x="24" y="36"/>
                  </a:cxn>
                  <a:cxn ang="0">
                    <a:pos x="25" y="30"/>
                  </a:cxn>
                  <a:cxn ang="0">
                    <a:pos x="29" y="23"/>
                  </a:cxn>
                  <a:cxn ang="0">
                    <a:pos x="31" y="23"/>
                  </a:cxn>
                  <a:cxn ang="0">
                    <a:pos x="35" y="18"/>
                  </a:cxn>
                  <a:cxn ang="0">
                    <a:pos x="38" y="17"/>
                  </a:cxn>
                  <a:cxn ang="0">
                    <a:pos x="42" y="19"/>
                  </a:cxn>
                  <a:cxn ang="0">
                    <a:pos x="38" y="21"/>
                  </a:cxn>
                  <a:cxn ang="0">
                    <a:pos x="38" y="32"/>
                  </a:cxn>
                  <a:cxn ang="0">
                    <a:pos x="41" y="36"/>
                  </a:cxn>
                  <a:cxn ang="0">
                    <a:pos x="46" y="33"/>
                  </a:cxn>
                  <a:cxn ang="0">
                    <a:pos x="51" y="25"/>
                  </a:cxn>
                  <a:cxn ang="0">
                    <a:pos x="50" y="18"/>
                  </a:cxn>
                  <a:cxn ang="0">
                    <a:pos x="48" y="17"/>
                  </a:cxn>
                  <a:cxn ang="0">
                    <a:pos x="48" y="9"/>
                  </a:cxn>
                </a:cxnLst>
                <a:rect l="0" t="0" r="r" b="b"/>
                <a:pathLst>
                  <a:path w="51" h="36">
                    <a:moveTo>
                      <a:pt x="48" y="9"/>
                    </a:moveTo>
                    <a:lnTo>
                      <a:pt x="43" y="9"/>
                    </a:lnTo>
                    <a:lnTo>
                      <a:pt x="39" y="10"/>
                    </a:lnTo>
                    <a:lnTo>
                      <a:pt x="34" y="8"/>
                    </a:lnTo>
                    <a:lnTo>
                      <a:pt x="33" y="14"/>
                    </a:lnTo>
                    <a:lnTo>
                      <a:pt x="31" y="16"/>
                    </a:lnTo>
                    <a:lnTo>
                      <a:pt x="27" y="12"/>
                    </a:lnTo>
                    <a:lnTo>
                      <a:pt x="25" y="10"/>
                    </a:lnTo>
                    <a:lnTo>
                      <a:pt x="25" y="5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0" y="9"/>
                    </a:lnTo>
                    <a:lnTo>
                      <a:pt x="11" y="15"/>
                    </a:lnTo>
                    <a:lnTo>
                      <a:pt x="9" y="24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3" y="33"/>
                    </a:lnTo>
                    <a:lnTo>
                      <a:pt x="3" y="31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24" y="36"/>
                    </a:lnTo>
                    <a:lnTo>
                      <a:pt x="25" y="30"/>
                    </a:lnTo>
                    <a:lnTo>
                      <a:pt x="29" y="23"/>
                    </a:lnTo>
                    <a:lnTo>
                      <a:pt x="31" y="23"/>
                    </a:lnTo>
                    <a:lnTo>
                      <a:pt x="35" y="18"/>
                    </a:lnTo>
                    <a:lnTo>
                      <a:pt x="38" y="17"/>
                    </a:lnTo>
                    <a:lnTo>
                      <a:pt x="42" y="19"/>
                    </a:lnTo>
                    <a:lnTo>
                      <a:pt x="38" y="21"/>
                    </a:lnTo>
                    <a:lnTo>
                      <a:pt x="38" y="32"/>
                    </a:lnTo>
                    <a:lnTo>
                      <a:pt x="41" y="36"/>
                    </a:lnTo>
                    <a:lnTo>
                      <a:pt x="46" y="33"/>
                    </a:lnTo>
                    <a:lnTo>
                      <a:pt x="51" y="25"/>
                    </a:lnTo>
                    <a:lnTo>
                      <a:pt x="50" y="18"/>
                    </a:lnTo>
                    <a:lnTo>
                      <a:pt x="48" y="17"/>
                    </a:lnTo>
                    <a:lnTo>
                      <a:pt x="48" y="9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1" name="愛知県"/>
              <p:cNvSpPr>
                <a:spLocks/>
              </p:cNvSpPr>
              <p:nvPr/>
            </p:nvSpPr>
            <p:spPr bwMode="auto">
              <a:xfrm rot="22938875">
                <a:off x="3022" y="3420"/>
                <a:ext cx="264" cy="224"/>
              </a:xfrm>
              <a:custGeom>
                <a:avLst/>
                <a:gdLst/>
                <a:ahLst/>
                <a:cxnLst>
                  <a:cxn ang="0">
                    <a:pos x="31" y="15"/>
                  </a:cxn>
                  <a:cxn ang="0">
                    <a:pos x="33" y="6"/>
                  </a:cxn>
                  <a:cxn ang="0">
                    <a:pos x="31" y="5"/>
                  </a:cxn>
                  <a:cxn ang="0">
                    <a:pos x="28" y="7"/>
                  </a:cxn>
                  <a:cxn ang="0">
                    <a:pos x="27" y="4"/>
                  </a:cxn>
                  <a:cxn ang="0">
                    <a:pos x="23" y="6"/>
                  </a:cxn>
                  <a:cxn ang="0">
                    <a:pos x="19" y="4"/>
                  </a:cxn>
                  <a:cxn ang="0">
                    <a:pos x="13" y="5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2" y="11"/>
                  </a:cxn>
                  <a:cxn ang="0">
                    <a:pos x="5" y="10"/>
                  </a:cxn>
                  <a:cxn ang="0">
                    <a:pos x="2" y="15"/>
                  </a:cxn>
                  <a:cxn ang="0">
                    <a:pos x="4" y="22"/>
                  </a:cxn>
                  <a:cxn ang="0">
                    <a:pos x="7" y="24"/>
                  </a:cxn>
                  <a:cxn ang="0">
                    <a:pos x="7" y="23"/>
                  </a:cxn>
                  <a:cxn ang="0">
                    <a:pos x="6" y="19"/>
                  </a:cxn>
                  <a:cxn ang="0">
                    <a:pos x="7" y="16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5" y="20"/>
                  </a:cxn>
                  <a:cxn ang="0">
                    <a:pos x="17" y="22"/>
                  </a:cxn>
                  <a:cxn ang="0">
                    <a:pos x="10" y="25"/>
                  </a:cxn>
                  <a:cxn ang="0">
                    <a:pos x="9" y="28"/>
                  </a:cxn>
                  <a:cxn ang="0">
                    <a:pos x="22" y="25"/>
                  </a:cxn>
                  <a:cxn ang="0">
                    <a:pos x="24" y="20"/>
                  </a:cxn>
                  <a:cxn ang="0">
                    <a:pos x="31" y="15"/>
                  </a:cxn>
                </a:cxnLst>
                <a:rect l="0" t="0" r="r" b="b"/>
                <a:pathLst>
                  <a:path w="33" h="28">
                    <a:moveTo>
                      <a:pt x="31" y="15"/>
                    </a:moveTo>
                    <a:lnTo>
                      <a:pt x="33" y="6"/>
                    </a:lnTo>
                    <a:lnTo>
                      <a:pt x="31" y="5"/>
                    </a:lnTo>
                    <a:lnTo>
                      <a:pt x="28" y="7"/>
                    </a:lnTo>
                    <a:lnTo>
                      <a:pt x="27" y="4"/>
                    </a:lnTo>
                    <a:lnTo>
                      <a:pt x="23" y="6"/>
                    </a:lnTo>
                    <a:lnTo>
                      <a:pt x="19" y="4"/>
                    </a:lnTo>
                    <a:lnTo>
                      <a:pt x="13" y="5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5" y="10"/>
                    </a:lnTo>
                    <a:lnTo>
                      <a:pt x="2" y="15"/>
                    </a:lnTo>
                    <a:lnTo>
                      <a:pt x="4" y="22"/>
                    </a:lnTo>
                    <a:lnTo>
                      <a:pt x="7" y="24"/>
                    </a:lnTo>
                    <a:lnTo>
                      <a:pt x="7" y="23"/>
                    </a:lnTo>
                    <a:lnTo>
                      <a:pt x="6" y="19"/>
                    </a:lnTo>
                    <a:lnTo>
                      <a:pt x="7" y="16"/>
                    </a:lnTo>
                    <a:lnTo>
                      <a:pt x="8" y="20"/>
                    </a:lnTo>
                    <a:lnTo>
                      <a:pt x="12" y="21"/>
                    </a:lnTo>
                    <a:lnTo>
                      <a:pt x="15" y="20"/>
                    </a:lnTo>
                    <a:lnTo>
                      <a:pt x="17" y="22"/>
                    </a:lnTo>
                    <a:lnTo>
                      <a:pt x="10" y="25"/>
                    </a:lnTo>
                    <a:lnTo>
                      <a:pt x="9" y="28"/>
                    </a:lnTo>
                    <a:lnTo>
                      <a:pt x="22" y="25"/>
                    </a:lnTo>
                    <a:lnTo>
                      <a:pt x="24" y="20"/>
                    </a:lnTo>
                    <a:lnTo>
                      <a:pt x="31" y="1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2" name="三重県"/>
              <p:cNvSpPr>
                <a:spLocks/>
              </p:cNvSpPr>
              <p:nvPr/>
            </p:nvSpPr>
            <p:spPr bwMode="auto">
              <a:xfrm rot="22938875">
                <a:off x="2777" y="3361"/>
                <a:ext cx="256" cy="439"/>
              </a:xfrm>
              <a:custGeom>
                <a:avLst/>
                <a:gdLst/>
                <a:ahLst/>
                <a:cxnLst>
                  <a:cxn ang="0">
                    <a:pos x="22" y="23"/>
                  </a:cxn>
                  <a:cxn ang="0">
                    <a:pos x="21" y="17"/>
                  </a:cxn>
                  <a:cxn ang="0">
                    <a:pos x="24" y="14"/>
                  </a:cxn>
                  <a:cxn ang="0">
                    <a:pos x="25" y="8"/>
                  </a:cxn>
                  <a:cxn ang="0">
                    <a:pos x="28" y="7"/>
                  </a:cxn>
                  <a:cxn ang="0">
                    <a:pos x="26" y="3"/>
                  </a:cxn>
                  <a:cxn ang="0">
                    <a:pos x="21" y="0"/>
                  </a:cxn>
                  <a:cxn ang="0">
                    <a:pos x="18" y="1"/>
                  </a:cxn>
                  <a:cxn ang="0">
                    <a:pos x="18" y="5"/>
                  </a:cxn>
                  <a:cxn ang="0">
                    <a:pos x="16" y="13"/>
                  </a:cxn>
                  <a:cxn ang="0">
                    <a:pos x="9" y="13"/>
                  </a:cxn>
                  <a:cxn ang="0">
                    <a:pos x="8" y="15"/>
                  </a:cxn>
                  <a:cxn ang="0">
                    <a:pos x="8" y="19"/>
                  </a:cxn>
                  <a:cxn ang="0">
                    <a:pos x="9" y="22"/>
                  </a:cxn>
                  <a:cxn ang="0">
                    <a:pos x="9" y="26"/>
                  </a:cxn>
                  <a:cxn ang="0">
                    <a:pos x="13" y="27"/>
                  </a:cxn>
                  <a:cxn ang="0">
                    <a:pos x="11" y="30"/>
                  </a:cxn>
                  <a:cxn ang="0">
                    <a:pos x="9" y="30"/>
                  </a:cxn>
                  <a:cxn ang="0">
                    <a:pos x="10" y="42"/>
                  </a:cxn>
                  <a:cxn ang="0">
                    <a:pos x="3" y="45"/>
                  </a:cxn>
                  <a:cxn ang="0">
                    <a:pos x="0" y="51"/>
                  </a:cxn>
                  <a:cxn ang="0">
                    <a:pos x="4" y="55"/>
                  </a:cxn>
                  <a:cxn ang="0">
                    <a:pos x="4" y="55"/>
                  </a:cxn>
                  <a:cxn ang="0">
                    <a:pos x="7" y="49"/>
                  </a:cxn>
                  <a:cxn ang="0">
                    <a:pos x="12" y="46"/>
                  </a:cxn>
                  <a:cxn ang="0">
                    <a:pos x="13" y="39"/>
                  </a:cxn>
                  <a:cxn ang="0">
                    <a:pos x="21" y="34"/>
                  </a:cxn>
                  <a:cxn ang="0">
                    <a:pos x="29" y="36"/>
                  </a:cxn>
                  <a:cxn ang="0">
                    <a:pos x="32" y="28"/>
                  </a:cxn>
                  <a:cxn ang="0">
                    <a:pos x="22" y="23"/>
                  </a:cxn>
                </a:cxnLst>
                <a:rect l="0" t="0" r="r" b="b"/>
                <a:pathLst>
                  <a:path w="32" h="55">
                    <a:moveTo>
                      <a:pt x="22" y="23"/>
                    </a:moveTo>
                    <a:lnTo>
                      <a:pt x="21" y="17"/>
                    </a:lnTo>
                    <a:lnTo>
                      <a:pt x="24" y="14"/>
                    </a:lnTo>
                    <a:lnTo>
                      <a:pt x="25" y="8"/>
                    </a:lnTo>
                    <a:lnTo>
                      <a:pt x="28" y="7"/>
                    </a:lnTo>
                    <a:lnTo>
                      <a:pt x="26" y="3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5"/>
                    </a:lnTo>
                    <a:lnTo>
                      <a:pt x="16" y="13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8" y="19"/>
                    </a:lnTo>
                    <a:lnTo>
                      <a:pt x="9" y="22"/>
                    </a:lnTo>
                    <a:lnTo>
                      <a:pt x="9" y="26"/>
                    </a:lnTo>
                    <a:lnTo>
                      <a:pt x="13" y="27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10" y="42"/>
                    </a:lnTo>
                    <a:lnTo>
                      <a:pt x="3" y="45"/>
                    </a:lnTo>
                    <a:lnTo>
                      <a:pt x="0" y="51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7" y="49"/>
                    </a:lnTo>
                    <a:lnTo>
                      <a:pt x="12" y="46"/>
                    </a:lnTo>
                    <a:lnTo>
                      <a:pt x="13" y="39"/>
                    </a:lnTo>
                    <a:lnTo>
                      <a:pt x="21" y="34"/>
                    </a:lnTo>
                    <a:lnTo>
                      <a:pt x="29" y="36"/>
                    </a:lnTo>
                    <a:lnTo>
                      <a:pt x="32" y="28"/>
                    </a:lnTo>
                    <a:lnTo>
                      <a:pt x="22" y="23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3" name="滋賀県"/>
              <p:cNvSpPr>
                <a:spLocks/>
              </p:cNvSpPr>
              <p:nvPr/>
            </p:nvSpPr>
            <p:spPr bwMode="auto">
              <a:xfrm rot="22938875">
                <a:off x="2852" y="3226"/>
                <a:ext cx="160" cy="247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17" y="2"/>
                  </a:cxn>
                  <a:cxn ang="0">
                    <a:pos x="13" y="0"/>
                  </a:cxn>
                  <a:cxn ang="0">
                    <a:pos x="13" y="4"/>
                  </a:cxn>
                  <a:cxn ang="0">
                    <a:pos x="7" y="7"/>
                  </a:cxn>
                  <a:cxn ang="0">
                    <a:pos x="6" y="5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10"/>
                  </a:cxn>
                  <a:cxn ang="0">
                    <a:pos x="3" y="14"/>
                  </a:cxn>
                  <a:cxn ang="0">
                    <a:pos x="4" y="23"/>
                  </a:cxn>
                  <a:cxn ang="0">
                    <a:pos x="6" y="25"/>
                  </a:cxn>
                  <a:cxn ang="0">
                    <a:pos x="7" y="29"/>
                  </a:cxn>
                  <a:cxn ang="0">
                    <a:pos x="10" y="31"/>
                  </a:cxn>
                  <a:cxn ang="0">
                    <a:pos x="11" y="29"/>
                  </a:cxn>
                  <a:cxn ang="0">
                    <a:pos x="18" y="29"/>
                  </a:cxn>
                  <a:cxn ang="0">
                    <a:pos x="20" y="21"/>
                  </a:cxn>
                  <a:cxn ang="0">
                    <a:pos x="20" y="17"/>
                  </a:cxn>
                  <a:cxn ang="0">
                    <a:pos x="19" y="16"/>
                  </a:cxn>
                  <a:cxn ang="0">
                    <a:pos x="19" y="8"/>
                  </a:cxn>
                </a:cxnLst>
                <a:rect l="0" t="0" r="r" b="b"/>
                <a:pathLst>
                  <a:path w="20" h="31">
                    <a:moveTo>
                      <a:pt x="19" y="8"/>
                    </a:moveTo>
                    <a:lnTo>
                      <a:pt x="17" y="2"/>
                    </a:lnTo>
                    <a:lnTo>
                      <a:pt x="13" y="0"/>
                    </a:lnTo>
                    <a:lnTo>
                      <a:pt x="13" y="4"/>
                    </a:lnTo>
                    <a:lnTo>
                      <a:pt x="7" y="7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3" y="14"/>
                    </a:lnTo>
                    <a:lnTo>
                      <a:pt x="4" y="23"/>
                    </a:lnTo>
                    <a:lnTo>
                      <a:pt x="6" y="25"/>
                    </a:lnTo>
                    <a:lnTo>
                      <a:pt x="7" y="29"/>
                    </a:lnTo>
                    <a:lnTo>
                      <a:pt x="10" y="31"/>
                    </a:lnTo>
                    <a:lnTo>
                      <a:pt x="11" y="29"/>
                    </a:lnTo>
                    <a:lnTo>
                      <a:pt x="18" y="29"/>
                    </a:lnTo>
                    <a:lnTo>
                      <a:pt x="20" y="21"/>
                    </a:lnTo>
                    <a:lnTo>
                      <a:pt x="20" y="17"/>
                    </a:lnTo>
                    <a:lnTo>
                      <a:pt x="19" y="16"/>
                    </a:lnTo>
                    <a:lnTo>
                      <a:pt x="19" y="8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4" name="京都府"/>
              <p:cNvSpPr>
                <a:spLocks/>
              </p:cNvSpPr>
              <p:nvPr/>
            </p:nvSpPr>
            <p:spPr bwMode="auto">
              <a:xfrm rot="22938875">
                <a:off x="2647" y="3120"/>
                <a:ext cx="296" cy="344"/>
              </a:xfrm>
              <a:custGeom>
                <a:avLst/>
                <a:gdLst/>
                <a:ahLst/>
                <a:cxnLst>
                  <a:cxn ang="0">
                    <a:pos x="5" y="9"/>
                  </a:cxn>
                  <a:cxn ang="0">
                    <a:pos x="5" y="13"/>
                  </a:cxn>
                  <a:cxn ang="0">
                    <a:pos x="2" y="13"/>
                  </a:cxn>
                  <a:cxn ang="0">
                    <a:pos x="2" y="17"/>
                  </a:cxn>
                  <a:cxn ang="0">
                    <a:pos x="8" y="20"/>
                  </a:cxn>
                  <a:cxn ang="0">
                    <a:pos x="9" y="23"/>
                  </a:cxn>
                  <a:cxn ang="0">
                    <a:pos x="14" y="24"/>
                  </a:cxn>
                  <a:cxn ang="0">
                    <a:pos x="13" y="28"/>
                  </a:cxn>
                  <a:cxn ang="0">
                    <a:pos x="18" y="31"/>
                  </a:cxn>
                  <a:cxn ang="0">
                    <a:pos x="19" y="34"/>
                  </a:cxn>
                  <a:cxn ang="0">
                    <a:pos x="21" y="33"/>
                  </a:cxn>
                  <a:cxn ang="0">
                    <a:pos x="25" y="39"/>
                  </a:cxn>
                  <a:cxn ang="0">
                    <a:pos x="24" y="40"/>
                  </a:cxn>
                  <a:cxn ang="0">
                    <a:pos x="25" y="42"/>
                  </a:cxn>
                  <a:cxn ang="0">
                    <a:pos x="31" y="43"/>
                  </a:cxn>
                  <a:cxn ang="0">
                    <a:pos x="32" y="41"/>
                  </a:cxn>
                  <a:cxn ang="0">
                    <a:pos x="37" y="41"/>
                  </a:cxn>
                  <a:cxn ang="0">
                    <a:pos x="37" y="37"/>
                  </a:cxn>
                  <a:cxn ang="0">
                    <a:pos x="34" y="35"/>
                  </a:cxn>
                  <a:cxn ang="0">
                    <a:pos x="33" y="31"/>
                  </a:cxn>
                  <a:cxn ang="0">
                    <a:pos x="31" y="29"/>
                  </a:cxn>
                  <a:cxn ang="0">
                    <a:pos x="30" y="20"/>
                  </a:cxn>
                  <a:cxn ang="0">
                    <a:pos x="27" y="16"/>
                  </a:cxn>
                  <a:cxn ang="0">
                    <a:pos x="20" y="16"/>
                  </a:cxn>
                  <a:cxn ang="0">
                    <a:pos x="18" y="12"/>
                  </a:cxn>
                  <a:cxn ang="0">
                    <a:pos x="19" y="10"/>
                  </a:cxn>
                  <a:cxn ang="0">
                    <a:pos x="18" y="7"/>
                  </a:cxn>
                  <a:cxn ang="0">
                    <a:pos x="14" y="11"/>
                  </a:cxn>
                  <a:cxn ang="0">
                    <a:pos x="12" y="8"/>
                  </a:cxn>
                  <a:cxn ang="0">
                    <a:pos x="14" y="4"/>
                  </a:cxn>
                  <a:cxn ang="0">
                    <a:pos x="10" y="0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5" y="9"/>
                  </a:cxn>
                </a:cxnLst>
                <a:rect l="0" t="0" r="r" b="b"/>
                <a:pathLst>
                  <a:path w="37" h="43">
                    <a:moveTo>
                      <a:pt x="5" y="9"/>
                    </a:moveTo>
                    <a:lnTo>
                      <a:pt x="5" y="13"/>
                    </a:lnTo>
                    <a:lnTo>
                      <a:pt x="2" y="13"/>
                    </a:lnTo>
                    <a:lnTo>
                      <a:pt x="2" y="17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14" y="24"/>
                    </a:lnTo>
                    <a:lnTo>
                      <a:pt x="13" y="28"/>
                    </a:lnTo>
                    <a:lnTo>
                      <a:pt x="18" y="31"/>
                    </a:lnTo>
                    <a:lnTo>
                      <a:pt x="19" y="34"/>
                    </a:lnTo>
                    <a:lnTo>
                      <a:pt x="21" y="33"/>
                    </a:lnTo>
                    <a:lnTo>
                      <a:pt x="25" y="39"/>
                    </a:lnTo>
                    <a:lnTo>
                      <a:pt x="24" y="40"/>
                    </a:lnTo>
                    <a:lnTo>
                      <a:pt x="25" y="42"/>
                    </a:lnTo>
                    <a:lnTo>
                      <a:pt x="31" y="43"/>
                    </a:lnTo>
                    <a:lnTo>
                      <a:pt x="32" y="41"/>
                    </a:lnTo>
                    <a:lnTo>
                      <a:pt x="37" y="41"/>
                    </a:lnTo>
                    <a:lnTo>
                      <a:pt x="37" y="37"/>
                    </a:lnTo>
                    <a:lnTo>
                      <a:pt x="34" y="35"/>
                    </a:lnTo>
                    <a:lnTo>
                      <a:pt x="33" y="31"/>
                    </a:lnTo>
                    <a:lnTo>
                      <a:pt x="31" y="29"/>
                    </a:lnTo>
                    <a:lnTo>
                      <a:pt x="30" y="20"/>
                    </a:lnTo>
                    <a:lnTo>
                      <a:pt x="27" y="16"/>
                    </a:lnTo>
                    <a:lnTo>
                      <a:pt x="20" y="16"/>
                    </a:lnTo>
                    <a:lnTo>
                      <a:pt x="18" y="12"/>
                    </a:lnTo>
                    <a:lnTo>
                      <a:pt x="19" y="10"/>
                    </a:lnTo>
                    <a:lnTo>
                      <a:pt x="18" y="7"/>
                    </a:lnTo>
                    <a:lnTo>
                      <a:pt x="14" y="11"/>
                    </a:lnTo>
                    <a:lnTo>
                      <a:pt x="12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5" y="9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5" name="大阪府"/>
              <p:cNvSpPr>
                <a:spLocks/>
              </p:cNvSpPr>
              <p:nvPr/>
            </p:nvSpPr>
            <p:spPr bwMode="auto">
              <a:xfrm rot="22938875">
                <a:off x="2635" y="3323"/>
                <a:ext cx="152" cy="224"/>
              </a:xfrm>
              <a:custGeom>
                <a:avLst/>
                <a:gdLst/>
                <a:ahLst/>
                <a:cxnLst>
                  <a:cxn ang="0">
                    <a:pos x="9" y="26"/>
                  </a:cxn>
                  <a:cxn ang="0">
                    <a:pos x="16" y="24"/>
                  </a:cxn>
                  <a:cxn ang="0">
                    <a:pos x="16" y="18"/>
                  </a:cxn>
                  <a:cxn ang="0">
                    <a:pos x="18" y="12"/>
                  </a:cxn>
                  <a:cxn ang="0">
                    <a:pos x="19" y="11"/>
                  </a:cxn>
                  <a:cxn ang="0">
                    <a:pos x="15" y="5"/>
                  </a:cxn>
                  <a:cxn ang="0">
                    <a:pos x="13" y="6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7" y="4"/>
                  </a:cxn>
                  <a:cxn ang="0">
                    <a:pos x="10" y="6"/>
                  </a:cxn>
                  <a:cxn ang="0">
                    <a:pos x="8" y="13"/>
                  </a:cxn>
                  <a:cxn ang="0">
                    <a:pos x="9" y="17"/>
                  </a:cxn>
                  <a:cxn ang="0">
                    <a:pos x="6" y="23"/>
                  </a:cxn>
                  <a:cxn ang="0">
                    <a:pos x="0" y="27"/>
                  </a:cxn>
                  <a:cxn ang="0">
                    <a:pos x="1" y="28"/>
                  </a:cxn>
                  <a:cxn ang="0">
                    <a:pos x="9" y="26"/>
                  </a:cxn>
                </a:cxnLst>
                <a:rect l="0" t="0" r="r" b="b"/>
                <a:pathLst>
                  <a:path w="19" h="28">
                    <a:moveTo>
                      <a:pt x="9" y="26"/>
                    </a:moveTo>
                    <a:lnTo>
                      <a:pt x="16" y="24"/>
                    </a:lnTo>
                    <a:lnTo>
                      <a:pt x="16" y="18"/>
                    </a:lnTo>
                    <a:lnTo>
                      <a:pt x="18" y="12"/>
                    </a:lnTo>
                    <a:lnTo>
                      <a:pt x="19" y="11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4"/>
                    </a:lnTo>
                    <a:lnTo>
                      <a:pt x="10" y="6"/>
                    </a:lnTo>
                    <a:lnTo>
                      <a:pt x="8" y="13"/>
                    </a:lnTo>
                    <a:lnTo>
                      <a:pt x="9" y="17"/>
                    </a:lnTo>
                    <a:lnTo>
                      <a:pt x="6" y="23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9" y="2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6" name="兵庫県"/>
              <p:cNvSpPr>
                <a:spLocks/>
              </p:cNvSpPr>
              <p:nvPr/>
            </p:nvSpPr>
            <p:spPr bwMode="auto">
              <a:xfrm rot="22938875">
                <a:off x="2508" y="3092"/>
                <a:ext cx="272" cy="312"/>
              </a:xfrm>
              <a:custGeom>
                <a:avLst/>
                <a:gdLst/>
                <a:ahLst/>
                <a:cxnLst>
                  <a:cxn ang="0">
                    <a:pos x="31" y="28"/>
                  </a:cxn>
                  <a:cxn ang="0">
                    <a:pos x="31" y="25"/>
                  </a:cxn>
                  <a:cxn ang="0">
                    <a:pos x="31" y="24"/>
                  </a:cxn>
                  <a:cxn ang="0">
                    <a:pos x="32" y="20"/>
                  </a:cxn>
                  <a:cxn ang="0">
                    <a:pos x="27" y="19"/>
                  </a:cxn>
                  <a:cxn ang="0">
                    <a:pos x="26" y="16"/>
                  </a:cxn>
                  <a:cxn ang="0">
                    <a:pos x="20" y="13"/>
                  </a:cxn>
                  <a:cxn ang="0">
                    <a:pos x="20" y="9"/>
                  </a:cxn>
                  <a:cxn ang="0">
                    <a:pos x="23" y="9"/>
                  </a:cxn>
                  <a:cxn ang="0">
                    <a:pos x="23" y="5"/>
                  </a:cxn>
                  <a:cxn ang="0">
                    <a:pos x="20" y="6"/>
                  </a:cxn>
                  <a:cxn ang="0">
                    <a:pos x="18" y="1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6" y="4"/>
                  </a:cxn>
                  <a:cxn ang="0">
                    <a:pos x="7" y="17"/>
                  </a:cxn>
                  <a:cxn ang="0">
                    <a:pos x="4" y="18"/>
                  </a:cxn>
                  <a:cxn ang="0">
                    <a:pos x="4" y="21"/>
                  </a:cxn>
                  <a:cxn ang="0">
                    <a:pos x="2" y="22"/>
                  </a:cxn>
                  <a:cxn ang="0">
                    <a:pos x="0" y="32"/>
                  </a:cxn>
                  <a:cxn ang="0">
                    <a:pos x="2" y="35"/>
                  </a:cxn>
                  <a:cxn ang="0">
                    <a:pos x="12" y="34"/>
                  </a:cxn>
                  <a:cxn ang="0">
                    <a:pos x="22" y="39"/>
                  </a:cxn>
                  <a:cxn ang="0">
                    <a:pos x="32" y="37"/>
                  </a:cxn>
                  <a:cxn ang="0">
                    <a:pos x="34" y="30"/>
                  </a:cxn>
                  <a:cxn ang="0">
                    <a:pos x="31" y="28"/>
                  </a:cxn>
                </a:cxnLst>
                <a:rect l="0" t="0" r="r" b="b"/>
                <a:pathLst>
                  <a:path w="34" h="39">
                    <a:moveTo>
                      <a:pt x="31" y="28"/>
                    </a:moveTo>
                    <a:lnTo>
                      <a:pt x="31" y="25"/>
                    </a:lnTo>
                    <a:lnTo>
                      <a:pt x="31" y="24"/>
                    </a:lnTo>
                    <a:lnTo>
                      <a:pt x="32" y="20"/>
                    </a:lnTo>
                    <a:lnTo>
                      <a:pt x="27" y="19"/>
                    </a:lnTo>
                    <a:lnTo>
                      <a:pt x="26" y="16"/>
                    </a:lnTo>
                    <a:lnTo>
                      <a:pt x="20" y="13"/>
                    </a:lnTo>
                    <a:lnTo>
                      <a:pt x="20" y="9"/>
                    </a:lnTo>
                    <a:lnTo>
                      <a:pt x="23" y="9"/>
                    </a:lnTo>
                    <a:lnTo>
                      <a:pt x="23" y="5"/>
                    </a:lnTo>
                    <a:lnTo>
                      <a:pt x="20" y="6"/>
                    </a:lnTo>
                    <a:lnTo>
                      <a:pt x="18" y="1"/>
                    </a:lnTo>
                    <a:lnTo>
                      <a:pt x="9" y="0"/>
                    </a:lnTo>
                    <a:lnTo>
                      <a:pt x="4" y="2"/>
                    </a:lnTo>
                    <a:lnTo>
                      <a:pt x="6" y="4"/>
                    </a:lnTo>
                    <a:lnTo>
                      <a:pt x="7" y="17"/>
                    </a:lnTo>
                    <a:lnTo>
                      <a:pt x="4" y="18"/>
                    </a:lnTo>
                    <a:lnTo>
                      <a:pt x="4" y="21"/>
                    </a:lnTo>
                    <a:lnTo>
                      <a:pt x="2" y="22"/>
                    </a:lnTo>
                    <a:lnTo>
                      <a:pt x="0" y="32"/>
                    </a:lnTo>
                    <a:lnTo>
                      <a:pt x="2" y="35"/>
                    </a:lnTo>
                    <a:lnTo>
                      <a:pt x="12" y="34"/>
                    </a:lnTo>
                    <a:lnTo>
                      <a:pt x="22" y="39"/>
                    </a:lnTo>
                    <a:lnTo>
                      <a:pt x="32" y="37"/>
                    </a:lnTo>
                    <a:lnTo>
                      <a:pt x="34" y="30"/>
                    </a:lnTo>
                    <a:lnTo>
                      <a:pt x="31" y="28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7" name="兵庫県001_"/>
              <p:cNvSpPr>
                <a:spLocks/>
              </p:cNvSpPr>
              <p:nvPr/>
            </p:nvSpPr>
            <p:spPr bwMode="auto">
              <a:xfrm rot="22938875">
                <a:off x="2495" y="3391"/>
                <a:ext cx="104" cy="128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5" y="5"/>
                  </a:cxn>
                  <a:cxn ang="0">
                    <a:pos x="11" y="0"/>
                  </a:cxn>
                  <a:cxn ang="0">
                    <a:pos x="13" y="1"/>
                  </a:cxn>
                  <a:cxn ang="0">
                    <a:pos x="9" y="8"/>
                  </a:cxn>
                  <a:cxn ang="0">
                    <a:pos x="11" y="12"/>
                  </a:cxn>
                  <a:cxn ang="0">
                    <a:pos x="5" y="16"/>
                  </a:cxn>
                  <a:cxn ang="0">
                    <a:pos x="2" y="14"/>
                  </a:cxn>
                  <a:cxn ang="0">
                    <a:pos x="0" y="11"/>
                  </a:cxn>
                </a:cxnLst>
                <a:rect l="0" t="0" r="r" b="b"/>
                <a:pathLst>
                  <a:path w="13" h="16">
                    <a:moveTo>
                      <a:pt x="0" y="11"/>
                    </a:moveTo>
                    <a:lnTo>
                      <a:pt x="5" y="5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9" y="8"/>
                    </a:lnTo>
                    <a:lnTo>
                      <a:pt x="11" y="12"/>
                    </a:lnTo>
                    <a:lnTo>
                      <a:pt x="5" y="16"/>
                    </a:lnTo>
                    <a:lnTo>
                      <a:pt x="2" y="14"/>
                    </a:lnTo>
                    <a:lnTo>
                      <a:pt x="0" y="11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8" name="奈良県"/>
              <p:cNvSpPr>
                <a:spLocks/>
              </p:cNvSpPr>
              <p:nvPr/>
            </p:nvSpPr>
            <p:spPr bwMode="auto">
              <a:xfrm rot="22938875">
                <a:off x="2693" y="3458"/>
                <a:ext cx="176" cy="263"/>
              </a:xfrm>
              <a:custGeom>
                <a:avLst/>
                <a:gdLst/>
                <a:ahLst/>
                <a:cxnLst>
                  <a:cxn ang="0">
                    <a:pos x="11" y="3"/>
                  </a:cxn>
                  <a:cxn ang="0">
                    <a:pos x="5" y="2"/>
                  </a:cxn>
                  <a:cxn ang="0">
                    <a:pos x="4" y="0"/>
                  </a:cxn>
                  <a:cxn ang="0">
                    <a:pos x="2" y="6"/>
                  </a:cxn>
                  <a:cxn ang="0">
                    <a:pos x="2" y="12"/>
                  </a:cxn>
                  <a:cxn ang="0">
                    <a:pos x="4" y="19"/>
                  </a:cxn>
                  <a:cxn ang="0">
                    <a:pos x="0" y="25"/>
                  </a:cxn>
                  <a:cxn ang="0">
                    <a:pos x="2" y="29"/>
                  </a:cxn>
                  <a:cxn ang="0">
                    <a:pos x="1" y="32"/>
                  </a:cxn>
                  <a:cxn ang="0">
                    <a:pos x="7" y="32"/>
                  </a:cxn>
                  <a:cxn ang="0">
                    <a:pos x="9" y="33"/>
                  </a:cxn>
                  <a:cxn ang="0">
                    <a:pos x="12" y="27"/>
                  </a:cxn>
                  <a:cxn ang="0">
                    <a:pos x="19" y="24"/>
                  </a:cxn>
                  <a:cxn ang="0">
                    <a:pos x="18" y="12"/>
                  </a:cxn>
                  <a:cxn ang="0">
                    <a:pos x="20" y="12"/>
                  </a:cxn>
                  <a:cxn ang="0">
                    <a:pos x="22" y="9"/>
                  </a:cxn>
                  <a:cxn ang="0">
                    <a:pos x="18" y="8"/>
                  </a:cxn>
                  <a:cxn ang="0">
                    <a:pos x="18" y="4"/>
                  </a:cxn>
                  <a:cxn ang="0">
                    <a:pos x="17" y="1"/>
                  </a:cxn>
                  <a:cxn ang="0">
                    <a:pos x="12" y="1"/>
                  </a:cxn>
                  <a:cxn ang="0">
                    <a:pos x="11" y="3"/>
                  </a:cxn>
                </a:cxnLst>
                <a:rect l="0" t="0" r="r" b="b"/>
                <a:pathLst>
                  <a:path w="22" h="33">
                    <a:moveTo>
                      <a:pt x="11" y="3"/>
                    </a:moveTo>
                    <a:lnTo>
                      <a:pt x="5" y="2"/>
                    </a:lnTo>
                    <a:lnTo>
                      <a:pt x="4" y="0"/>
                    </a:lnTo>
                    <a:lnTo>
                      <a:pt x="2" y="6"/>
                    </a:lnTo>
                    <a:lnTo>
                      <a:pt x="2" y="12"/>
                    </a:lnTo>
                    <a:lnTo>
                      <a:pt x="4" y="19"/>
                    </a:lnTo>
                    <a:lnTo>
                      <a:pt x="0" y="25"/>
                    </a:lnTo>
                    <a:lnTo>
                      <a:pt x="2" y="29"/>
                    </a:lnTo>
                    <a:lnTo>
                      <a:pt x="1" y="32"/>
                    </a:lnTo>
                    <a:lnTo>
                      <a:pt x="7" y="32"/>
                    </a:lnTo>
                    <a:lnTo>
                      <a:pt x="9" y="33"/>
                    </a:lnTo>
                    <a:lnTo>
                      <a:pt x="12" y="27"/>
                    </a:lnTo>
                    <a:lnTo>
                      <a:pt x="19" y="24"/>
                    </a:lnTo>
                    <a:lnTo>
                      <a:pt x="18" y="12"/>
                    </a:lnTo>
                    <a:lnTo>
                      <a:pt x="20" y="12"/>
                    </a:lnTo>
                    <a:lnTo>
                      <a:pt x="22" y="9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7" y="1"/>
                    </a:lnTo>
                    <a:lnTo>
                      <a:pt x="12" y="1"/>
                    </a:lnTo>
                    <a:lnTo>
                      <a:pt x="11" y="3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39" name="和歌山県"/>
              <p:cNvSpPr>
                <a:spLocks/>
              </p:cNvSpPr>
              <p:nvPr/>
            </p:nvSpPr>
            <p:spPr bwMode="auto">
              <a:xfrm rot="22938875">
                <a:off x="2535" y="3508"/>
                <a:ext cx="232" cy="272"/>
              </a:xfrm>
              <a:custGeom>
                <a:avLst/>
                <a:gdLst/>
                <a:ahLst/>
                <a:cxnLst>
                  <a:cxn ang="0">
                    <a:pos x="23" y="20"/>
                  </a:cxn>
                  <a:cxn ang="0">
                    <a:pos x="17" y="20"/>
                  </a:cxn>
                  <a:cxn ang="0">
                    <a:pos x="18" y="17"/>
                  </a:cxn>
                  <a:cxn ang="0">
                    <a:pos x="16" y="13"/>
                  </a:cxn>
                  <a:cxn ang="0">
                    <a:pos x="20" y="7"/>
                  </a:cxn>
                  <a:cxn ang="0">
                    <a:pos x="18" y="0"/>
                  </a:cxn>
                  <a:cxn ang="0">
                    <a:pos x="11" y="2"/>
                  </a:cxn>
                  <a:cxn ang="0">
                    <a:pos x="3" y="4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4" y="8"/>
                  </a:cxn>
                  <a:cxn ang="0">
                    <a:pos x="1" y="10"/>
                  </a:cxn>
                  <a:cxn ang="0">
                    <a:pos x="2" y="14"/>
                  </a:cxn>
                  <a:cxn ang="0">
                    <a:pos x="0" y="18"/>
                  </a:cxn>
                  <a:cxn ang="0">
                    <a:pos x="9" y="24"/>
                  </a:cxn>
                  <a:cxn ang="0">
                    <a:pos x="10" y="30"/>
                  </a:cxn>
                  <a:cxn ang="0">
                    <a:pos x="22" y="34"/>
                  </a:cxn>
                  <a:cxn ang="0">
                    <a:pos x="29" y="25"/>
                  </a:cxn>
                  <a:cxn ang="0">
                    <a:pos x="25" y="21"/>
                  </a:cxn>
                  <a:cxn ang="0">
                    <a:pos x="23" y="20"/>
                  </a:cxn>
                </a:cxnLst>
                <a:rect l="0" t="0" r="r" b="b"/>
                <a:pathLst>
                  <a:path w="29" h="34">
                    <a:moveTo>
                      <a:pt x="23" y="20"/>
                    </a:moveTo>
                    <a:lnTo>
                      <a:pt x="17" y="20"/>
                    </a:lnTo>
                    <a:lnTo>
                      <a:pt x="18" y="17"/>
                    </a:lnTo>
                    <a:lnTo>
                      <a:pt x="16" y="13"/>
                    </a:lnTo>
                    <a:lnTo>
                      <a:pt x="20" y="7"/>
                    </a:lnTo>
                    <a:lnTo>
                      <a:pt x="18" y="0"/>
                    </a:lnTo>
                    <a:lnTo>
                      <a:pt x="11" y="2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4" y="8"/>
                    </a:lnTo>
                    <a:lnTo>
                      <a:pt x="1" y="10"/>
                    </a:lnTo>
                    <a:lnTo>
                      <a:pt x="2" y="14"/>
                    </a:lnTo>
                    <a:lnTo>
                      <a:pt x="0" y="18"/>
                    </a:lnTo>
                    <a:lnTo>
                      <a:pt x="9" y="24"/>
                    </a:lnTo>
                    <a:lnTo>
                      <a:pt x="10" y="30"/>
                    </a:lnTo>
                    <a:lnTo>
                      <a:pt x="22" y="34"/>
                    </a:lnTo>
                    <a:lnTo>
                      <a:pt x="29" y="25"/>
                    </a:lnTo>
                    <a:lnTo>
                      <a:pt x="25" y="21"/>
                    </a:lnTo>
                    <a:lnTo>
                      <a:pt x="23" y="2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0" name="鳥取県"/>
              <p:cNvSpPr>
                <a:spLocks/>
              </p:cNvSpPr>
              <p:nvPr/>
            </p:nvSpPr>
            <p:spPr bwMode="auto">
              <a:xfrm rot="22938875">
                <a:off x="2286" y="3022"/>
                <a:ext cx="320" cy="159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4" y="10"/>
                  </a:cxn>
                  <a:cxn ang="0">
                    <a:pos x="1" y="13"/>
                  </a:cxn>
                  <a:cxn ang="0">
                    <a:pos x="0" y="19"/>
                  </a:cxn>
                  <a:cxn ang="0">
                    <a:pos x="3" y="20"/>
                  </a:cxn>
                  <a:cxn ang="0">
                    <a:pos x="7" y="17"/>
                  </a:cxn>
                  <a:cxn ang="0">
                    <a:pos x="7" y="15"/>
                  </a:cxn>
                  <a:cxn ang="0">
                    <a:pos x="11" y="15"/>
                  </a:cxn>
                  <a:cxn ang="0">
                    <a:pos x="14" y="11"/>
                  </a:cxn>
                  <a:cxn ang="0">
                    <a:pos x="20" y="13"/>
                  </a:cxn>
                  <a:cxn ang="0">
                    <a:pos x="26" y="10"/>
                  </a:cxn>
                  <a:cxn ang="0">
                    <a:pos x="30" y="12"/>
                  </a:cxn>
                  <a:cxn ang="0">
                    <a:pos x="31" y="16"/>
                  </a:cxn>
                  <a:cxn ang="0">
                    <a:pos x="37" y="16"/>
                  </a:cxn>
                  <a:cxn ang="0">
                    <a:pos x="40" y="15"/>
                  </a:cxn>
                  <a:cxn ang="0">
                    <a:pos x="39" y="2"/>
                  </a:cxn>
                  <a:cxn ang="0">
                    <a:pos x="37" y="0"/>
                  </a:cxn>
                  <a:cxn ang="0">
                    <a:pos x="27" y="3"/>
                  </a:cxn>
                  <a:cxn ang="0">
                    <a:pos x="19" y="3"/>
                  </a:cxn>
                  <a:cxn ang="0">
                    <a:pos x="13" y="2"/>
                  </a:cxn>
                  <a:cxn ang="0">
                    <a:pos x="9" y="4"/>
                  </a:cxn>
                  <a:cxn ang="0">
                    <a:pos x="4" y="3"/>
                  </a:cxn>
                  <a:cxn ang="0">
                    <a:pos x="6" y="1"/>
                  </a:cxn>
                  <a:cxn ang="0">
                    <a:pos x="2" y="2"/>
                  </a:cxn>
                  <a:cxn ang="0">
                    <a:pos x="5" y="6"/>
                  </a:cxn>
                </a:cxnLst>
                <a:rect l="0" t="0" r="r" b="b"/>
                <a:pathLst>
                  <a:path w="40" h="20">
                    <a:moveTo>
                      <a:pt x="5" y="6"/>
                    </a:moveTo>
                    <a:lnTo>
                      <a:pt x="4" y="10"/>
                    </a:lnTo>
                    <a:lnTo>
                      <a:pt x="1" y="13"/>
                    </a:lnTo>
                    <a:lnTo>
                      <a:pt x="0" y="19"/>
                    </a:lnTo>
                    <a:lnTo>
                      <a:pt x="3" y="20"/>
                    </a:lnTo>
                    <a:lnTo>
                      <a:pt x="7" y="17"/>
                    </a:lnTo>
                    <a:lnTo>
                      <a:pt x="7" y="15"/>
                    </a:lnTo>
                    <a:lnTo>
                      <a:pt x="11" y="15"/>
                    </a:lnTo>
                    <a:lnTo>
                      <a:pt x="14" y="11"/>
                    </a:lnTo>
                    <a:lnTo>
                      <a:pt x="20" y="13"/>
                    </a:lnTo>
                    <a:lnTo>
                      <a:pt x="26" y="10"/>
                    </a:lnTo>
                    <a:lnTo>
                      <a:pt x="30" y="12"/>
                    </a:lnTo>
                    <a:lnTo>
                      <a:pt x="31" y="16"/>
                    </a:lnTo>
                    <a:lnTo>
                      <a:pt x="37" y="16"/>
                    </a:lnTo>
                    <a:lnTo>
                      <a:pt x="40" y="15"/>
                    </a:lnTo>
                    <a:lnTo>
                      <a:pt x="39" y="2"/>
                    </a:lnTo>
                    <a:lnTo>
                      <a:pt x="37" y="0"/>
                    </a:lnTo>
                    <a:lnTo>
                      <a:pt x="27" y="3"/>
                    </a:lnTo>
                    <a:lnTo>
                      <a:pt x="19" y="3"/>
                    </a:lnTo>
                    <a:lnTo>
                      <a:pt x="13" y="2"/>
                    </a:lnTo>
                    <a:lnTo>
                      <a:pt x="9" y="4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2" y="2"/>
                    </a:lnTo>
                    <a:lnTo>
                      <a:pt x="5" y="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1" name="島根県"/>
              <p:cNvSpPr>
                <a:spLocks/>
              </p:cNvSpPr>
              <p:nvPr/>
            </p:nvSpPr>
            <p:spPr bwMode="auto">
              <a:xfrm rot="22938875">
                <a:off x="1914" y="2897"/>
                <a:ext cx="416" cy="343"/>
              </a:xfrm>
              <a:custGeom>
                <a:avLst/>
                <a:gdLst/>
                <a:ahLst/>
                <a:cxnLst>
                  <a:cxn ang="0">
                    <a:pos x="3" y="38"/>
                  </a:cxn>
                  <a:cxn ang="0">
                    <a:pos x="2" y="43"/>
                  </a:cxn>
                  <a:cxn ang="0">
                    <a:pos x="7" y="43"/>
                  </a:cxn>
                  <a:cxn ang="0">
                    <a:pos x="11" y="38"/>
                  </a:cxn>
                  <a:cxn ang="0">
                    <a:pos x="15" y="30"/>
                  </a:cxn>
                  <a:cxn ang="0">
                    <a:pos x="18" y="28"/>
                  </a:cxn>
                  <a:cxn ang="0">
                    <a:pos x="31" y="27"/>
                  </a:cxn>
                  <a:cxn ang="0">
                    <a:pos x="29" y="23"/>
                  </a:cxn>
                  <a:cxn ang="0">
                    <a:pos x="35" y="18"/>
                  </a:cxn>
                  <a:cxn ang="0">
                    <a:pos x="45" y="19"/>
                  </a:cxn>
                  <a:cxn ang="0">
                    <a:pos x="46" y="13"/>
                  </a:cxn>
                  <a:cxn ang="0">
                    <a:pos x="49" y="10"/>
                  </a:cxn>
                  <a:cxn ang="0">
                    <a:pos x="50" y="6"/>
                  </a:cxn>
                  <a:cxn ang="0">
                    <a:pos x="47" y="2"/>
                  </a:cxn>
                  <a:cxn ang="0">
                    <a:pos x="51" y="1"/>
                  </a:cxn>
                  <a:cxn ang="0">
                    <a:pos x="52" y="0"/>
                  </a:cxn>
                  <a:cxn ang="0">
                    <a:pos x="43" y="0"/>
                  </a:cxn>
                  <a:cxn ang="0">
                    <a:pos x="29" y="5"/>
                  </a:cxn>
                  <a:cxn ang="0">
                    <a:pos x="30" y="7"/>
                  </a:cxn>
                  <a:cxn ang="0">
                    <a:pos x="25" y="13"/>
                  </a:cxn>
                  <a:cxn ang="0">
                    <a:pos x="18" y="18"/>
                  </a:cxn>
                  <a:cxn ang="0">
                    <a:pos x="3" y="30"/>
                  </a:cxn>
                  <a:cxn ang="0">
                    <a:pos x="0" y="32"/>
                  </a:cxn>
                  <a:cxn ang="0">
                    <a:pos x="0" y="36"/>
                  </a:cxn>
                  <a:cxn ang="0">
                    <a:pos x="3" y="38"/>
                  </a:cxn>
                </a:cxnLst>
                <a:rect l="0" t="0" r="r" b="b"/>
                <a:pathLst>
                  <a:path w="52" h="43">
                    <a:moveTo>
                      <a:pt x="3" y="38"/>
                    </a:moveTo>
                    <a:lnTo>
                      <a:pt x="2" y="43"/>
                    </a:lnTo>
                    <a:lnTo>
                      <a:pt x="7" y="43"/>
                    </a:lnTo>
                    <a:lnTo>
                      <a:pt x="11" y="38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31" y="27"/>
                    </a:lnTo>
                    <a:lnTo>
                      <a:pt x="29" y="23"/>
                    </a:lnTo>
                    <a:lnTo>
                      <a:pt x="35" y="18"/>
                    </a:lnTo>
                    <a:lnTo>
                      <a:pt x="45" y="19"/>
                    </a:lnTo>
                    <a:lnTo>
                      <a:pt x="46" y="13"/>
                    </a:lnTo>
                    <a:lnTo>
                      <a:pt x="49" y="10"/>
                    </a:lnTo>
                    <a:lnTo>
                      <a:pt x="50" y="6"/>
                    </a:lnTo>
                    <a:lnTo>
                      <a:pt x="47" y="2"/>
                    </a:lnTo>
                    <a:lnTo>
                      <a:pt x="51" y="1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29" y="5"/>
                    </a:lnTo>
                    <a:lnTo>
                      <a:pt x="30" y="7"/>
                    </a:lnTo>
                    <a:lnTo>
                      <a:pt x="25" y="13"/>
                    </a:lnTo>
                    <a:lnTo>
                      <a:pt x="18" y="18"/>
                    </a:lnTo>
                    <a:lnTo>
                      <a:pt x="3" y="30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3" y="38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2" name="岡山県"/>
              <p:cNvSpPr>
                <a:spLocks/>
              </p:cNvSpPr>
              <p:nvPr/>
            </p:nvSpPr>
            <p:spPr bwMode="auto">
              <a:xfrm rot="22938875">
                <a:off x="2261" y="3092"/>
                <a:ext cx="272" cy="256"/>
              </a:xfrm>
              <a:custGeom>
                <a:avLst/>
                <a:gdLst/>
                <a:ahLst/>
                <a:cxnLst>
                  <a:cxn ang="0">
                    <a:pos x="32" y="10"/>
                  </a:cxn>
                  <a:cxn ang="0">
                    <a:pos x="34" y="9"/>
                  </a:cxn>
                  <a:cxn ang="0">
                    <a:pos x="34" y="6"/>
                  </a:cxn>
                  <a:cxn ang="0">
                    <a:pos x="28" y="6"/>
                  </a:cxn>
                  <a:cxn ang="0">
                    <a:pos x="27" y="2"/>
                  </a:cxn>
                  <a:cxn ang="0">
                    <a:pos x="23" y="0"/>
                  </a:cxn>
                  <a:cxn ang="0">
                    <a:pos x="17" y="3"/>
                  </a:cxn>
                  <a:cxn ang="0">
                    <a:pos x="11" y="1"/>
                  </a:cxn>
                  <a:cxn ang="0">
                    <a:pos x="8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0" y="10"/>
                  </a:cxn>
                  <a:cxn ang="0">
                    <a:pos x="2" y="16"/>
                  </a:cxn>
                  <a:cxn ang="0">
                    <a:pos x="4" y="19"/>
                  </a:cxn>
                  <a:cxn ang="0">
                    <a:pos x="4" y="24"/>
                  </a:cxn>
                  <a:cxn ang="0">
                    <a:pos x="6" y="31"/>
                  </a:cxn>
                  <a:cxn ang="0">
                    <a:pos x="8" y="30"/>
                  </a:cxn>
                  <a:cxn ang="0">
                    <a:pos x="9" y="32"/>
                  </a:cxn>
                  <a:cxn ang="0">
                    <a:pos x="17" y="29"/>
                  </a:cxn>
                  <a:cxn ang="0">
                    <a:pos x="18" y="31"/>
                  </a:cxn>
                  <a:cxn ang="0">
                    <a:pos x="24" y="29"/>
                  </a:cxn>
                  <a:cxn ang="0">
                    <a:pos x="32" y="23"/>
                  </a:cxn>
                  <a:cxn ang="0">
                    <a:pos x="30" y="20"/>
                  </a:cxn>
                  <a:cxn ang="0">
                    <a:pos x="32" y="10"/>
                  </a:cxn>
                </a:cxnLst>
                <a:rect l="0" t="0" r="r" b="b"/>
                <a:pathLst>
                  <a:path w="34" h="32">
                    <a:moveTo>
                      <a:pt x="32" y="10"/>
                    </a:moveTo>
                    <a:lnTo>
                      <a:pt x="34" y="9"/>
                    </a:lnTo>
                    <a:lnTo>
                      <a:pt x="34" y="6"/>
                    </a:lnTo>
                    <a:lnTo>
                      <a:pt x="28" y="6"/>
                    </a:lnTo>
                    <a:lnTo>
                      <a:pt x="27" y="2"/>
                    </a:lnTo>
                    <a:lnTo>
                      <a:pt x="23" y="0"/>
                    </a:lnTo>
                    <a:lnTo>
                      <a:pt x="17" y="3"/>
                    </a:lnTo>
                    <a:lnTo>
                      <a:pt x="11" y="1"/>
                    </a:lnTo>
                    <a:lnTo>
                      <a:pt x="8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0" y="10"/>
                    </a:lnTo>
                    <a:lnTo>
                      <a:pt x="2" y="16"/>
                    </a:lnTo>
                    <a:lnTo>
                      <a:pt x="4" y="19"/>
                    </a:lnTo>
                    <a:lnTo>
                      <a:pt x="4" y="24"/>
                    </a:lnTo>
                    <a:lnTo>
                      <a:pt x="6" y="31"/>
                    </a:lnTo>
                    <a:lnTo>
                      <a:pt x="8" y="30"/>
                    </a:lnTo>
                    <a:lnTo>
                      <a:pt x="9" y="32"/>
                    </a:lnTo>
                    <a:lnTo>
                      <a:pt x="17" y="29"/>
                    </a:lnTo>
                    <a:lnTo>
                      <a:pt x="18" y="31"/>
                    </a:lnTo>
                    <a:lnTo>
                      <a:pt x="24" y="29"/>
                    </a:lnTo>
                    <a:lnTo>
                      <a:pt x="32" y="23"/>
                    </a:lnTo>
                    <a:lnTo>
                      <a:pt x="30" y="20"/>
                    </a:lnTo>
                    <a:lnTo>
                      <a:pt x="32" y="1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3" name="広島県"/>
              <p:cNvSpPr>
                <a:spLocks/>
              </p:cNvSpPr>
              <p:nvPr/>
            </p:nvSpPr>
            <p:spPr bwMode="auto">
              <a:xfrm rot="22938875">
                <a:off x="1960" y="3053"/>
                <a:ext cx="344" cy="256"/>
              </a:xfrm>
              <a:custGeom>
                <a:avLst/>
                <a:gdLst/>
                <a:ahLst/>
                <a:cxnLst>
                  <a:cxn ang="0">
                    <a:pos x="41" y="11"/>
                  </a:cxn>
                  <a:cxn ang="0">
                    <a:pos x="39" y="8"/>
                  </a:cxn>
                  <a:cxn ang="0">
                    <a:pos x="37" y="2"/>
                  </a:cxn>
                  <a:cxn ang="0">
                    <a:pos x="34" y="1"/>
                  </a:cxn>
                  <a:cxn ang="0">
                    <a:pos x="24" y="0"/>
                  </a:cxn>
                  <a:cxn ang="0">
                    <a:pos x="18" y="5"/>
                  </a:cxn>
                  <a:cxn ang="0">
                    <a:pos x="20" y="9"/>
                  </a:cxn>
                  <a:cxn ang="0">
                    <a:pos x="7" y="10"/>
                  </a:cxn>
                  <a:cxn ang="0">
                    <a:pos x="4" y="12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3" y="29"/>
                  </a:cxn>
                  <a:cxn ang="0">
                    <a:pos x="5" y="31"/>
                  </a:cxn>
                  <a:cxn ang="0">
                    <a:pos x="6" y="29"/>
                  </a:cxn>
                  <a:cxn ang="0">
                    <a:pos x="11" y="27"/>
                  </a:cxn>
                  <a:cxn ang="0">
                    <a:pos x="15" y="28"/>
                  </a:cxn>
                  <a:cxn ang="0">
                    <a:pos x="17" y="32"/>
                  </a:cxn>
                  <a:cxn ang="0">
                    <a:pos x="22" y="29"/>
                  </a:cxn>
                  <a:cxn ang="0">
                    <a:pos x="34" y="25"/>
                  </a:cxn>
                  <a:cxn ang="0">
                    <a:pos x="37" y="28"/>
                  </a:cxn>
                  <a:cxn ang="0">
                    <a:pos x="43" y="23"/>
                  </a:cxn>
                  <a:cxn ang="0">
                    <a:pos x="41" y="16"/>
                  </a:cxn>
                  <a:cxn ang="0">
                    <a:pos x="41" y="11"/>
                  </a:cxn>
                </a:cxnLst>
                <a:rect l="0" t="0" r="r" b="b"/>
                <a:pathLst>
                  <a:path w="43" h="32">
                    <a:moveTo>
                      <a:pt x="41" y="11"/>
                    </a:moveTo>
                    <a:lnTo>
                      <a:pt x="39" y="8"/>
                    </a:lnTo>
                    <a:lnTo>
                      <a:pt x="37" y="2"/>
                    </a:lnTo>
                    <a:lnTo>
                      <a:pt x="34" y="1"/>
                    </a:lnTo>
                    <a:lnTo>
                      <a:pt x="24" y="0"/>
                    </a:lnTo>
                    <a:lnTo>
                      <a:pt x="18" y="5"/>
                    </a:lnTo>
                    <a:lnTo>
                      <a:pt x="20" y="9"/>
                    </a:lnTo>
                    <a:lnTo>
                      <a:pt x="7" y="10"/>
                    </a:lnTo>
                    <a:lnTo>
                      <a:pt x="4" y="12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6" y="29"/>
                    </a:lnTo>
                    <a:lnTo>
                      <a:pt x="11" y="27"/>
                    </a:lnTo>
                    <a:lnTo>
                      <a:pt x="15" y="28"/>
                    </a:lnTo>
                    <a:lnTo>
                      <a:pt x="17" y="32"/>
                    </a:lnTo>
                    <a:lnTo>
                      <a:pt x="22" y="29"/>
                    </a:lnTo>
                    <a:lnTo>
                      <a:pt x="34" y="25"/>
                    </a:lnTo>
                    <a:lnTo>
                      <a:pt x="37" y="28"/>
                    </a:lnTo>
                    <a:lnTo>
                      <a:pt x="43" y="23"/>
                    </a:lnTo>
                    <a:lnTo>
                      <a:pt x="41" y="16"/>
                    </a:lnTo>
                    <a:lnTo>
                      <a:pt x="41" y="11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4" name="山口県"/>
              <p:cNvSpPr>
                <a:spLocks/>
              </p:cNvSpPr>
              <p:nvPr/>
            </p:nvSpPr>
            <p:spPr bwMode="auto">
              <a:xfrm rot="22938875">
                <a:off x="1649" y="3043"/>
                <a:ext cx="336" cy="232"/>
              </a:xfrm>
              <a:custGeom>
                <a:avLst/>
                <a:gdLst/>
                <a:ahLst/>
                <a:cxnLst>
                  <a:cxn ang="0">
                    <a:pos x="39" y="9"/>
                  </a:cxn>
                  <a:cxn ang="0">
                    <a:pos x="37" y="6"/>
                  </a:cxn>
                  <a:cxn ang="0">
                    <a:pos x="33" y="11"/>
                  </a:cxn>
                  <a:cxn ang="0">
                    <a:pos x="28" y="11"/>
                  </a:cxn>
                  <a:cxn ang="0">
                    <a:pos x="29" y="6"/>
                  </a:cxn>
                  <a:cxn ang="0">
                    <a:pos x="26" y="4"/>
                  </a:cxn>
                  <a:cxn ang="0">
                    <a:pos x="26" y="0"/>
                  </a:cxn>
                  <a:cxn ang="0">
                    <a:pos x="22" y="1"/>
                  </a:cxn>
                  <a:cxn ang="0">
                    <a:pos x="15" y="6"/>
                  </a:cxn>
                  <a:cxn ang="0">
                    <a:pos x="2" y="6"/>
                  </a:cxn>
                  <a:cxn ang="0">
                    <a:pos x="2" y="14"/>
                  </a:cxn>
                  <a:cxn ang="0">
                    <a:pos x="0" y="17"/>
                  </a:cxn>
                  <a:cxn ang="0">
                    <a:pos x="3" y="22"/>
                  </a:cxn>
                  <a:cxn ang="0">
                    <a:pos x="7" y="20"/>
                  </a:cxn>
                  <a:cxn ang="0">
                    <a:pos x="11" y="24"/>
                  </a:cxn>
                  <a:cxn ang="0">
                    <a:pos x="17" y="22"/>
                  </a:cxn>
                  <a:cxn ang="0">
                    <a:pos x="28" y="23"/>
                  </a:cxn>
                  <a:cxn ang="0">
                    <a:pos x="37" y="29"/>
                  </a:cxn>
                  <a:cxn ang="0">
                    <a:pos x="41" y="25"/>
                  </a:cxn>
                  <a:cxn ang="0">
                    <a:pos x="42" y="17"/>
                  </a:cxn>
                  <a:cxn ang="0">
                    <a:pos x="40" y="15"/>
                  </a:cxn>
                  <a:cxn ang="0">
                    <a:pos x="39" y="9"/>
                  </a:cxn>
                </a:cxnLst>
                <a:rect l="0" t="0" r="r" b="b"/>
                <a:pathLst>
                  <a:path w="42" h="29">
                    <a:moveTo>
                      <a:pt x="39" y="9"/>
                    </a:moveTo>
                    <a:lnTo>
                      <a:pt x="37" y="6"/>
                    </a:lnTo>
                    <a:lnTo>
                      <a:pt x="33" y="11"/>
                    </a:lnTo>
                    <a:lnTo>
                      <a:pt x="28" y="11"/>
                    </a:lnTo>
                    <a:lnTo>
                      <a:pt x="29" y="6"/>
                    </a:lnTo>
                    <a:lnTo>
                      <a:pt x="26" y="4"/>
                    </a:lnTo>
                    <a:lnTo>
                      <a:pt x="26" y="0"/>
                    </a:lnTo>
                    <a:lnTo>
                      <a:pt x="22" y="1"/>
                    </a:lnTo>
                    <a:lnTo>
                      <a:pt x="15" y="6"/>
                    </a:lnTo>
                    <a:lnTo>
                      <a:pt x="2" y="6"/>
                    </a:lnTo>
                    <a:lnTo>
                      <a:pt x="2" y="14"/>
                    </a:lnTo>
                    <a:lnTo>
                      <a:pt x="0" y="17"/>
                    </a:lnTo>
                    <a:lnTo>
                      <a:pt x="3" y="22"/>
                    </a:lnTo>
                    <a:lnTo>
                      <a:pt x="7" y="20"/>
                    </a:lnTo>
                    <a:lnTo>
                      <a:pt x="11" y="24"/>
                    </a:lnTo>
                    <a:lnTo>
                      <a:pt x="17" y="22"/>
                    </a:lnTo>
                    <a:lnTo>
                      <a:pt x="28" y="23"/>
                    </a:lnTo>
                    <a:lnTo>
                      <a:pt x="37" y="29"/>
                    </a:lnTo>
                    <a:lnTo>
                      <a:pt x="41" y="25"/>
                    </a:lnTo>
                    <a:lnTo>
                      <a:pt x="42" y="17"/>
                    </a:lnTo>
                    <a:lnTo>
                      <a:pt x="40" y="15"/>
                    </a:lnTo>
                    <a:lnTo>
                      <a:pt x="39" y="9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5" name="徳島県"/>
              <p:cNvSpPr>
                <a:spLocks/>
              </p:cNvSpPr>
              <p:nvPr/>
            </p:nvSpPr>
            <p:spPr bwMode="auto">
              <a:xfrm rot="22938875">
                <a:off x="2221" y="3420"/>
                <a:ext cx="272" cy="216"/>
              </a:xfrm>
              <a:custGeom>
                <a:avLst/>
                <a:gdLst/>
                <a:ahLst/>
                <a:cxnLst>
                  <a:cxn ang="0">
                    <a:pos x="31" y="14"/>
                  </a:cxn>
                  <a:cxn ang="0">
                    <a:pos x="32" y="12"/>
                  </a:cxn>
                  <a:cxn ang="0">
                    <a:pos x="28" y="9"/>
                  </a:cxn>
                  <a:cxn ang="0">
                    <a:pos x="30" y="5"/>
                  </a:cxn>
                  <a:cxn ang="0">
                    <a:pos x="28" y="1"/>
                  </a:cxn>
                  <a:cxn ang="0">
                    <a:pos x="24" y="0"/>
                  </a:cxn>
                  <a:cxn ang="0">
                    <a:pos x="24" y="3"/>
                  </a:cxn>
                  <a:cxn ang="0">
                    <a:pos x="15" y="4"/>
                  </a:cxn>
                  <a:cxn ang="0">
                    <a:pos x="9" y="6"/>
                  </a:cxn>
                  <a:cxn ang="0">
                    <a:pos x="6" y="5"/>
                  </a:cxn>
                  <a:cxn ang="0">
                    <a:pos x="0" y="7"/>
                  </a:cxn>
                  <a:cxn ang="0">
                    <a:pos x="0" y="13"/>
                  </a:cxn>
                  <a:cxn ang="0">
                    <a:pos x="6" y="16"/>
                  </a:cxn>
                  <a:cxn ang="0">
                    <a:pos x="9" y="15"/>
                  </a:cxn>
                  <a:cxn ang="0">
                    <a:pos x="12" y="20"/>
                  </a:cxn>
                  <a:cxn ang="0">
                    <a:pos x="14" y="22"/>
                  </a:cxn>
                  <a:cxn ang="0">
                    <a:pos x="14" y="24"/>
                  </a:cxn>
                  <a:cxn ang="0">
                    <a:pos x="19" y="27"/>
                  </a:cxn>
                  <a:cxn ang="0">
                    <a:pos x="23" y="22"/>
                  </a:cxn>
                  <a:cxn ang="0">
                    <a:pos x="34" y="15"/>
                  </a:cxn>
                  <a:cxn ang="0">
                    <a:pos x="31" y="14"/>
                  </a:cxn>
                </a:cxnLst>
                <a:rect l="0" t="0" r="r" b="b"/>
                <a:pathLst>
                  <a:path w="34" h="27">
                    <a:moveTo>
                      <a:pt x="31" y="14"/>
                    </a:moveTo>
                    <a:lnTo>
                      <a:pt x="32" y="12"/>
                    </a:lnTo>
                    <a:lnTo>
                      <a:pt x="28" y="9"/>
                    </a:lnTo>
                    <a:lnTo>
                      <a:pt x="30" y="5"/>
                    </a:lnTo>
                    <a:lnTo>
                      <a:pt x="28" y="1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15" y="4"/>
                    </a:lnTo>
                    <a:lnTo>
                      <a:pt x="9" y="6"/>
                    </a:lnTo>
                    <a:lnTo>
                      <a:pt x="6" y="5"/>
                    </a:lnTo>
                    <a:lnTo>
                      <a:pt x="0" y="7"/>
                    </a:lnTo>
                    <a:lnTo>
                      <a:pt x="0" y="13"/>
                    </a:lnTo>
                    <a:lnTo>
                      <a:pt x="6" y="16"/>
                    </a:lnTo>
                    <a:lnTo>
                      <a:pt x="9" y="15"/>
                    </a:lnTo>
                    <a:lnTo>
                      <a:pt x="12" y="20"/>
                    </a:lnTo>
                    <a:lnTo>
                      <a:pt x="14" y="22"/>
                    </a:lnTo>
                    <a:lnTo>
                      <a:pt x="14" y="24"/>
                    </a:lnTo>
                    <a:lnTo>
                      <a:pt x="19" y="27"/>
                    </a:lnTo>
                    <a:lnTo>
                      <a:pt x="23" y="22"/>
                    </a:lnTo>
                    <a:lnTo>
                      <a:pt x="34" y="15"/>
                    </a:lnTo>
                    <a:lnTo>
                      <a:pt x="31" y="14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6" name="香川県"/>
              <p:cNvSpPr>
                <a:spLocks/>
              </p:cNvSpPr>
              <p:nvPr/>
            </p:nvSpPr>
            <p:spPr bwMode="auto">
              <a:xfrm rot="22938875">
                <a:off x="2246" y="3368"/>
                <a:ext cx="208" cy="96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11" y="11"/>
                  </a:cxn>
                  <a:cxn ang="0">
                    <a:pos x="17" y="9"/>
                  </a:cxn>
                  <a:cxn ang="0">
                    <a:pos x="26" y="8"/>
                  </a:cxn>
                  <a:cxn ang="0">
                    <a:pos x="26" y="5"/>
                  </a:cxn>
                  <a:cxn ang="0">
                    <a:pos x="18" y="0"/>
                  </a:cxn>
                  <a:cxn ang="0">
                    <a:pos x="8" y="1"/>
                  </a:cxn>
                  <a:cxn ang="0">
                    <a:pos x="3" y="4"/>
                  </a:cxn>
                  <a:cxn ang="0">
                    <a:pos x="0" y="4"/>
                  </a:cxn>
                  <a:cxn ang="0">
                    <a:pos x="2" y="9"/>
                  </a:cxn>
                  <a:cxn ang="0">
                    <a:pos x="0" y="11"/>
                  </a:cxn>
                  <a:cxn ang="0">
                    <a:pos x="2" y="12"/>
                  </a:cxn>
                  <a:cxn ang="0">
                    <a:pos x="8" y="10"/>
                  </a:cxn>
                </a:cxnLst>
                <a:rect l="0" t="0" r="r" b="b"/>
                <a:pathLst>
                  <a:path w="26" h="12">
                    <a:moveTo>
                      <a:pt x="8" y="10"/>
                    </a:moveTo>
                    <a:lnTo>
                      <a:pt x="11" y="11"/>
                    </a:lnTo>
                    <a:lnTo>
                      <a:pt x="17" y="9"/>
                    </a:lnTo>
                    <a:lnTo>
                      <a:pt x="26" y="8"/>
                    </a:lnTo>
                    <a:lnTo>
                      <a:pt x="26" y="5"/>
                    </a:lnTo>
                    <a:lnTo>
                      <a:pt x="18" y="0"/>
                    </a:lnTo>
                    <a:lnTo>
                      <a:pt x="8" y="1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2" y="9"/>
                    </a:lnTo>
                    <a:lnTo>
                      <a:pt x="0" y="11"/>
                    </a:lnTo>
                    <a:lnTo>
                      <a:pt x="2" y="12"/>
                    </a:lnTo>
                    <a:lnTo>
                      <a:pt x="8" y="1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7" name="愛媛県"/>
              <p:cNvSpPr>
                <a:spLocks/>
              </p:cNvSpPr>
              <p:nvPr/>
            </p:nvSpPr>
            <p:spPr bwMode="auto">
              <a:xfrm rot="22938875">
                <a:off x="1812" y="3310"/>
                <a:ext cx="399" cy="351"/>
              </a:xfrm>
              <a:custGeom>
                <a:avLst/>
                <a:gdLst/>
                <a:ahLst/>
                <a:cxnLst>
                  <a:cxn ang="0">
                    <a:pos x="19" y="35"/>
                  </a:cxn>
                  <a:cxn ang="0">
                    <a:pos x="25" y="30"/>
                  </a:cxn>
                  <a:cxn ang="0">
                    <a:pos x="23" y="24"/>
                  </a:cxn>
                  <a:cxn ang="0">
                    <a:pos x="30" y="23"/>
                  </a:cxn>
                  <a:cxn ang="0">
                    <a:pos x="35" y="13"/>
                  </a:cxn>
                  <a:cxn ang="0">
                    <a:pos x="50" y="10"/>
                  </a:cxn>
                  <a:cxn ang="0">
                    <a:pos x="50" y="4"/>
                  </a:cxn>
                  <a:cxn ang="0">
                    <a:pos x="48" y="3"/>
                  </a:cxn>
                  <a:cxn ang="0">
                    <a:pos x="45" y="4"/>
                  </a:cxn>
                  <a:cxn ang="0">
                    <a:pos x="41" y="4"/>
                  </a:cxn>
                  <a:cxn ang="0">
                    <a:pos x="36" y="6"/>
                  </a:cxn>
                  <a:cxn ang="0">
                    <a:pos x="29" y="0"/>
                  </a:cxn>
                  <a:cxn ang="0">
                    <a:pos x="21" y="6"/>
                  </a:cxn>
                  <a:cxn ang="0">
                    <a:pos x="19" y="14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1" y="23"/>
                  </a:cxn>
                  <a:cxn ang="0">
                    <a:pos x="10" y="27"/>
                  </a:cxn>
                  <a:cxn ang="0">
                    <a:pos x="14" y="30"/>
                  </a:cxn>
                  <a:cxn ang="0">
                    <a:pos x="13" y="32"/>
                  </a:cxn>
                  <a:cxn ang="0">
                    <a:pos x="9" y="31"/>
                  </a:cxn>
                  <a:cxn ang="0">
                    <a:pos x="13" y="44"/>
                  </a:cxn>
                  <a:cxn ang="0">
                    <a:pos x="16" y="43"/>
                  </a:cxn>
                  <a:cxn ang="0">
                    <a:pos x="16" y="35"/>
                  </a:cxn>
                  <a:cxn ang="0">
                    <a:pos x="19" y="35"/>
                  </a:cxn>
                </a:cxnLst>
                <a:rect l="0" t="0" r="r" b="b"/>
                <a:pathLst>
                  <a:path w="50" h="44">
                    <a:moveTo>
                      <a:pt x="19" y="35"/>
                    </a:moveTo>
                    <a:lnTo>
                      <a:pt x="25" y="30"/>
                    </a:lnTo>
                    <a:lnTo>
                      <a:pt x="23" y="24"/>
                    </a:lnTo>
                    <a:lnTo>
                      <a:pt x="30" y="23"/>
                    </a:lnTo>
                    <a:lnTo>
                      <a:pt x="35" y="13"/>
                    </a:lnTo>
                    <a:lnTo>
                      <a:pt x="50" y="10"/>
                    </a:lnTo>
                    <a:lnTo>
                      <a:pt x="50" y="4"/>
                    </a:lnTo>
                    <a:lnTo>
                      <a:pt x="48" y="3"/>
                    </a:lnTo>
                    <a:lnTo>
                      <a:pt x="45" y="4"/>
                    </a:lnTo>
                    <a:lnTo>
                      <a:pt x="41" y="4"/>
                    </a:lnTo>
                    <a:lnTo>
                      <a:pt x="36" y="6"/>
                    </a:lnTo>
                    <a:lnTo>
                      <a:pt x="29" y="0"/>
                    </a:lnTo>
                    <a:lnTo>
                      <a:pt x="21" y="6"/>
                    </a:lnTo>
                    <a:lnTo>
                      <a:pt x="19" y="14"/>
                    </a:lnTo>
                    <a:lnTo>
                      <a:pt x="0" y="25"/>
                    </a:lnTo>
                    <a:lnTo>
                      <a:pt x="3" y="26"/>
                    </a:lnTo>
                    <a:lnTo>
                      <a:pt x="11" y="23"/>
                    </a:lnTo>
                    <a:lnTo>
                      <a:pt x="10" y="27"/>
                    </a:lnTo>
                    <a:lnTo>
                      <a:pt x="14" y="30"/>
                    </a:lnTo>
                    <a:lnTo>
                      <a:pt x="13" y="32"/>
                    </a:lnTo>
                    <a:lnTo>
                      <a:pt x="9" y="31"/>
                    </a:lnTo>
                    <a:lnTo>
                      <a:pt x="13" y="44"/>
                    </a:lnTo>
                    <a:lnTo>
                      <a:pt x="16" y="43"/>
                    </a:lnTo>
                    <a:lnTo>
                      <a:pt x="16" y="35"/>
                    </a:lnTo>
                    <a:lnTo>
                      <a:pt x="19" y="3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8" name="高知県"/>
              <p:cNvSpPr>
                <a:spLocks/>
              </p:cNvSpPr>
              <p:nvPr/>
            </p:nvSpPr>
            <p:spPr bwMode="auto">
              <a:xfrm rot="22938875">
                <a:off x="1903" y="3437"/>
                <a:ext cx="424" cy="328"/>
              </a:xfrm>
              <a:custGeom>
                <a:avLst/>
                <a:gdLst/>
                <a:ahLst/>
                <a:cxnLst>
                  <a:cxn ang="0">
                    <a:pos x="48" y="9"/>
                  </a:cxn>
                  <a:cxn ang="0">
                    <a:pos x="46" y="7"/>
                  </a:cxn>
                  <a:cxn ang="0">
                    <a:pos x="43" y="2"/>
                  </a:cxn>
                  <a:cxn ang="0">
                    <a:pos x="40" y="3"/>
                  </a:cxn>
                  <a:cxn ang="0">
                    <a:pos x="34" y="0"/>
                  </a:cxn>
                  <a:cxn ang="0">
                    <a:pos x="19" y="3"/>
                  </a:cxn>
                  <a:cxn ang="0">
                    <a:pos x="14" y="13"/>
                  </a:cxn>
                  <a:cxn ang="0">
                    <a:pos x="7" y="14"/>
                  </a:cxn>
                  <a:cxn ang="0">
                    <a:pos x="9" y="20"/>
                  </a:cxn>
                  <a:cxn ang="0">
                    <a:pos x="3" y="25"/>
                  </a:cxn>
                  <a:cxn ang="0">
                    <a:pos x="0" y="25"/>
                  </a:cxn>
                  <a:cxn ang="0">
                    <a:pos x="0" y="33"/>
                  </a:cxn>
                  <a:cxn ang="0">
                    <a:pos x="2" y="33"/>
                  </a:cxn>
                  <a:cxn ang="0">
                    <a:pos x="0" y="38"/>
                  </a:cxn>
                  <a:cxn ang="0">
                    <a:pos x="5" y="39"/>
                  </a:cxn>
                  <a:cxn ang="0">
                    <a:pos x="9" y="38"/>
                  </a:cxn>
                  <a:cxn ang="0">
                    <a:pos x="13" y="41"/>
                  </a:cxn>
                  <a:cxn ang="0">
                    <a:pos x="12" y="35"/>
                  </a:cxn>
                  <a:cxn ang="0">
                    <a:pos x="13" y="31"/>
                  </a:cxn>
                  <a:cxn ang="0">
                    <a:pos x="19" y="26"/>
                  </a:cxn>
                  <a:cxn ang="0">
                    <a:pos x="22" y="20"/>
                  </a:cxn>
                  <a:cxn ang="0">
                    <a:pos x="30" y="14"/>
                  </a:cxn>
                  <a:cxn ang="0">
                    <a:pos x="34" y="13"/>
                  </a:cxn>
                  <a:cxn ang="0">
                    <a:pos x="40" y="14"/>
                  </a:cxn>
                  <a:cxn ang="0">
                    <a:pos x="49" y="24"/>
                  </a:cxn>
                  <a:cxn ang="0">
                    <a:pos x="53" y="14"/>
                  </a:cxn>
                  <a:cxn ang="0">
                    <a:pos x="48" y="11"/>
                  </a:cxn>
                  <a:cxn ang="0">
                    <a:pos x="48" y="9"/>
                  </a:cxn>
                </a:cxnLst>
                <a:rect l="0" t="0" r="r" b="b"/>
                <a:pathLst>
                  <a:path w="53" h="41">
                    <a:moveTo>
                      <a:pt x="48" y="9"/>
                    </a:moveTo>
                    <a:lnTo>
                      <a:pt x="46" y="7"/>
                    </a:lnTo>
                    <a:lnTo>
                      <a:pt x="43" y="2"/>
                    </a:lnTo>
                    <a:lnTo>
                      <a:pt x="40" y="3"/>
                    </a:lnTo>
                    <a:lnTo>
                      <a:pt x="34" y="0"/>
                    </a:lnTo>
                    <a:lnTo>
                      <a:pt x="19" y="3"/>
                    </a:lnTo>
                    <a:lnTo>
                      <a:pt x="14" y="13"/>
                    </a:lnTo>
                    <a:lnTo>
                      <a:pt x="7" y="14"/>
                    </a:lnTo>
                    <a:lnTo>
                      <a:pt x="9" y="20"/>
                    </a:lnTo>
                    <a:lnTo>
                      <a:pt x="3" y="25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2" y="33"/>
                    </a:lnTo>
                    <a:lnTo>
                      <a:pt x="0" y="38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3" y="41"/>
                    </a:lnTo>
                    <a:lnTo>
                      <a:pt x="12" y="35"/>
                    </a:lnTo>
                    <a:lnTo>
                      <a:pt x="13" y="31"/>
                    </a:lnTo>
                    <a:lnTo>
                      <a:pt x="19" y="26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34" y="13"/>
                    </a:lnTo>
                    <a:lnTo>
                      <a:pt x="40" y="14"/>
                    </a:lnTo>
                    <a:lnTo>
                      <a:pt x="49" y="24"/>
                    </a:lnTo>
                    <a:lnTo>
                      <a:pt x="53" y="14"/>
                    </a:lnTo>
                    <a:lnTo>
                      <a:pt x="48" y="11"/>
                    </a:lnTo>
                    <a:lnTo>
                      <a:pt x="48" y="9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49" name="福岡県"/>
              <p:cNvSpPr>
                <a:spLocks/>
              </p:cNvSpPr>
              <p:nvPr/>
            </p:nvSpPr>
            <p:spPr bwMode="auto">
              <a:xfrm rot="22938875">
                <a:off x="1390" y="3126"/>
                <a:ext cx="279" cy="263"/>
              </a:xfrm>
              <a:custGeom>
                <a:avLst/>
                <a:gdLst/>
                <a:ahLst/>
                <a:cxnLst>
                  <a:cxn ang="0">
                    <a:pos x="31" y="10"/>
                  </a:cxn>
                  <a:cxn ang="0">
                    <a:pos x="31" y="0"/>
                  </a:cxn>
                  <a:cxn ang="0">
                    <a:pos x="26" y="0"/>
                  </a:cxn>
                  <a:cxn ang="0">
                    <a:pos x="23" y="0"/>
                  </a:cxn>
                  <a:cxn ang="0">
                    <a:pos x="15" y="1"/>
                  </a:cxn>
                  <a:cxn ang="0">
                    <a:pos x="7" y="8"/>
                  </a:cxn>
                  <a:cxn ang="0">
                    <a:pos x="10" y="10"/>
                  </a:cxn>
                  <a:cxn ang="0">
                    <a:pos x="7" y="11"/>
                  </a:cxn>
                  <a:cxn ang="0">
                    <a:pos x="5" y="9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0" y="15"/>
                  </a:cxn>
                  <a:cxn ang="0">
                    <a:pos x="9" y="17"/>
                  </a:cxn>
                  <a:cxn ang="0">
                    <a:pos x="13" y="17"/>
                  </a:cxn>
                  <a:cxn ang="0">
                    <a:pos x="12" y="20"/>
                  </a:cxn>
                  <a:cxn ang="0">
                    <a:pos x="8" y="27"/>
                  </a:cxn>
                  <a:cxn ang="0">
                    <a:pos x="9" y="33"/>
                  </a:cxn>
                  <a:cxn ang="0">
                    <a:pos x="13" y="32"/>
                  </a:cxn>
                  <a:cxn ang="0">
                    <a:pos x="18" y="28"/>
                  </a:cxn>
                  <a:cxn ang="0">
                    <a:pos x="25" y="30"/>
                  </a:cxn>
                  <a:cxn ang="0">
                    <a:pos x="25" y="22"/>
                  </a:cxn>
                  <a:cxn ang="0">
                    <a:pos x="27" y="18"/>
                  </a:cxn>
                  <a:cxn ang="0">
                    <a:pos x="34" y="17"/>
                  </a:cxn>
                  <a:cxn ang="0">
                    <a:pos x="35" y="14"/>
                  </a:cxn>
                  <a:cxn ang="0">
                    <a:pos x="31" y="10"/>
                  </a:cxn>
                </a:cxnLst>
                <a:rect l="0" t="0" r="r" b="b"/>
                <a:pathLst>
                  <a:path w="35" h="33">
                    <a:moveTo>
                      <a:pt x="31" y="10"/>
                    </a:moveTo>
                    <a:lnTo>
                      <a:pt x="31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15" y="1"/>
                    </a:lnTo>
                    <a:lnTo>
                      <a:pt x="7" y="8"/>
                    </a:lnTo>
                    <a:lnTo>
                      <a:pt x="10" y="10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1" y="11"/>
                    </a:lnTo>
                    <a:lnTo>
                      <a:pt x="3" y="13"/>
                    </a:lnTo>
                    <a:lnTo>
                      <a:pt x="0" y="15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2" y="20"/>
                    </a:lnTo>
                    <a:lnTo>
                      <a:pt x="8" y="27"/>
                    </a:lnTo>
                    <a:lnTo>
                      <a:pt x="9" y="33"/>
                    </a:lnTo>
                    <a:lnTo>
                      <a:pt x="13" y="32"/>
                    </a:lnTo>
                    <a:lnTo>
                      <a:pt x="18" y="28"/>
                    </a:lnTo>
                    <a:lnTo>
                      <a:pt x="25" y="30"/>
                    </a:lnTo>
                    <a:lnTo>
                      <a:pt x="25" y="22"/>
                    </a:lnTo>
                    <a:lnTo>
                      <a:pt x="27" y="18"/>
                    </a:lnTo>
                    <a:lnTo>
                      <a:pt x="34" y="17"/>
                    </a:lnTo>
                    <a:lnTo>
                      <a:pt x="35" y="14"/>
                    </a:lnTo>
                    <a:lnTo>
                      <a:pt x="31" y="10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0" name="佐賀県"/>
              <p:cNvSpPr>
                <a:spLocks/>
              </p:cNvSpPr>
              <p:nvPr/>
            </p:nvSpPr>
            <p:spPr bwMode="auto">
              <a:xfrm rot="1338875">
                <a:off x="1302" y="3162"/>
                <a:ext cx="184" cy="184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19" y="6"/>
                  </a:cxn>
                  <a:cxn ang="0">
                    <a:pos x="10" y="4"/>
                  </a:cxn>
                  <a:cxn ang="0">
                    <a:pos x="9" y="4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4" y="6"/>
                  </a:cxn>
                  <a:cxn ang="0">
                    <a:pos x="4" y="9"/>
                  </a:cxn>
                  <a:cxn ang="0">
                    <a:pos x="1" y="8"/>
                  </a:cxn>
                  <a:cxn ang="0">
                    <a:pos x="7" y="18"/>
                  </a:cxn>
                  <a:cxn ang="0">
                    <a:pos x="13" y="23"/>
                  </a:cxn>
                  <a:cxn ang="0">
                    <a:pos x="14" y="21"/>
                  </a:cxn>
                  <a:cxn ang="0">
                    <a:pos x="12" y="17"/>
                  </a:cxn>
                  <a:cxn ang="0">
                    <a:pos x="18" y="16"/>
                  </a:cxn>
                  <a:cxn ang="0">
                    <a:pos x="22" y="9"/>
                  </a:cxn>
                  <a:cxn ang="0">
                    <a:pos x="23" y="6"/>
                  </a:cxn>
                </a:cxnLst>
                <a:rect l="0" t="0" r="r" b="b"/>
                <a:pathLst>
                  <a:path w="23" h="23">
                    <a:moveTo>
                      <a:pt x="23" y="6"/>
                    </a:moveTo>
                    <a:lnTo>
                      <a:pt x="19" y="6"/>
                    </a:lnTo>
                    <a:lnTo>
                      <a:pt x="10" y="4"/>
                    </a:lnTo>
                    <a:lnTo>
                      <a:pt x="9" y="4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1" y="8"/>
                    </a:lnTo>
                    <a:lnTo>
                      <a:pt x="7" y="18"/>
                    </a:lnTo>
                    <a:lnTo>
                      <a:pt x="13" y="23"/>
                    </a:lnTo>
                    <a:lnTo>
                      <a:pt x="14" y="21"/>
                    </a:lnTo>
                    <a:lnTo>
                      <a:pt x="12" y="17"/>
                    </a:lnTo>
                    <a:lnTo>
                      <a:pt x="18" y="16"/>
                    </a:lnTo>
                    <a:lnTo>
                      <a:pt x="22" y="9"/>
                    </a:lnTo>
                    <a:lnTo>
                      <a:pt x="23" y="6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1" name="長崎県"/>
              <p:cNvSpPr>
                <a:spLocks/>
              </p:cNvSpPr>
              <p:nvPr/>
            </p:nvSpPr>
            <p:spPr bwMode="auto">
              <a:xfrm rot="22938875">
                <a:off x="1227" y="3187"/>
                <a:ext cx="192" cy="240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1" y="0"/>
                  </a:cxn>
                  <a:cxn ang="0">
                    <a:pos x="1" y="7"/>
                  </a:cxn>
                  <a:cxn ang="0">
                    <a:pos x="8" y="13"/>
                  </a:cxn>
                  <a:cxn ang="0">
                    <a:pos x="11" y="19"/>
                  </a:cxn>
                  <a:cxn ang="0">
                    <a:pos x="7" y="20"/>
                  </a:cxn>
                  <a:cxn ang="0">
                    <a:pos x="7" y="15"/>
                  </a:cxn>
                  <a:cxn ang="0">
                    <a:pos x="1" y="12"/>
                  </a:cxn>
                  <a:cxn ang="0">
                    <a:pos x="0" y="16"/>
                  </a:cxn>
                  <a:cxn ang="0">
                    <a:pos x="7" y="23"/>
                  </a:cxn>
                  <a:cxn ang="0">
                    <a:pos x="5" y="30"/>
                  </a:cxn>
                  <a:cxn ang="0">
                    <a:pos x="12" y="25"/>
                  </a:cxn>
                  <a:cxn ang="0">
                    <a:pos x="18" y="23"/>
                  </a:cxn>
                  <a:cxn ang="0">
                    <a:pos x="16" y="30"/>
                  </a:cxn>
                  <a:cxn ang="0">
                    <a:pos x="20" y="30"/>
                  </a:cxn>
                  <a:cxn ang="0">
                    <a:pos x="24" y="23"/>
                  </a:cxn>
                  <a:cxn ang="0">
                    <a:pos x="22" y="20"/>
                  </a:cxn>
                  <a:cxn ang="0">
                    <a:pos x="17" y="20"/>
                  </a:cxn>
                  <a:cxn ang="0">
                    <a:pos x="19" y="17"/>
                  </a:cxn>
                  <a:cxn ang="0">
                    <a:pos x="13" y="12"/>
                  </a:cxn>
                  <a:cxn ang="0">
                    <a:pos x="7" y="2"/>
                  </a:cxn>
                </a:cxnLst>
                <a:rect l="0" t="0" r="r" b="b"/>
                <a:pathLst>
                  <a:path w="24" h="30">
                    <a:moveTo>
                      <a:pt x="7" y="2"/>
                    </a:moveTo>
                    <a:lnTo>
                      <a:pt x="1" y="0"/>
                    </a:lnTo>
                    <a:lnTo>
                      <a:pt x="1" y="7"/>
                    </a:lnTo>
                    <a:lnTo>
                      <a:pt x="8" y="13"/>
                    </a:lnTo>
                    <a:lnTo>
                      <a:pt x="11" y="19"/>
                    </a:lnTo>
                    <a:lnTo>
                      <a:pt x="7" y="20"/>
                    </a:lnTo>
                    <a:lnTo>
                      <a:pt x="7" y="15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7" y="23"/>
                    </a:lnTo>
                    <a:lnTo>
                      <a:pt x="5" y="30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16" y="30"/>
                    </a:lnTo>
                    <a:lnTo>
                      <a:pt x="20" y="30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17" y="20"/>
                    </a:lnTo>
                    <a:lnTo>
                      <a:pt x="19" y="17"/>
                    </a:lnTo>
                    <a:lnTo>
                      <a:pt x="13" y="12"/>
                    </a:lnTo>
                    <a:lnTo>
                      <a:pt x="7" y="2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2" name="熊本県"/>
              <p:cNvSpPr>
                <a:spLocks/>
              </p:cNvSpPr>
              <p:nvPr/>
            </p:nvSpPr>
            <p:spPr bwMode="auto">
              <a:xfrm rot="22938875">
                <a:off x="1345" y="3345"/>
                <a:ext cx="256" cy="296"/>
              </a:xfrm>
              <a:custGeom>
                <a:avLst/>
                <a:gdLst/>
                <a:ahLst/>
                <a:cxnLst>
                  <a:cxn ang="0">
                    <a:pos x="7" y="35"/>
                  </a:cxn>
                  <a:cxn ang="0">
                    <a:pos x="12" y="37"/>
                  </a:cxn>
                  <a:cxn ang="0">
                    <a:pos x="18" y="37"/>
                  </a:cxn>
                  <a:cxn ang="0">
                    <a:pos x="24" y="36"/>
                  </a:cxn>
                  <a:cxn ang="0">
                    <a:pos x="22" y="32"/>
                  </a:cxn>
                  <a:cxn ang="0">
                    <a:pos x="24" y="28"/>
                  </a:cxn>
                  <a:cxn ang="0">
                    <a:pos x="22" y="25"/>
                  </a:cxn>
                  <a:cxn ang="0">
                    <a:pos x="22" y="21"/>
                  </a:cxn>
                  <a:cxn ang="0">
                    <a:pos x="25" y="21"/>
                  </a:cxn>
                  <a:cxn ang="0">
                    <a:pos x="29" y="14"/>
                  </a:cxn>
                  <a:cxn ang="0">
                    <a:pos x="32" y="1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4"/>
                  </a:cxn>
                  <a:cxn ang="0">
                    <a:pos x="19" y="2"/>
                  </a:cxn>
                  <a:cxn ang="0">
                    <a:pos x="12" y="0"/>
                  </a:cxn>
                  <a:cxn ang="0">
                    <a:pos x="7" y="4"/>
                  </a:cxn>
                  <a:cxn ang="0">
                    <a:pos x="3" y="5"/>
                  </a:cxn>
                  <a:cxn ang="0">
                    <a:pos x="8" y="15"/>
                  </a:cxn>
                  <a:cxn ang="0">
                    <a:pos x="2" y="20"/>
                  </a:cxn>
                  <a:cxn ang="0">
                    <a:pos x="7" y="20"/>
                  </a:cxn>
                  <a:cxn ang="0">
                    <a:pos x="5" y="24"/>
                  </a:cxn>
                  <a:cxn ang="0">
                    <a:pos x="4" y="29"/>
                  </a:cxn>
                  <a:cxn ang="0">
                    <a:pos x="0" y="35"/>
                  </a:cxn>
                  <a:cxn ang="0">
                    <a:pos x="3" y="37"/>
                  </a:cxn>
                  <a:cxn ang="0">
                    <a:pos x="7" y="35"/>
                  </a:cxn>
                </a:cxnLst>
                <a:rect l="0" t="0" r="r" b="b"/>
                <a:pathLst>
                  <a:path w="32" h="37">
                    <a:moveTo>
                      <a:pt x="7" y="35"/>
                    </a:moveTo>
                    <a:lnTo>
                      <a:pt x="12" y="37"/>
                    </a:lnTo>
                    <a:lnTo>
                      <a:pt x="18" y="37"/>
                    </a:lnTo>
                    <a:lnTo>
                      <a:pt x="24" y="36"/>
                    </a:lnTo>
                    <a:lnTo>
                      <a:pt x="22" y="32"/>
                    </a:lnTo>
                    <a:lnTo>
                      <a:pt x="24" y="28"/>
                    </a:lnTo>
                    <a:lnTo>
                      <a:pt x="22" y="25"/>
                    </a:lnTo>
                    <a:lnTo>
                      <a:pt x="22" y="21"/>
                    </a:lnTo>
                    <a:lnTo>
                      <a:pt x="25" y="21"/>
                    </a:lnTo>
                    <a:lnTo>
                      <a:pt x="29" y="14"/>
                    </a:lnTo>
                    <a:lnTo>
                      <a:pt x="32" y="1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4"/>
                    </a:lnTo>
                    <a:lnTo>
                      <a:pt x="19" y="2"/>
                    </a:lnTo>
                    <a:lnTo>
                      <a:pt x="12" y="0"/>
                    </a:lnTo>
                    <a:lnTo>
                      <a:pt x="7" y="4"/>
                    </a:lnTo>
                    <a:lnTo>
                      <a:pt x="3" y="5"/>
                    </a:lnTo>
                    <a:lnTo>
                      <a:pt x="8" y="15"/>
                    </a:lnTo>
                    <a:lnTo>
                      <a:pt x="2" y="20"/>
                    </a:lnTo>
                    <a:lnTo>
                      <a:pt x="7" y="20"/>
                    </a:lnTo>
                    <a:lnTo>
                      <a:pt x="5" y="24"/>
                    </a:lnTo>
                    <a:lnTo>
                      <a:pt x="4" y="29"/>
                    </a:lnTo>
                    <a:lnTo>
                      <a:pt x="0" y="35"/>
                    </a:lnTo>
                    <a:lnTo>
                      <a:pt x="3" y="37"/>
                    </a:lnTo>
                    <a:lnTo>
                      <a:pt x="7" y="35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3" name="大分県"/>
              <p:cNvSpPr>
                <a:spLocks/>
              </p:cNvSpPr>
              <p:nvPr/>
            </p:nvSpPr>
            <p:spPr bwMode="auto">
              <a:xfrm rot="22938875">
                <a:off x="1543" y="3274"/>
                <a:ext cx="272" cy="272"/>
              </a:xfrm>
              <a:custGeom>
                <a:avLst/>
                <a:gdLst/>
                <a:ahLst/>
                <a:cxnLst>
                  <a:cxn ang="0">
                    <a:pos x="31" y="27"/>
                  </a:cxn>
                  <a:cxn ang="0">
                    <a:pos x="33" y="22"/>
                  </a:cxn>
                  <a:cxn ang="0">
                    <a:pos x="29" y="23"/>
                  </a:cxn>
                  <a:cxn ang="0">
                    <a:pos x="30" y="17"/>
                  </a:cxn>
                  <a:cxn ang="0">
                    <a:pos x="20" y="16"/>
                  </a:cxn>
                  <a:cxn ang="0">
                    <a:pos x="19" y="13"/>
                  </a:cxn>
                  <a:cxn ang="0">
                    <a:pos x="25" y="11"/>
                  </a:cxn>
                  <a:cxn ang="0">
                    <a:pos x="27" y="3"/>
                  </a:cxn>
                  <a:cxn ang="0">
                    <a:pos x="20" y="0"/>
                  </a:cxn>
                  <a:cxn ang="0">
                    <a:pos x="13" y="5"/>
                  </a:cxn>
                  <a:cxn ang="0">
                    <a:pos x="10" y="4"/>
                  </a:cxn>
                  <a:cxn ang="0">
                    <a:pos x="9" y="7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0" y="20"/>
                  </a:cxn>
                  <a:cxn ang="0">
                    <a:pos x="3" y="22"/>
                  </a:cxn>
                  <a:cxn ang="0">
                    <a:pos x="4" y="18"/>
                  </a:cxn>
                  <a:cxn ang="0">
                    <a:pos x="6" y="18"/>
                  </a:cxn>
                  <a:cxn ang="0">
                    <a:pos x="13" y="29"/>
                  </a:cxn>
                  <a:cxn ang="0">
                    <a:pos x="23" y="33"/>
                  </a:cxn>
                  <a:cxn ang="0">
                    <a:pos x="27" y="31"/>
                  </a:cxn>
                  <a:cxn ang="0">
                    <a:pos x="30" y="34"/>
                  </a:cxn>
                  <a:cxn ang="0">
                    <a:pos x="34" y="29"/>
                  </a:cxn>
                  <a:cxn ang="0">
                    <a:pos x="31" y="27"/>
                  </a:cxn>
                </a:cxnLst>
                <a:rect l="0" t="0" r="r" b="b"/>
                <a:pathLst>
                  <a:path w="34" h="34">
                    <a:moveTo>
                      <a:pt x="31" y="27"/>
                    </a:moveTo>
                    <a:lnTo>
                      <a:pt x="33" y="22"/>
                    </a:lnTo>
                    <a:lnTo>
                      <a:pt x="29" y="23"/>
                    </a:lnTo>
                    <a:lnTo>
                      <a:pt x="30" y="17"/>
                    </a:lnTo>
                    <a:lnTo>
                      <a:pt x="20" y="16"/>
                    </a:lnTo>
                    <a:lnTo>
                      <a:pt x="19" y="13"/>
                    </a:lnTo>
                    <a:lnTo>
                      <a:pt x="25" y="11"/>
                    </a:lnTo>
                    <a:lnTo>
                      <a:pt x="27" y="3"/>
                    </a:lnTo>
                    <a:lnTo>
                      <a:pt x="20" y="0"/>
                    </a:lnTo>
                    <a:lnTo>
                      <a:pt x="13" y="5"/>
                    </a:lnTo>
                    <a:lnTo>
                      <a:pt x="10" y="4"/>
                    </a:lnTo>
                    <a:lnTo>
                      <a:pt x="9" y="7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20"/>
                    </a:lnTo>
                    <a:lnTo>
                      <a:pt x="3" y="22"/>
                    </a:lnTo>
                    <a:lnTo>
                      <a:pt x="4" y="18"/>
                    </a:lnTo>
                    <a:lnTo>
                      <a:pt x="6" y="18"/>
                    </a:lnTo>
                    <a:lnTo>
                      <a:pt x="13" y="29"/>
                    </a:lnTo>
                    <a:lnTo>
                      <a:pt x="23" y="33"/>
                    </a:lnTo>
                    <a:lnTo>
                      <a:pt x="27" y="31"/>
                    </a:lnTo>
                    <a:lnTo>
                      <a:pt x="30" y="34"/>
                    </a:lnTo>
                    <a:lnTo>
                      <a:pt x="34" y="29"/>
                    </a:lnTo>
                    <a:lnTo>
                      <a:pt x="31" y="27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4" name="宮崎県"/>
              <p:cNvSpPr>
                <a:spLocks/>
              </p:cNvSpPr>
              <p:nvPr/>
            </p:nvSpPr>
            <p:spPr bwMode="auto">
              <a:xfrm rot="22938875">
                <a:off x="1370" y="3465"/>
                <a:ext cx="296" cy="439"/>
              </a:xfrm>
              <a:custGeom>
                <a:avLst/>
                <a:gdLst/>
                <a:ahLst/>
                <a:cxnLst>
                  <a:cxn ang="0">
                    <a:pos x="30" y="4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3" y="10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12" y="17"/>
                  </a:cxn>
                  <a:cxn ang="0">
                    <a:pos x="10" y="21"/>
                  </a:cxn>
                  <a:cxn ang="0">
                    <a:pos x="12" y="25"/>
                  </a:cxn>
                  <a:cxn ang="0">
                    <a:pos x="6" y="26"/>
                  </a:cxn>
                  <a:cxn ang="0">
                    <a:pos x="0" y="26"/>
                  </a:cxn>
                  <a:cxn ang="0">
                    <a:pos x="1" y="31"/>
                  </a:cxn>
                  <a:cxn ang="0">
                    <a:pos x="8" y="36"/>
                  </a:cxn>
                  <a:cxn ang="0">
                    <a:pos x="8" y="41"/>
                  </a:cxn>
                  <a:cxn ang="0">
                    <a:pos x="13" y="45"/>
                  </a:cxn>
                  <a:cxn ang="0">
                    <a:pos x="11" y="52"/>
                  </a:cxn>
                  <a:cxn ang="0">
                    <a:pos x="15" y="55"/>
                  </a:cxn>
                  <a:cxn ang="0">
                    <a:pos x="18" y="51"/>
                  </a:cxn>
                  <a:cxn ang="0">
                    <a:pos x="21" y="41"/>
                  </a:cxn>
                  <a:cxn ang="0">
                    <a:pos x="22" y="30"/>
                  </a:cxn>
                  <a:cxn ang="0">
                    <a:pos x="27" y="21"/>
                  </a:cxn>
                  <a:cxn ang="0">
                    <a:pos x="30" y="17"/>
                  </a:cxn>
                  <a:cxn ang="0">
                    <a:pos x="31" y="13"/>
                  </a:cxn>
                  <a:cxn ang="0">
                    <a:pos x="37" y="5"/>
                  </a:cxn>
                  <a:cxn ang="0">
                    <a:pos x="34" y="2"/>
                  </a:cxn>
                  <a:cxn ang="0">
                    <a:pos x="30" y="4"/>
                  </a:cxn>
                </a:cxnLst>
                <a:rect l="0" t="0" r="r" b="b"/>
                <a:pathLst>
                  <a:path w="37" h="55">
                    <a:moveTo>
                      <a:pt x="30" y="4"/>
                    </a:moveTo>
                    <a:lnTo>
                      <a:pt x="20" y="0"/>
                    </a:lnTo>
                    <a:lnTo>
                      <a:pt x="17" y="3"/>
                    </a:lnTo>
                    <a:lnTo>
                      <a:pt x="13" y="10"/>
                    </a:lnTo>
                    <a:lnTo>
                      <a:pt x="10" y="10"/>
                    </a:lnTo>
                    <a:lnTo>
                      <a:pt x="10" y="14"/>
                    </a:lnTo>
                    <a:lnTo>
                      <a:pt x="12" y="17"/>
                    </a:lnTo>
                    <a:lnTo>
                      <a:pt x="10" y="21"/>
                    </a:lnTo>
                    <a:lnTo>
                      <a:pt x="12" y="25"/>
                    </a:lnTo>
                    <a:lnTo>
                      <a:pt x="6" y="26"/>
                    </a:lnTo>
                    <a:lnTo>
                      <a:pt x="0" y="26"/>
                    </a:lnTo>
                    <a:lnTo>
                      <a:pt x="1" y="31"/>
                    </a:lnTo>
                    <a:lnTo>
                      <a:pt x="8" y="36"/>
                    </a:lnTo>
                    <a:lnTo>
                      <a:pt x="8" y="41"/>
                    </a:lnTo>
                    <a:lnTo>
                      <a:pt x="13" y="45"/>
                    </a:lnTo>
                    <a:lnTo>
                      <a:pt x="11" y="52"/>
                    </a:lnTo>
                    <a:lnTo>
                      <a:pt x="15" y="55"/>
                    </a:lnTo>
                    <a:lnTo>
                      <a:pt x="18" y="51"/>
                    </a:lnTo>
                    <a:lnTo>
                      <a:pt x="21" y="41"/>
                    </a:lnTo>
                    <a:lnTo>
                      <a:pt x="22" y="30"/>
                    </a:lnTo>
                    <a:lnTo>
                      <a:pt x="27" y="21"/>
                    </a:lnTo>
                    <a:lnTo>
                      <a:pt x="30" y="17"/>
                    </a:lnTo>
                    <a:lnTo>
                      <a:pt x="31" y="13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4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  <p:sp>
            <p:nvSpPr>
              <p:cNvPr id="55" name="鹿児島県"/>
              <p:cNvSpPr>
                <a:spLocks/>
              </p:cNvSpPr>
              <p:nvPr/>
            </p:nvSpPr>
            <p:spPr bwMode="auto">
              <a:xfrm rot="22938875">
                <a:off x="1156" y="3576"/>
                <a:ext cx="280" cy="336"/>
              </a:xfrm>
              <a:custGeom>
                <a:avLst/>
                <a:gdLst/>
                <a:ahLst/>
                <a:cxnLst>
                  <a:cxn ang="0">
                    <a:pos x="30" y="17"/>
                  </a:cxn>
                  <a:cxn ang="0">
                    <a:pos x="30" y="12"/>
                  </a:cxn>
                  <a:cxn ang="0">
                    <a:pos x="23" y="7"/>
                  </a:cxn>
                  <a:cxn ang="0">
                    <a:pos x="22" y="2"/>
                  </a:cxn>
                  <a:cxn ang="0">
                    <a:pos x="17" y="0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3"/>
                  </a:cxn>
                  <a:cxn ang="0">
                    <a:pos x="4" y="3"/>
                  </a:cxn>
                  <a:cxn ang="0">
                    <a:pos x="3" y="14"/>
                  </a:cxn>
                  <a:cxn ang="0">
                    <a:pos x="7" y="18"/>
                  </a:cxn>
                  <a:cxn ang="0">
                    <a:pos x="5" y="26"/>
                  </a:cxn>
                  <a:cxn ang="0">
                    <a:pos x="0" y="26"/>
                  </a:cxn>
                  <a:cxn ang="0">
                    <a:pos x="3" y="33"/>
                  </a:cxn>
                  <a:cxn ang="0">
                    <a:pos x="8" y="33"/>
                  </a:cxn>
                  <a:cxn ang="0">
                    <a:pos x="13" y="37"/>
                  </a:cxn>
                  <a:cxn ang="0">
                    <a:pos x="17" y="34"/>
                  </a:cxn>
                  <a:cxn ang="0">
                    <a:pos x="13" y="27"/>
                  </a:cxn>
                  <a:cxn ang="0">
                    <a:pos x="15" y="22"/>
                  </a:cxn>
                  <a:cxn ang="0">
                    <a:pos x="18" y="17"/>
                  </a:cxn>
                  <a:cxn ang="0">
                    <a:pos x="22" y="19"/>
                  </a:cxn>
                  <a:cxn ang="0">
                    <a:pos x="21" y="23"/>
                  </a:cxn>
                  <a:cxn ang="0">
                    <a:pos x="17" y="21"/>
                  </a:cxn>
                  <a:cxn ang="0">
                    <a:pos x="16" y="24"/>
                  </a:cxn>
                  <a:cxn ang="0">
                    <a:pos x="19" y="25"/>
                  </a:cxn>
                  <a:cxn ang="0">
                    <a:pos x="20" y="34"/>
                  </a:cxn>
                  <a:cxn ang="0">
                    <a:pos x="16" y="42"/>
                  </a:cxn>
                  <a:cxn ang="0">
                    <a:pos x="24" y="39"/>
                  </a:cxn>
                  <a:cxn ang="0">
                    <a:pos x="32" y="34"/>
                  </a:cxn>
                  <a:cxn ang="0">
                    <a:pos x="28" y="29"/>
                  </a:cxn>
                  <a:cxn ang="0">
                    <a:pos x="32" y="27"/>
                  </a:cxn>
                  <a:cxn ang="0">
                    <a:pos x="33" y="28"/>
                  </a:cxn>
                  <a:cxn ang="0">
                    <a:pos x="35" y="21"/>
                  </a:cxn>
                  <a:cxn ang="0">
                    <a:pos x="30" y="17"/>
                  </a:cxn>
                </a:cxnLst>
                <a:rect l="0" t="0" r="r" b="b"/>
                <a:pathLst>
                  <a:path w="35" h="42">
                    <a:moveTo>
                      <a:pt x="30" y="17"/>
                    </a:moveTo>
                    <a:lnTo>
                      <a:pt x="30" y="12"/>
                    </a:lnTo>
                    <a:lnTo>
                      <a:pt x="23" y="7"/>
                    </a:lnTo>
                    <a:lnTo>
                      <a:pt x="22" y="2"/>
                    </a:lnTo>
                    <a:lnTo>
                      <a:pt x="17" y="0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3" y="14"/>
                    </a:lnTo>
                    <a:lnTo>
                      <a:pt x="7" y="18"/>
                    </a:lnTo>
                    <a:lnTo>
                      <a:pt x="5" y="26"/>
                    </a:lnTo>
                    <a:lnTo>
                      <a:pt x="0" y="26"/>
                    </a:lnTo>
                    <a:lnTo>
                      <a:pt x="3" y="33"/>
                    </a:lnTo>
                    <a:lnTo>
                      <a:pt x="8" y="33"/>
                    </a:lnTo>
                    <a:lnTo>
                      <a:pt x="13" y="37"/>
                    </a:lnTo>
                    <a:lnTo>
                      <a:pt x="17" y="34"/>
                    </a:lnTo>
                    <a:lnTo>
                      <a:pt x="13" y="27"/>
                    </a:lnTo>
                    <a:lnTo>
                      <a:pt x="15" y="22"/>
                    </a:lnTo>
                    <a:lnTo>
                      <a:pt x="18" y="17"/>
                    </a:lnTo>
                    <a:lnTo>
                      <a:pt x="22" y="19"/>
                    </a:lnTo>
                    <a:lnTo>
                      <a:pt x="21" y="23"/>
                    </a:lnTo>
                    <a:lnTo>
                      <a:pt x="17" y="21"/>
                    </a:lnTo>
                    <a:lnTo>
                      <a:pt x="16" y="24"/>
                    </a:lnTo>
                    <a:lnTo>
                      <a:pt x="19" y="25"/>
                    </a:lnTo>
                    <a:lnTo>
                      <a:pt x="20" y="34"/>
                    </a:lnTo>
                    <a:lnTo>
                      <a:pt x="16" y="42"/>
                    </a:lnTo>
                    <a:lnTo>
                      <a:pt x="24" y="39"/>
                    </a:lnTo>
                    <a:lnTo>
                      <a:pt x="32" y="34"/>
                    </a:lnTo>
                    <a:lnTo>
                      <a:pt x="28" y="29"/>
                    </a:lnTo>
                    <a:lnTo>
                      <a:pt x="32" y="27"/>
                    </a:lnTo>
                    <a:lnTo>
                      <a:pt x="33" y="28"/>
                    </a:lnTo>
                    <a:lnTo>
                      <a:pt x="35" y="21"/>
                    </a:lnTo>
                    <a:lnTo>
                      <a:pt x="30" y="17"/>
                    </a:lnTo>
                  </a:path>
                </a:pathLst>
              </a:custGeom>
              <a:grpFill/>
              <a:ln w="6350" cap="flat" cmpd="sng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GPｺﾞｼｯｸE" pitchFamily="50" charset="-128"/>
                  <a:ea typeface="ＭＳ Ｐゴシック" charset="-128"/>
                </a:endParaRPr>
              </a:p>
            </p:txBody>
          </p:sp>
        </p:grpSp>
        <p:sp>
          <p:nvSpPr>
            <p:cNvPr id="7" name="沖縄県"/>
            <p:cNvSpPr>
              <a:spLocks/>
            </p:cNvSpPr>
            <p:nvPr/>
          </p:nvSpPr>
          <p:spPr bwMode="auto">
            <a:xfrm rot="1338875">
              <a:off x="628350" y="6456933"/>
              <a:ext cx="328612" cy="342900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23"/>
                </a:cxn>
                <a:cxn ang="0">
                  <a:pos x="4" y="19"/>
                </a:cxn>
                <a:cxn ang="0">
                  <a:pos x="5" y="15"/>
                </a:cxn>
                <a:cxn ang="0">
                  <a:pos x="14" y="10"/>
                </a:cxn>
                <a:cxn ang="0">
                  <a:pos x="12" y="7"/>
                </a:cxn>
                <a:cxn ang="0">
                  <a:pos x="13" y="4"/>
                </a:cxn>
                <a:cxn ang="0">
                  <a:pos x="18" y="9"/>
                </a:cxn>
                <a:cxn ang="0">
                  <a:pos x="26" y="0"/>
                </a:cxn>
                <a:cxn ang="0">
                  <a:pos x="28" y="5"/>
                </a:cxn>
                <a:cxn ang="0">
                  <a:pos x="20" y="11"/>
                </a:cxn>
                <a:cxn ang="0">
                  <a:pos x="18" y="11"/>
                </a:cxn>
                <a:cxn ang="0">
                  <a:pos x="9" y="16"/>
                </a:cxn>
                <a:cxn ang="0">
                  <a:pos x="13" y="20"/>
                </a:cxn>
                <a:cxn ang="0">
                  <a:pos x="12" y="21"/>
                </a:cxn>
                <a:cxn ang="0">
                  <a:pos x="9" y="20"/>
                </a:cxn>
                <a:cxn ang="0">
                  <a:pos x="0" y="27"/>
                </a:cxn>
              </a:cxnLst>
              <a:rect l="0" t="0" r="r" b="b"/>
              <a:pathLst>
                <a:path w="28" h="27">
                  <a:moveTo>
                    <a:pt x="0" y="27"/>
                  </a:moveTo>
                  <a:lnTo>
                    <a:pt x="0" y="23"/>
                  </a:lnTo>
                  <a:lnTo>
                    <a:pt x="4" y="19"/>
                  </a:lnTo>
                  <a:lnTo>
                    <a:pt x="5" y="15"/>
                  </a:lnTo>
                  <a:lnTo>
                    <a:pt x="14" y="10"/>
                  </a:lnTo>
                  <a:lnTo>
                    <a:pt x="12" y="7"/>
                  </a:lnTo>
                  <a:lnTo>
                    <a:pt x="13" y="4"/>
                  </a:lnTo>
                  <a:lnTo>
                    <a:pt x="18" y="9"/>
                  </a:lnTo>
                  <a:lnTo>
                    <a:pt x="26" y="0"/>
                  </a:lnTo>
                  <a:lnTo>
                    <a:pt x="28" y="5"/>
                  </a:lnTo>
                  <a:lnTo>
                    <a:pt x="20" y="11"/>
                  </a:lnTo>
                  <a:lnTo>
                    <a:pt x="18" y="11"/>
                  </a:lnTo>
                  <a:lnTo>
                    <a:pt x="9" y="16"/>
                  </a:lnTo>
                  <a:lnTo>
                    <a:pt x="13" y="20"/>
                  </a:lnTo>
                  <a:lnTo>
                    <a:pt x="12" y="21"/>
                  </a:lnTo>
                  <a:lnTo>
                    <a:pt x="9" y="20"/>
                  </a:lnTo>
                  <a:lnTo>
                    <a:pt x="0" y="27"/>
                  </a:lnTo>
                </a:path>
              </a:pathLst>
            </a:custGeom>
            <a:grpFill/>
            <a:ln w="6350" cap="flat" cmpd="sng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ｺﾞｼｯｸE" pitchFamily="50" charset="-128"/>
                <a:ea typeface="ＭＳ Ｐゴシック" charset="-128"/>
              </a:endParaRPr>
            </a:p>
          </p:txBody>
        </p:sp>
      </p:grpSp>
      <p:sp>
        <p:nvSpPr>
          <p:cNvPr id="56" name="フリーフォーム 55"/>
          <p:cNvSpPr/>
          <p:nvPr/>
        </p:nvSpPr>
        <p:spPr bwMode="auto">
          <a:xfrm>
            <a:off x="5884697" y="4418844"/>
            <a:ext cx="224868" cy="668315"/>
          </a:xfrm>
          <a:custGeom>
            <a:avLst/>
            <a:gdLst>
              <a:gd name="connsiteX0" fmla="*/ 201600 w 201600"/>
              <a:gd name="connsiteY0" fmla="*/ 0 h 572756"/>
              <a:gd name="connsiteX1" fmla="*/ 186528 w 201600"/>
              <a:gd name="connsiteY1" fmla="*/ 25120 h 572756"/>
              <a:gd name="connsiteX2" fmla="*/ 171455 w 201600"/>
              <a:gd name="connsiteY2" fmla="*/ 55265 h 572756"/>
              <a:gd name="connsiteX3" fmla="*/ 156383 w 201600"/>
              <a:gd name="connsiteY3" fmla="*/ 100483 h 572756"/>
              <a:gd name="connsiteX4" fmla="*/ 141310 w 201600"/>
              <a:gd name="connsiteY4" fmla="*/ 130628 h 572756"/>
              <a:gd name="connsiteX5" fmla="*/ 136286 w 201600"/>
              <a:gd name="connsiteY5" fmla="*/ 145701 h 572756"/>
              <a:gd name="connsiteX6" fmla="*/ 116189 w 201600"/>
              <a:gd name="connsiteY6" fmla="*/ 170822 h 572756"/>
              <a:gd name="connsiteX7" fmla="*/ 91068 w 201600"/>
              <a:gd name="connsiteY7" fmla="*/ 216039 h 572756"/>
              <a:gd name="connsiteX8" fmla="*/ 81020 w 201600"/>
              <a:gd name="connsiteY8" fmla="*/ 231112 h 572756"/>
              <a:gd name="connsiteX9" fmla="*/ 65948 w 201600"/>
              <a:gd name="connsiteY9" fmla="*/ 256233 h 572756"/>
              <a:gd name="connsiteX10" fmla="*/ 50875 w 201600"/>
              <a:gd name="connsiteY10" fmla="*/ 301450 h 572756"/>
              <a:gd name="connsiteX11" fmla="*/ 45851 w 201600"/>
              <a:gd name="connsiteY11" fmla="*/ 316523 h 572756"/>
              <a:gd name="connsiteX12" fmla="*/ 35802 w 201600"/>
              <a:gd name="connsiteY12" fmla="*/ 331595 h 572756"/>
              <a:gd name="connsiteX13" fmla="*/ 30778 w 201600"/>
              <a:gd name="connsiteY13" fmla="*/ 351692 h 572756"/>
              <a:gd name="connsiteX14" fmla="*/ 20730 w 201600"/>
              <a:gd name="connsiteY14" fmla="*/ 381837 h 572756"/>
              <a:gd name="connsiteX15" fmla="*/ 15706 w 201600"/>
              <a:gd name="connsiteY15" fmla="*/ 406958 h 572756"/>
              <a:gd name="connsiteX16" fmla="*/ 633 w 201600"/>
              <a:gd name="connsiteY16" fmla="*/ 457200 h 572756"/>
              <a:gd name="connsiteX17" fmla="*/ 633 w 201600"/>
              <a:gd name="connsiteY17" fmla="*/ 572756 h 57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1600" h="572756">
                <a:moveTo>
                  <a:pt x="201600" y="0"/>
                </a:moveTo>
                <a:cubicBezTo>
                  <a:pt x="196576" y="8373"/>
                  <a:pt x="190895" y="16386"/>
                  <a:pt x="186528" y="25120"/>
                </a:cubicBezTo>
                <a:cubicBezTo>
                  <a:pt x="165731" y="66714"/>
                  <a:pt x="200248" y="12080"/>
                  <a:pt x="171455" y="55265"/>
                </a:cubicBezTo>
                <a:cubicBezTo>
                  <a:pt x="160445" y="110318"/>
                  <a:pt x="174212" y="52937"/>
                  <a:pt x="156383" y="100483"/>
                </a:cubicBezTo>
                <a:cubicBezTo>
                  <a:pt x="145272" y="130113"/>
                  <a:pt x="159629" y="112311"/>
                  <a:pt x="141310" y="130628"/>
                </a:cubicBezTo>
                <a:cubicBezTo>
                  <a:pt x="139635" y="135652"/>
                  <a:pt x="138654" y="140964"/>
                  <a:pt x="136286" y="145701"/>
                </a:cubicBezTo>
                <a:cubicBezTo>
                  <a:pt x="129949" y="158376"/>
                  <a:pt x="125535" y="161476"/>
                  <a:pt x="116189" y="170822"/>
                </a:cubicBezTo>
                <a:cubicBezTo>
                  <a:pt x="107346" y="197352"/>
                  <a:pt x="114103" y="181486"/>
                  <a:pt x="91068" y="216039"/>
                </a:cubicBezTo>
                <a:cubicBezTo>
                  <a:pt x="87719" y="221063"/>
                  <a:pt x="82930" y="225383"/>
                  <a:pt x="81020" y="231112"/>
                </a:cubicBezTo>
                <a:cubicBezTo>
                  <a:pt x="74498" y="250678"/>
                  <a:pt x="79740" y="242439"/>
                  <a:pt x="65948" y="256233"/>
                </a:cubicBezTo>
                <a:lnTo>
                  <a:pt x="50875" y="301450"/>
                </a:lnTo>
                <a:cubicBezTo>
                  <a:pt x="49200" y="306474"/>
                  <a:pt x="48789" y="312117"/>
                  <a:pt x="45851" y="316523"/>
                </a:cubicBezTo>
                <a:lnTo>
                  <a:pt x="35802" y="331595"/>
                </a:lnTo>
                <a:cubicBezTo>
                  <a:pt x="34127" y="338294"/>
                  <a:pt x="32762" y="345078"/>
                  <a:pt x="30778" y="351692"/>
                </a:cubicBezTo>
                <a:cubicBezTo>
                  <a:pt x="27735" y="361837"/>
                  <a:pt x="22807" y="371451"/>
                  <a:pt x="20730" y="381837"/>
                </a:cubicBezTo>
                <a:cubicBezTo>
                  <a:pt x="19055" y="390211"/>
                  <a:pt x="17953" y="398719"/>
                  <a:pt x="15706" y="406958"/>
                </a:cubicBezTo>
                <a:cubicBezTo>
                  <a:pt x="14604" y="410999"/>
                  <a:pt x="969" y="448116"/>
                  <a:pt x="633" y="457200"/>
                </a:cubicBezTo>
                <a:cubicBezTo>
                  <a:pt x="-793" y="495692"/>
                  <a:pt x="633" y="534237"/>
                  <a:pt x="633" y="57275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57" name="フリーフォーム 56"/>
          <p:cNvSpPr/>
          <p:nvPr/>
        </p:nvSpPr>
        <p:spPr bwMode="auto">
          <a:xfrm>
            <a:off x="5801412" y="5109061"/>
            <a:ext cx="359038" cy="291299"/>
          </a:xfrm>
          <a:custGeom>
            <a:avLst/>
            <a:gdLst>
              <a:gd name="connsiteX0" fmla="*/ 256233 w 256233"/>
              <a:gd name="connsiteY0" fmla="*/ 0 h 246185"/>
              <a:gd name="connsiteX1" fmla="*/ 231112 w 256233"/>
              <a:gd name="connsiteY1" fmla="*/ 15073 h 246185"/>
              <a:gd name="connsiteX2" fmla="*/ 221064 w 256233"/>
              <a:gd name="connsiteY2" fmla="*/ 30145 h 246185"/>
              <a:gd name="connsiteX3" fmla="*/ 185894 w 256233"/>
              <a:gd name="connsiteY3" fmla="*/ 60290 h 246185"/>
              <a:gd name="connsiteX4" fmla="*/ 165798 w 256233"/>
              <a:gd name="connsiteY4" fmla="*/ 85411 h 246185"/>
              <a:gd name="connsiteX5" fmla="*/ 160774 w 256233"/>
              <a:gd name="connsiteY5" fmla="*/ 100484 h 246185"/>
              <a:gd name="connsiteX6" fmla="*/ 150725 w 256233"/>
              <a:gd name="connsiteY6" fmla="*/ 110532 h 246185"/>
              <a:gd name="connsiteX7" fmla="*/ 140677 w 256233"/>
              <a:gd name="connsiteY7" fmla="*/ 125604 h 246185"/>
              <a:gd name="connsiteX8" fmla="*/ 125604 w 256233"/>
              <a:gd name="connsiteY8" fmla="*/ 150725 h 246185"/>
              <a:gd name="connsiteX9" fmla="*/ 115556 w 256233"/>
              <a:gd name="connsiteY9" fmla="*/ 165798 h 246185"/>
              <a:gd name="connsiteX10" fmla="*/ 100483 w 256233"/>
              <a:gd name="connsiteY10" fmla="*/ 170822 h 246185"/>
              <a:gd name="connsiteX11" fmla="*/ 80387 w 256233"/>
              <a:gd name="connsiteY11" fmla="*/ 200967 h 246185"/>
              <a:gd name="connsiteX12" fmla="*/ 65314 w 256233"/>
              <a:gd name="connsiteY12" fmla="*/ 205991 h 246185"/>
              <a:gd name="connsiteX13" fmla="*/ 55266 w 256233"/>
              <a:gd name="connsiteY13" fmla="*/ 216040 h 246185"/>
              <a:gd name="connsiteX14" fmla="*/ 45218 w 256233"/>
              <a:gd name="connsiteY14" fmla="*/ 231112 h 246185"/>
              <a:gd name="connsiteX15" fmla="*/ 15072 w 256233"/>
              <a:gd name="connsiteY15" fmla="*/ 241160 h 246185"/>
              <a:gd name="connsiteX16" fmla="*/ 0 w 256233"/>
              <a:gd name="connsiteY16" fmla="*/ 246185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6233" h="246185">
                <a:moveTo>
                  <a:pt x="256233" y="0"/>
                </a:moveTo>
                <a:cubicBezTo>
                  <a:pt x="247859" y="5024"/>
                  <a:pt x="238526" y="8718"/>
                  <a:pt x="231112" y="15073"/>
                </a:cubicBezTo>
                <a:cubicBezTo>
                  <a:pt x="226528" y="19003"/>
                  <a:pt x="224994" y="25561"/>
                  <a:pt x="221064" y="30145"/>
                </a:cubicBezTo>
                <a:cubicBezTo>
                  <a:pt x="204819" y="49098"/>
                  <a:pt x="203674" y="48438"/>
                  <a:pt x="185894" y="60290"/>
                </a:cubicBezTo>
                <a:cubicBezTo>
                  <a:pt x="173266" y="98177"/>
                  <a:pt x="191769" y="52945"/>
                  <a:pt x="165798" y="85411"/>
                </a:cubicBezTo>
                <a:cubicBezTo>
                  <a:pt x="162490" y="89547"/>
                  <a:pt x="163499" y="95943"/>
                  <a:pt x="160774" y="100484"/>
                </a:cubicBezTo>
                <a:cubicBezTo>
                  <a:pt x="158337" y="104546"/>
                  <a:pt x="153684" y="106833"/>
                  <a:pt x="150725" y="110532"/>
                </a:cubicBezTo>
                <a:cubicBezTo>
                  <a:pt x="146953" y="115247"/>
                  <a:pt x="144026" y="120580"/>
                  <a:pt x="140677" y="125604"/>
                </a:cubicBezTo>
                <a:cubicBezTo>
                  <a:pt x="131951" y="151782"/>
                  <a:pt x="141369" y="131019"/>
                  <a:pt x="125604" y="150725"/>
                </a:cubicBezTo>
                <a:cubicBezTo>
                  <a:pt x="121832" y="155440"/>
                  <a:pt x="120271" y="162026"/>
                  <a:pt x="115556" y="165798"/>
                </a:cubicBezTo>
                <a:cubicBezTo>
                  <a:pt x="111420" y="169106"/>
                  <a:pt x="105507" y="169147"/>
                  <a:pt x="100483" y="170822"/>
                </a:cubicBezTo>
                <a:cubicBezTo>
                  <a:pt x="95216" y="186624"/>
                  <a:pt x="96516" y="190215"/>
                  <a:pt x="80387" y="200967"/>
                </a:cubicBezTo>
                <a:cubicBezTo>
                  <a:pt x="75980" y="203905"/>
                  <a:pt x="70338" y="204316"/>
                  <a:pt x="65314" y="205991"/>
                </a:cubicBezTo>
                <a:cubicBezTo>
                  <a:pt x="61965" y="209341"/>
                  <a:pt x="58225" y="212341"/>
                  <a:pt x="55266" y="216040"/>
                </a:cubicBezTo>
                <a:cubicBezTo>
                  <a:pt x="51494" y="220755"/>
                  <a:pt x="50338" y="227912"/>
                  <a:pt x="45218" y="231112"/>
                </a:cubicBezTo>
                <a:cubicBezTo>
                  <a:pt x="36236" y="236726"/>
                  <a:pt x="25121" y="237810"/>
                  <a:pt x="15072" y="241160"/>
                </a:cubicBezTo>
                <a:lnTo>
                  <a:pt x="0" y="246185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58" name="フリーフォーム 57"/>
          <p:cNvSpPr/>
          <p:nvPr/>
        </p:nvSpPr>
        <p:spPr bwMode="auto">
          <a:xfrm>
            <a:off x="5524580" y="5421537"/>
            <a:ext cx="260524" cy="296433"/>
          </a:xfrm>
          <a:custGeom>
            <a:avLst/>
            <a:gdLst>
              <a:gd name="connsiteX0" fmla="*/ 200967 w 200967"/>
              <a:gd name="connsiteY0" fmla="*/ 0 h 236137"/>
              <a:gd name="connsiteX1" fmla="*/ 190918 w 200967"/>
              <a:gd name="connsiteY1" fmla="*/ 25121 h 236137"/>
              <a:gd name="connsiteX2" fmla="*/ 180870 w 200967"/>
              <a:gd name="connsiteY2" fmla="*/ 35170 h 236137"/>
              <a:gd name="connsiteX3" fmla="*/ 150725 w 200967"/>
              <a:gd name="connsiteY3" fmla="*/ 70339 h 236137"/>
              <a:gd name="connsiteX4" fmla="*/ 135653 w 200967"/>
              <a:gd name="connsiteY4" fmla="*/ 80387 h 236137"/>
              <a:gd name="connsiteX5" fmla="*/ 110532 w 200967"/>
              <a:gd name="connsiteY5" fmla="*/ 105508 h 236137"/>
              <a:gd name="connsiteX6" fmla="*/ 100483 w 200967"/>
              <a:gd name="connsiteY6" fmla="*/ 115556 h 236137"/>
              <a:gd name="connsiteX7" fmla="*/ 90435 w 200967"/>
              <a:gd name="connsiteY7" fmla="*/ 125605 h 236137"/>
              <a:gd name="connsiteX8" fmla="*/ 55266 w 200967"/>
              <a:gd name="connsiteY8" fmla="*/ 145701 h 236137"/>
              <a:gd name="connsiteX9" fmla="*/ 30145 w 200967"/>
              <a:gd name="connsiteY9" fmla="*/ 180871 h 236137"/>
              <a:gd name="connsiteX10" fmla="*/ 20096 w 200967"/>
              <a:gd name="connsiteY10" fmla="*/ 190919 h 236137"/>
              <a:gd name="connsiteX11" fmla="*/ 10048 w 200967"/>
              <a:gd name="connsiteY11" fmla="*/ 221064 h 236137"/>
              <a:gd name="connsiteX12" fmla="*/ 0 w 200967"/>
              <a:gd name="connsiteY12" fmla="*/ 236137 h 23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967" h="236137">
                <a:moveTo>
                  <a:pt x="200967" y="0"/>
                </a:moveTo>
                <a:cubicBezTo>
                  <a:pt x="197617" y="8374"/>
                  <a:pt x="195393" y="17290"/>
                  <a:pt x="190918" y="25121"/>
                </a:cubicBezTo>
                <a:cubicBezTo>
                  <a:pt x="188568" y="29234"/>
                  <a:pt x="183829" y="31471"/>
                  <a:pt x="180870" y="35170"/>
                </a:cubicBezTo>
                <a:cubicBezTo>
                  <a:pt x="167884" y="51403"/>
                  <a:pt x="171456" y="56518"/>
                  <a:pt x="150725" y="70339"/>
                </a:cubicBezTo>
                <a:cubicBezTo>
                  <a:pt x="145701" y="73688"/>
                  <a:pt x="140197" y="76411"/>
                  <a:pt x="135653" y="80387"/>
                </a:cubicBezTo>
                <a:cubicBezTo>
                  <a:pt x="126741" y="88185"/>
                  <a:pt x="118906" y="97134"/>
                  <a:pt x="110532" y="105508"/>
                </a:cubicBezTo>
                <a:lnTo>
                  <a:pt x="100483" y="115556"/>
                </a:lnTo>
                <a:cubicBezTo>
                  <a:pt x="97133" y="118906"/>
                  <a:pt x="94376" y="122978"/>
                  <a:pt x="90435" y="125605"/>
                </a:cubicBezTo>
                <a:cubicBezTo>
                  <a:pt x="69130" y="139807"/>
                  <a:pt x="80763" y="132953"/>
                  <a:pt x="55266" y="145701"/>
                </a:cubicBezTo>
                <a:cubicBezTo>
                  <a:pt x="47247" y="169761"/>
                  <a:pt x="53986" y="157030"/>
                  <a:pt x="30145" y="180871"/>
                </a:cubicBezTo>
                <a:lnTo>
                  <a:pt x="20096" y="190919"/>
                </a:lnTo>
                <a:cubicBezTo>
                  <a:pt x="16747" y="200967"/>
                  <a:pt x="15923" y="212251"/>
                  <a:pt x="10048" y="221064"/>
                </a:cubicBezTo>
                <a:lnTo>
                  <a:pt x="0" y="236137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59" name="フリーフォーム 58"/>
          <p:cNvSpPr/>
          <p:nvPr/>
        </p:nvSpPr>
        <p:spPr bwMode="auto">
          <a:xfrm>
            <a:off x="5290660" y="5669591"/>
            <a:ext cx="73819" cy="250743"/>
          </a:xfrm>
          <a:custGeom>
            <a:avLst/>
            <a:gdLst>
              <a:gd name="connsiteX0" fmla="*/ 47815 w 51322"/>
              <a:gd name="connsiteY0" fmla="*/ 200556 h 200556"/>
              <a:gd name="connsiteX1" fmla="*/ 47815 w 51322"/>
              <a:gd name="connsiteY1" fmla="*/ 74783 h 200556"/>
              <a:gd name="connsiteX2" fmla="*/ 27419 w 51322"/>
              <a:gd name="connsiteY2" fmla="*/ 37391 h 200556"/>
              <a:gd name="connsiteX3" fmla="*/ 17221 w 51322"/>
              <a:gd name="connsiteY3" fmla="*/ 23794 h 200556"/>
              <a:gd name="connsiteX4" fmla="*/ 225 w 51322"/>
              <a:gd name="connsiteY4" fmla="*/ 3399 h 200556"/>
              <a:gd name="connsiteX5" fmla="*/ 225 w 51322"/>
              <a:gd name="connsiteY5" fmla="*/ 0 h 20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22" h="200556">
                <a:moveTo>
                  <a:pt x="47815" y="200556"/>
                </a:moveTo>
                <a:cubicBezTo>
                  <a:pt x="48011" y="195254"/>
                  <a:pt x="55608" y="102838"/>
                  <a:pt x="47815" y="74783"/>
                </a:cubicBezTo>
                <a:cubicBezTo>
                  <a:pt x="45008" y="64679"/>
                  <a:pt x="34753" y="47659"/>
                  <a:pt x="27419" y="37391"/>
                </a:cubicBezTo>
                <a:cubicBezTo>
                  <a:pt x="24126" y="32781"/>
                  <a:pt x="20908" y="28096"/>
                  <a:pt x="17221" y="23794"/>
                </a:cubicBezTo>
                <a:cubicBezTo>
                  <a:pt x="8200" y="13269"/>
                  <a:pt x="6236" y="15420"/>
                  <a:pt x="225" y="3399"/>
                </a:cubicBezTo>
                <a:cubicBezTo>
                  <a:pt x="-282" y="2386"/>
                  <a:pt x="225" y="1133"/>
                  <a:pt x="225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0" name="フリーフォーム 59"/>
          <p:cNvSpPr/>
          <p:nvPr/>
        </p:nvSpPr>
        <p:spPr bwMode="auto">
          <a:xfrm>
            <a:off x="5284209" y="5093528"/>
            <a:ext cx="172859" cy="564358"/>
          </a:xfrm>
          <a:custGeom>
            <a:avLst/>
            <a:gdLst>
              <a:gd name="connsiteX0" fmla="*/ 135970 w 135970"/>
              <a:gd name="connsiteY0" fmla="*/ 0 h 472496"/>
              <a:gd name="connsiteX1" fmla="*/ 132571 w 135970"/>
              <a:gd name="connsiteY1" fmla="*/ 16996 h 472496"/>
              <a:gd name="connsiteX2" fmla="*/ 125772 w 135970"/>
              <a:gd name="connsiteY2" fmla="*/ 37392 h 472496"/>
              <a:gd name="connsiteX3" fmla="*/ 122373 w 135970"/>
              <a:gd name="connsiteY3" fmla="*/ 47589 h 472496"/>
              <a:gd name="connsiteX4" fmla="*/ 118974 w 135970"/>
              <a:gd name="connsiteY4" fmla="*/ 57787 h 472496"/>
              <a:gd name="connsiteX5" fmla="*/ 115574 w 135970"/>
              <a:gd name="connsiteY5" fmla="*/ 71384 h 472496"/>
              <a:gd name="connsiteX6" fmla="*/ 112175 w 135970"/>
              <a:gd name="connsiteY6" fmla="*/ 81582 h 472496"/>
              <a:gd name="connsiteX7" fmla="*/ 108776 w 135970"/>
              <a:gd name="connsiteY7" fmla="*/ 98578 h 472496"/>
              <a:gd name="connsiteX8" fmla="*/ 101977 w 135970"/>
              <a:gd name="connsiteY8" fmla="*/ 118974 h 472496"/>
              <a:gd name="connsiteX9" fmla="*/ 98578 w 135970"/>
              <a:gd name="connsiteY9" fmla="*/ 129172 h 472496"/>
              <a:gd name="connsiteX10" fmla="*/ 95179 w 135970"/>
              <a:gd name="connsiteY10" fmla="*/ 142769 h 472496"/>
              <a:gd name="connsiteX11" fmla="*/ 88380 w 135970"/>
              <a:gd name="connsiteY11" fmla="*/ 166563 h 472496"/>
              <a:gd name="connsiteX12" fmla="*/ 84981 w 135970"/>
              <a:gd name="connsiteY12" fmla="*/ 186959 h 472496"/>
              <a:gd name="connsiteX13" fmla="*/ 81582 w 135970"/>
              <a:gd name="connsiteY13" fmla="*/ 282138 h 472496"/>
              <a:gd name="connsiteX14" fmla="*/ 74783 w 135970"/>
              <a:gd name="connsiteY14" fmla="*/ 302534 h 472496"/>
              <a:gd name="connsiteX15" fmla="*/ 67985 w 135970"/>
              <a:gd name="connsiteY15" fmla="*/ 322929 h 472496"/>
              <a:gd name="connsiteX16" fmla="*/ 54388 w 135970"/>
              <a:gd name="connsiteY16" fmla="*/ 363720 h 472496"/>
              <a:gd name="connsiteX17" fmla="*/ 50988 w 135970"/>
              <a:gd name="connsiteY17" fmla="*/ 373918 h 472496"/>
              <a:gd name="connsiteX18" fmla="*/ 47589 w 135970"/>
              <a:gd name="connsiteY18" fmla="*/ 384116 h 472496"/>
              <a:gd name="connsiteX19" fmla="*/ 40791 w 135970"/>
              <a:gd name="connsiteY19" fmla="*/ 397713 h 472496"/>
              <a:gd name="connsiteX20" fmla="*/ 27194 w 135970"/>
              <a:gd name="connsiteY20" fmla="*/ 428306 h 472496"/>
              <a:gd name="connsiteX21" fmla="*/ 23794 w 135970"/>
              <a:gd name="connsiteY21" fmla="*/ 441903 h 472496"/>
              <a:gd name="connsiteX22" fmla="*/ 13597 w 135970"/>
              <a:gd name="connsiteY22" fmla="*/ 462299 h 472496"/>
              <a:gd name="connsiteX23" fmla="*/ 3399 w 135970"/>
              <a:gd name="connsiteY23" fmla="*/ 469097 h 472496"/>
              <a:gd name="connsiteX24" fmla="*/ 0 w 135970"/>
              <a:gd name="connsiteY24" fmla="*/ 472496 h 47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5970" h="472496">
                <a:moveTo>
                  <a:pt x="135970" y="0"/>
                </a:moveTo>
                <a:cubicBezTo>
                  <a:pt x="134837" y="5665"/>
                  <a:pt x="134091" y="11422"/>
                  <a:pt x="132571" y="16996"/>
                </a:cubicBezTo>
                <a:cubicBezTo>
                  <a:pt x="130685" y="23910"/>
                  <a:pt x="128038" y="30593"/>
                  <a:pt x="125772" y="37392"/>
                </a:cubicBezTo>
                <a:lnTo>
                  <a:pt x="122373" y="47589"/>
                </a:lnTo>
                <a:cubicBezTo>
                  <a:pt x="121240" y="50988"/>
                  <a:pt x="119843" y="54311"/>
                  <a:pt x="118974" y="57787"/>
                </a:cubicBezTo>
                <a:cubicBezTo>
                  <a:pt x="117841" y="62319"/>
                  <a:pt x="116858" y="66892"/>
                  <a:pt x="115574" y="71384"/>
                </a:cubicBezTo>
                <a:cubicBezTo>
                  <a:pt x="114590" y="74829"/>
                  <a:pt x="113044" y="78106"/>
                  <a:pt x="112175" y="81582"/>
                </a:cubicBezTo>
                <a:cubicBezTo>
                  <a:pt x="110774" y="87187"/>
                  <a:pt x="110296" y="93004"/>
                  <a:pt x="108776" y="98578"/>
                </a:cubicBezTo>
                <a:cubicBezTo>
                  <a:pt x="106890" y="105492"/>
                  <a:pt x="104243" y="112175"/>
                  <a:pt x="101977" y="118974"/>
                </a:cubicBezTo>
                <a:cubicBezTo>
                  <a:pt x="100844" y="122373"/>
                  <a:pt x="99447" y="125696"/>
                  <a:pt x="98578" y="129172"/>
                </a:cubicBezTo>
                <a:cubicBezTo>
                  <a:pt x="97445" y="133704"/>
                  <a:pt x="96462" y="138277"/>
                  <a:pt x="95179" y="142769"/>
                </a:cubicBezTo>
                <a:cubicBezTo>
                  <a:pt x="90861" y="157883"/>
                  <a:pt x="91921" y="148857"/>
                  <a:pt x="88380" y="166563"/>
                </a:cubicBezTo>
                <a:cubicBezTo>
                  <a:pt x="87028" y="173322"/>
                  <a:pt x="86114" y="180160"/>
                  <a:pt x="84981" y="186959"/>
                </a:cubicBezTo>
                <a:cubicBezTo>
                  <a:pt x="83848" y="218685"/>
                  <a:pt x="84372" y="250514"/>
                  <a:pt x="81582" y="282138"/>
                </a:cubicBezTo>
                <a:cubicBezTo>
                  <a:pt x="80952" y="289277"/>
                  <a:pt x="77049" y="295735"/>
                  <a:pt x="74783" y="302534"/>
                </a:cubicBezTo>
                <a:lnTo>
                  <a:pt x="67985" y="322929"/>
                </a:lnTo>
                <a:lnTo>
                  <a:pt x="54388" y="363720"/>
                </a:lnTo>
                <a:lnTo>
                  <a:pt x="50988" y="373918"/>
                </a:lnTo>
                <a:cubicBezTo>
                  <a:pt x="49855" y="377317"/>
                  <a:pt x="49191" y="380911"/>
                  <a:pt x="47589" y="384116"/>
                </a:cubicBezTo>
                <a:cubicBezTo>
                  <a:pt x="45323" y="388648"/>
                  <a:pt x="42673" y="393008"/>
                  <a:pt x="40791" y="397713"/>
                </a:cubicBezTo>
                <a:cubicBezTo>
                  <a:pt x="28656" y="428051"/>
                  <a:pt x="40272" y="408687"/>
                  <a:pt x="27194" y="428306"/>
                </a:cubicBezTo>
                <a:cubicBezTo>
                  <a:pt x="26061" y="432838"/>
                  <a:pt x="25078" y="437411"/>
                  <a:pt x="23794" y="441903"/>
                </a:cubicBezTo>
                <a:cubicBezTo>
                  <a:pt x="21582" y="449644"/>
                  <a:pt x="19556" y="456340"/>
                  <a:pt x="13597" y="462299"/>
                </a:cubicBezTo>
                <a:cubicBezTo>
                  <a:pt x="10708" y="465188"/>
                  <a:pt x="6667" y="466646"/>
                  <a:pt x="3399" y="469097"/>
                </a:cubicBezTo>
                <a:cubicBezTo>
                  <a:pt x="2117" y="470058"/>
                  <a:pt x="1133" y="471363"/>
                  <a:pt x="0" y="47249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1" name="フリーフォーム 60"/>
          <p:cNvSpPr/>
          <p:nvPr/>
        </p:nvSpPr>
        <p:spPr bwMode="auto">
          <a:xfrm>
            <a:off x="4306490" y="5271449"/>
            <a:ext cx="185572" cy="117666"/>
          </a:xfrm>
          <a:custGeom>
            <a:avLst/>
            <a:gdLst>
              <a:gd name="connsiteX0" fmla="*/ 159765 w 159765"/>
              <a:gd name="connsiteY0" fmla="*/ 0 h 81583"/>
              <a:gd name="connsiteX1" fmla="*/ 142769 w 159765"/>
              <a:gd name="connsiteY1" fmla="*/ 16997 h 81583"/>
              <a:gd name="connsiteX2" fmla="*/ 88380 w 159765"/>
              <a:gd name="connsiteY2" fmla="*/ 33993 h 81583"/>
              <a:gd name="connsiteX3" fmla="*/ 67985 w 159765"/>
              <a:gd name="connsiteY3" fmla="*/ 40791 h 81583"/>
              <a:gd name="connsiteX4" fmla="*/ 47589 w 159765"/>
              <a:gd name="connsiteY4" fmla="*/ 54388 h 81583"/>
              <a:gd name="connsiteX5" fmla="*/ 37392 w 159765"/>
              <a:gd name="connsiteY5" fmla="*/ 61187 h 81583"/>
              <a:gd name="connsiteX6" fmla="*/ 16996 w 159765"/>
              <a:gd name="connsiteY6" fmla="*/ 67985 h 81583"/>
              <a:gd name="connsiteX7" fmla="*/ 6798 w 159765"/>
              <a:gd name="connsiteY7" fmla="*/ 71385 h 81583"/>
              <a:gd name="connsiteX8" fmla="*/ 0 w 159765"/>
              <a:gd name="connsiteY8" fmla="*/ 81583 h 8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765" h="81583">
                <a:moveTo>
                  <a:pt x="159765" y="0"/>
                </a:moveTo>
                <a:cubicBezTo>
                  <a:pt x="154100" y="5666"/>
                  <a:pt x="148799" y="11721"/>
                  <a:pt x="142769" y="16997"/>
                </a:cubicBezTo>
                <a:cubicBezTo>
                  <a:pt x="127564" y="30302"/>
                  <a:pt x="107202" y="31304"/>
                  <a:pt x="88380" y="33993"/>
                </a:cubicBezTo>
                <a:cubicBezTo>
                  <a:pt x="81582" y="36259"/>
                  <a:pt x="73948" y="36816"/>
                  <a:pt x="67985" y="40791"/>
                </a:cubicBezTo>
                <a:lnTo>
                  <a:pt x="47589" y="54388"/>
                </a:lnTo>
                <a:cubicBezTo>
                  <a:pt x="44190" y="56654"/>
                  <a:pt x="41268" y="59895"/>
                  <a:pt x="37392" y="61187"/>
                </a:cubicBezTo>
                <a:lnTo>
                  <a:pt x="16996" y="67985"/>
                </a:lnTo>
                <a:lnTo>
                  <a:pt x="6798" y="71385"/>
                </a:lnTo>
                <a:lnTo>
                  <a:pt x="0" y="81583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2" name="フリーフォーム 61"/>
          <p:cNvSpPr/>
          <p:nvPr/>
        </p:nvSpPr>
        <p:spPr bwMode="auto">
          <a:xfrm>
            <a:off x="4751130" y="5108285"/>
            <a:ext cx="682525" cy="197157"/>
          </a:xfrm>
          <a:custGeom>
            <a:avLst/>
            <a:gdLst>
              <a:gd name="connsiteX0" fmla="*/ 0 w 632262"/>
              <a:gd name="connsiteY0" fmla="*/ 197157 h 197157"/>
              <a:gd name="connsiteX1" fmla="*/ 30593 w 632262"/>
              <a:gd name="connsiteY1" fmla="*/ 190358 h 197157"/>
              <a:gd name="connsiteX2" fmla="*/ 47590 w 632262"/>
              <a:gd name="connsiteY2" fmla="*/ 186959 h 197157"/>
              <a:gd name="connsiteX3" fmla="*/ 101978 w 632262"/>
              <a:gd name="connsiteY3" fmla="*/ 173362 h 197157"/>
              <a:gd name="connsiteX4" fmla="*/ 163164 w 632262"/>
              <a:gd name="connsiteY4" fmla="*/ 169963 h 197157"/>
              <a:gd name="connsiteX5" fmla="*/ 190359 w 632262"/>
              <a:gd name="connsiteY5" fmla="*/ 176761 h 197157"/>
              <a:gd name="connsiteX6" fmla="*/ 214153 w 632262"/>
              <a:gd name="connsiteY6" fmla="*/ 183560 h 197157"/>
              <a:gd name="connsiteX7" fmla="*/ 234549 w 632262"/>
              <a:gd name="connsiteY7" fmla="*/ 197157 h 197157"/>
              <a:gd name="connsiteX8" fmla="*/ 305933 w 632262"/>
              <a:gd name="connsiteY8" fmla="*/ 193758 h 197157"/>
              <a:gd name="connsiteX9" fmla="*/ 322930 w 632262"/>
              <a:gd name="connsiteY9" fmla="*/ 190358 h 197157"/>
              <a:gd name="connsiteX10" fmla="*/ 336527 w 632262"/>
              <a:gd name="connsiteY10" fmla="*/ 183560 h 197157"/>
              <a:gd name="connsiteX11" fmla="*/ 373918 w 632262"/>
              <a:gd name="connsiteY11" fmla="*/ 169963 h 197157"/>
              <a:gd name="connsiteX12" fmla="*/ 387515 w 632262"/>
              <a:gd name="connsiteY12" fmla="*/ 166564 h 197157"/>
              <a:gd name="connsiteX13" fmla="*/ 397713 w 632262"/>
              <a:gd name="connsiteY13" fmla="*/ 159765 h 197157"/>
              <a:gd name="connsiteX14" fmla="*/ 424907 w 632262"/>
              <a:gd name="connsiteY14" fmla="*/ 152967 h 197157"/>
              <a:gd name="connsiteX15" fmla="*/ 448702 w 632262"/>
              <a:gd name="connsiteY15" fmla="*/ 142769 h 197157"/>
              <a:gd name="connsiteX16" fmla="*/ 465698 w 632262"/>
              <a:gd name="connsiteY16" fmla="*/ 112176 h 197157"/>
              <a:gd name="connsiteX17" fmla="*/ 492892 w 632262"/>
              <a:gd name="connsiteY17" fmla="*/ 88381 h 197157"/>
              <a:gd name="connsiteX18" fmla="*/ 503090 w 632262"/>
              <a:gd name="connsiteY18" fmla="*/ 81582 h 197157"/>
              <a:gd name="connsiteX19" fmla="*/ 537083 w 632262"/>
              <a:gd name="connsiteY19" fmla="*/ 71384 h 197157"/>
              <a:gd name="connsiteX20" fmla="*/ 577874 w 632262"/>
              <a:gd name="connsiteY20" fmla="*/ 64586 h 197157"/>
              <a:gd name="connsiteX21" fmla="*/ 588072 w 632262"/>
              <a:gd name="connsiteY21" fmla="*/ 61187 h 197157"/>
              <a:gd name="connsiteX22" fmla="*/ 594870 w 632262"/>
              <a:gd name="connsiteY22" fmla="*/ 40791 h 197157"/>
              <a:gd name="connsiteX23" fmla="*/ 598269 w 632262"/>
              <a:gd name="connsiteY23" fmla="*/ 30593 h 197157"/>
              <a:gd name="connsiteX24" fmla="*/ 618665 w 632262"/>
              <a:gd name="connsiteY24" fmla="*/ 16996 h 197157"/>
              <a:gd name="connsiteX25" fmla="*/ 622064 w 632262"/>
              <a:gd name="connsiteY25" fmla="*/ 6799 h 197157"/>
              <a:gd name="connsiteX26" fmla="*/ 632262 w 632262"/>
              <a:gd name="connsiteY26" fmla="*/ 0 h 19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32262" h="197157">
                <a:moveTo>
                  <a:pt x="0" y="197157"/>
                </a:moveTo>
                <a:cubicBezTo>
                  <a:pt x="56141" y="187801"/>
                  <a:pt x="-2887" y="198729"/>
                  <a:pt x="30593" y="190358"/>
                </a:cubicBezTo>
                <a:cubicBezTo>
                  <a:pt x="36198" y="188957"/>
                  <a:pt x="42016" y="188479"/>
                  <a:pt x="47590" y="186959"/>
                </a:cubicBezTo>
                <a:cubicBezTo>
                  <a:pt x="76159" y="179168"/>
                  <a:pt x="65455" y="177275"/>
                  <a:pt x="101978" y="173362"/>
                </a:cubicBezTo>
                <a:cubicBezTo>
                  <a:pt x="122289" y="171186"/>
                  <a:pt x="142769" y="171096"/>
                  <a:pt x="163164" y="169963"/>
                </a:cubicBezTo>
                <a:cubicBezTo>
                  <a:pt x="197699" y="176869"/>
                  <a:pt x="165982" y="169796"/>
                  <a:pt x="190359" y="176761"/>
                </a:cubicBezTo>
                <a:cubicBezTo>
                  <a:pt x="193979" y="177795"/>
                  <a:pt x="209841" y="181164"/>
                  <a:pt x="214153" y="183560"/>
                </a:cubicBezTo>
                <a:cubicBezTo>
                  <a:pt x="221296" y="187528"/>
                  <a:pt x="234549" y="197157"/>
                  <a:pt x="234549" y="197157"/>
                </a:cubicBezTo>
                <a:cubicBezTo>
                  <a:pt x="258344" y="196024"/>
                  <a:pt x="282182" y="195585"/>
                  <a:pt x="305933" y="193758"/>
                </a:cubicBezTo>
                <a:cubicBezTo>
                  <a:pt x="311694" y="193315"/>
                  <a:pt x="317449" y="192185"/>
                  <a:pt x="322930" y="190358"/>
                </a:cubicBezTo>
                <a:cubicBezTo>
                  <a:pt x="327737" y="188756"/>
                  <a:pt x="332127" y="186074"/>
                  <a:pt x="336527" y="183560"/>
                </a:cubicBezTo>
                <a:cubicBezTo>
                  <a:pt x="359827" y="170246"/>
                  <a:pt x="330573" y="180798"/>
                  <a:pt x="373918" y="169963"/>
                </a:cubicBezTo>
                <a:lnTo>
                  <a:pt x="387515" y="166564"/>
                </a:lnTo>
                <a:cubicBezTo>
                  <a:pt x="390914" y="164298"/>
                  <a:pt x="393888" y="161200"/>
                  <a:pt x="397713" y="159765"/>
                </a:cubicBezTo>
                <a:cubicBezTo>
                  <a:pt x="440268" y="143807"/>
                  <a:pt x="395556" y="165546"/>
                  <a:pt x="424907" y="152967"/>
                </a:cubicBezTo>
                <a:cubicBezTo>
                  <a:pt x="454311" y="140365"/>
                  <a:pt x="424786" y="150740"/>
                  <a:pt x="448702" y="142769"/>
                </a:cubicBezTo>
                <a:cubicBezTo>
                  <a:pt x="460815" y="106432"/>
                  <a:pt x="447889" y="135074"/>
                  <a:pt x="465698" y="112176"/>
                </a:cubicBezTo>
                <a:cubicBezTo>
                  <a:pt x="485236" y="87056"/>
                  <a:pt x="469453" y="94240"/>
                  <a:pt x="492892" y="88381"/>
                </a:cubicBezTo>
                <a:cubicBezTo>
                  <a:pt x="496291" y="86115"/>
                  <a:pt x="499357" y="83241"/>
                  <a:pt x="503090" y="81582"/>
                </a:cubicBezTo>
                <a:cubicBezTo>
                  <a:pt x="509505" y="78731"/>
                  <a:pt x="528538" y="72986"/>
                  <a:pt x="537083" y="71384"/>
                </a:cubicBezTo>
                <a:cubicBezTo>
                  <a:pt x="550631" y="68844"/>
                  <a:pt x="564797" y="68945"/>
                  <a:pt x="577874" y="64586"/>
                </a:cubicBezTo>
                <a:lnTo>
                  <a:pt x="588072" y="61187"/>
                </a:lnTo>
                <a:lnTo>
                  <a:pt x="594870" y="40791"/>
                </a:lnTo>
                <a:cubicBezTo>
                  <a:pt x="596003" y="37392"/>
                  <a:pt x="595288" y="32581"/>
                  <a:pt x="598269" y="30593"/>
                </a:cubicBezTo>
                <a:lnTo>
                  <a:pt x="618665" y="16996"/>
                </a:lnTo>
                <a:cubicBezTo>
                  <a:pt x="619798" y="13597"/>
                  <a:pt x="619826" y="9597"/>
                  <a:pt x="622064" y="6799"/>
                </a:cubicBezTo>
                <a:cubicBezTo>
                  <a:pt x="624616" y="3609"/>
                  <a:pt x="632262" y="0"/>
                  <a:pt x="632262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3" name="フリーフォーム 62"/>
          <p:cNvSpPr/>
          <p:nvPr/>
        </p:nvSpPr>
        <p:spPr bwMode="auto">
          <a:xfrm>
            <a:off x="3995769" y="5767741"/>
            <a:ext cx="54388" cy="27194"/>
          </a:xfrm>
          <a:custGeom>
            <a:avLst/>
            <a:gdLst>
              <a:gd name="connsiteX0" fmla="*/ 54388 w 54388"/>
              <a:gd name="connsiteY0" fmla="*/ 27194 h 27194"/>
              <a:gd name="connsiteX1" fmla="*/ 27194 w 54388"/>
              <a:gd name="connsiteY1" fmla="*/ 3399 h 27194"/>
              <a:gd name="connsiteX2" fmla="*/ 0 w 54388"/>
              <a:gd name="connsiteY2" fmla="*/ 0 h 2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88" h="27194">
                <a:moveTo>
                  <a:pt x="54388" y="27194"/>
                </a:moveTo>
                <a:cubicBezTo>
                  <a:pt x="46884" y="8434"/>
                  <a:pt x="51082" y="6385"/>
                  <a:pt x="27194" y="3399"/>
                </a:cubicBez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4" name="フリーフォーム 63"/>
          <p:cNvSpPr/>
          <p:nvPr/>
        </p:nvSpPr>
        <p:spPr bwMode="auto">
          <a:xfrm>
            <a:off x="3183085" y="5176270"/>
            <a:ext cx="289200" cy="149567"/>
          </a:xfrm>
          <a:custGeom>
            <a:avLst/>
            <a:gdLst>
              <a:gd name="connsiteX0" fmla="*/ 268699 w 268699"/>
              <a:gd name="connsiteY0" fmla="*/ 163173 h 163173"/>
              <a:gd name="connsiteX1" fmla="*/ 251703 w 268699"/>
              <a:gd name="connsiteY1" fmla="*/ 159774 h 163173"/>
              <a:gd name="connsiteX2" fmla="*/ 241505 w 268699"/>
              <a:gd name="connsiteY2" fmla="*/ 152976 h 163173"/>
              <a:gd name="connsiteX3" fmla="*/ 227908 w 268699"/>
              <a:gd name="connsiteY3" fmla="*/ 149576 h 163173"/>
              <a:gd name="connsiteX4" fmla="*/ 193915 w 268699"/>
              <a:gd name="connsiteY4" fmla="*/ 132580 h 163173"/>
              <a:gd name="connsiteX5" fmla="*/ 183717 w 268699"/>
              <a:gd name="connsiteY5" fmla="*/ 125782 h 163173"/>
              <a:gd name="connsiteX6" fmla="*/ 173520 w 268699"/>
              <a:gd name="connsiteY6" fmla="*/ 122382 h 163173"/>
              <a:gd name="connsiteX7" fmla="*/ 153124 w 268699"/>
              <a:gd name="connsiteY7" fmla="*/ 108785 h 163173"/>
              <a:gd name="connsiteX8" fmla="*/ 139527 w 268699"/>
              <a:gd name="connsiteY8" fmla="*/ 98588 h 163173"/>
              <a:gd name="connsiteX9" fmla="*/ 129329 w 268699"/>
              <a:gd name="connsiteY9" fmla="*/ 95188 h 163173"/>
              <a:gd name="connsiteX10" fmla="*/ 108934 w 268699"/>
              <a:gd name="connsiteY10" fmla="*/ 81591 h 163173"/>
              <a:gd name="connsiteX11" fmla="*/ 105535 w 268699"/>
              <a:gd name="connsiteY11" fmla="*/ 50998 h 163173"/>
              <a:gd name="connsiteX12" fmla="*/ 91938 w 268699"/>
              <a:gd name="connsiteY12" fmla="*/ 47599 h 163173"/>
              <a:gd name="connsiteX13" fmla="*/ 57945 w 268699"/>
              <a:gd name="connsiteY13" fmla="*/ 44199 h 163173"/>
              <a:gd name="connsiteX14" fmla="*/ 37549 w 268699"/>
              <a:gd name="connsiteY14" fmla="*/ 34002 h 163173"/>
              <a:gd name="connsiteX15" fmla="*/ 20553 w 268699"/>
              <a:gd name="connsiteY15" fmla="*/ 10207 h 163173"/>
              <a:gd name="connsiteX16" fmla="*/ 10355 w 268699"/>
              <a:gd name="connsiteY16" fmla="*/ 3408 h 163173"/>
              <a:gd name="connsiteX17" fmla="*/ 3557 w 268699"/>
              <a:gd name="connsiteY17" fmla="*/ 9 h 16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8699" h="163173">
                <a:moveTo>
                  <a:pt x="268699" y="163173"/>
                </a:moveTo>
                <a:cubicBezTo>
                  <a:pt x="263034" y="162040"/>
                  <a:pt x="257113" y="161802"/>
                  <a:pt x="251703" y="159774"/>
                </a:cubicBezTo>
                <a:cubicBezTo>
                  <a:pt x="247878" y="158340"/>
                  <a:pt x="245260" y="154585"/>
                  <a:pt x="241505" y="152976"/>
                </a:cubicBezTo>
                <a:cubicBezTo>
                  <a:pt x="237211" y="151136"/>
                  <a:pt x="232440" y="150709"/>
                  <a:pt x="227908" y="149576"/>
                </a:cubicBezTo>
                <a:cubicBezTo>
                  <a:pt x="203625" y="133388"/>
                  <a:pt x="215439" y="137961"/>
                  <a:pt x="193915" y="132580"/>
                </a:cubicBezTo>
                <a:cubicBezTo>
                  <a:pt x="190516" y="130314"/>
                  <a:pt x="187371" y="127609"/>
                  <a:pt x="183717" y="125782"/>
                </a:cubicBezTo>
                <a:cubicBezTo>
                  <a:pt x="180512" y="124180"/>
                  <a:pt x="176652" y="124122"/>
                  <a:pt x="173520" y="122382"/>
                </a:cubicBezTo>
                <a:cubicBezTo>
                  <a:pt x="166377" y="118414"/>
                  <a:pt x="159661" y="113687"/>
                  <a:pt x="153124" y="108785"/>
                </a:cubicBezTo>
                <a:cubicBezTo>
                  <a:pt x="148592" y="105386"/>
                  <a:pt x="144446" y="101399"/>
                  <a:pt x="139527" y="98588"/>
                </a:cubicBezTo>
                <a:cubicBezTo>
                  <a:pt x="136416" y="96810"/>
                  <a:pt x="132461" y="96928"/>
                  <a:pt x="129329" y="95188"/>
                </a:cubicBezTo>
                <a:cubicBezTo>
                  <a:pt x="122187" y="91220"/>
                  <a:pt x="108934" y="81591"/>
                  <a:pt x="108934" y="81591"/>
                </a:cubicBezTo>
                <a:cubicBezTo>
                  <a:pt x="107801" y="71393"/>
                  <a:pt x="110124" y="60175"/>
                  <a:pt x="105535" y="50998"/>
                </a:cubicBezTo>
                <a:cubicBezTo>
                  <a:pt x="103446" y="46819"/>
                  <a:pt x="96563" y="48260"/>
                  <a:pt x="91938" y="47599"/>
                </a:cubicBezTo>
                <a:cubicBezTo>
                  <a:pt x="80665" y="45988"/>
                  <a:pt x="69276" y="45332"/>
                  <a:pt x="57945" y="44199"/>
                </a:cubicBezTo>
                <a:cubicBezTo>
                  <a:pt x="50985" y="41879"/>
                  <a:pt x="42617" y="40084"/>
                  <a:pt x="37549" y="34002"/>
                </a:cubicBezTo>
                <a:cubicBezTo>
                  <a:pt x="15676" y="7755"/>
                  <a:pt x="46597" y="31910"/>
                  <a:pt x="20553" y="10207"/>
                </a:cubicBezTo>
                <a:cubicBezTo>
                  <a:pt x="17414" y="7591"/>
                  <a:pt x="14009" y="5235"/>
                  <a:pt x="10355" y="3408"/>
                </a:cubicBezTo>
                <a:cubicBezTo>
                  <a:pt x="2841" y="-349"/>
                  <a:pt x="-4613" y="9"/>
                  <a:pt x="3557" y="9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5" name="フリーフォーム 64"/>
          <p:cNvSpPr/>
          <p:nvPr/>
        </p:nvSpPr>
        <p:spPr bwMode="auto">
          <a:xfrm>
            <a:off x="2859999" y="5539256"/>
            <a:ext cx="469332" cy="94332"/>
          </a:xfrm>
          <a:custGeom>
            <a:avLst/>
            <a:gdLst>
              <a:gd name="connsiteX0" fmla="*/ 0 w 384116"/>
              <a:gd name="connsiteY0" fmla="*/ 3399 h 54596"/>
              <a:gd name="connsiteX1" fmla="*/ 20396 w 384116"/>
              <a:gd name="connsiteY1" fmla="*/ 0 h 54596"/>
              <a:gd name="connsiteX2" fmla="*/ 74784 w 384116"/>
              <a:gd name="connsiteY2" fmla="*/ 6798 h 54596"/>
              <a:gd name="connsiteX3" fmla="*/ 112176 w 384116"/>
              <a:gd name="connsiteY3" fmla="*/ 10197 h 54596"/>
              <a:gd name="connsiteX4" fmla="*/ 132571 w 384116"/>
              <a:gd name="connsiteY4" fmla="*/ 16996 h 54596"/>
              <a:gd name="connsiteX5" fmla="*/ 163164 w 384116"/>
              <a:gd name="connsiteY5" fmla="*/ 33992 h 54596"/>
              <a:gd name="connsiteX6" fmla="*/ 207355 w 384116"/>
              <a:gd name="connsiteY6" fmla="*/ 30593 h 54596"/>
              <a:gd name="connsiteX7" fmla="*/ 227750 w 384116"/>
              <a:gd name="connsiteY7" fmla="*/ 23794 h 54596"/>
              <a:gd name="connsiteX8" fmla="*/ 237948 w 384116"/>
              <a:gd name="connsiteY8" fmla="*/ 20395 h 54596"/>
              <a:gd name="connsiteX9" fmla="*/ 278739 w 384116"/>
              <a:gd name="connsiteY9" fmla="*/ 23794 h 54596"/>
              <a:gd name="connsiteX10" fmla="*/ 299135 w 384116"/>
              <a:gd name="connsiteY10" fmla="*/ 30593 h 54596"/>
              <a:gd name="connsiteX11" fmla="*/ 309332 w 384116"/>
              <a:gd name="connsiteY11" fmla="*/ 40791 h 54596"/>
              <a:gd name="connsiteX12" fmla="*/ 329728 w 384116"/>
              <a:gd name="connsiteY12" fmla="*/ 47589 h 54596"/>
              <a:gd name="connsiteX13" fmla="*/ 367120 w 384116"/>
              <a:gd name="connsiteY13" fmla="*/ 54388 h 54596"/>
              <a:gd name="connsiteX14" fmla="*/ 384116 w 384116"/>
              <a:gd name="connsiteY14" fmla="*/ 54388 h 5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4116" h="54596">
                <a:moveTo>
                  <a:pt x="0" y="3399"/>
                </a:moveTo>
                <a:cubicBezTo>
                  <a:pt x="6799" y="2266"/>
                  <a:pt x="13504" y="0"/>
                  <a:pt x="20396" y="0"/>
                </a:cubicBezTo>
                <a:cubicBezTo>
                  <a:pt x="70198" y="0"/>
                  <a:pt x="42442" y="2756"/>
                  <a:pt x="74784" y="6798"/>
                </a:cubicBezTo>
                <a:cubicBezTo>
                  <a:pt x="87203" y="8350"/>
                  <a:pt x="99712" y="9064"/>
                  <a:pt x="112176" y="10197"/>
                </a:cubicBezTo>
                <a:cubicBezTo>
                  <a:pt x="118974" y="12463"/>
                  <a:pt x="126608" y="13021"/>
                  <a:pt x="132571" y="16996"/>
                </a:cubicBezTo>
                <a:cubicBezTo>
                  <a:pt x="155948" y="32580"/>
                  <a:pt x="145215" y="28009"/>
                  <a:pt x="163164" y="33992"/>
                </a:cubicBezTo>
                <a:cubicBezTo>
                  <a:pt x="177894" y="32859"/>
                  <a:pt x="192762" y="32897"/>
                  <a:pt x="207355" y="30593"/>
                </a:cubicBezTo>
                <a:cubicBezTo>
                  <a:pt x="214433" y="29475"/>
                  <a:pt x="220952" y="26060"/>
                  <a:pt x="227750" y="23794"/>
                </a:cubicBezTo>
                <a:lnTo>
                  <a:pt x="237948" y="20395"/>
                </a:lnTo>
                <a:cubicBezTo>
                  <a:pt x="251545" y="21528"/>
                  <a:pt x="265281" y="21551"/>
                  <a:pt x="278739" y="23794"/>
                </a:cubicBezTo>
                <a:cubicBezTo>
                  <a:pt x="285808" y="24972"/>
                  <a:pt x="299135" y="30593"/>
                  <a:pt x="299135" y="30593"/>
                </a:cubicBezTo>
                <a:cubicBezTo>
                  <a:pt x="302534" y="33992"/>
                  <a:pt x="305130" y="38456"/>
                  <a:pt x="309332" y="40791"/>
                </a:cubicBezTo>
                <a:cubicBezTo>
                  <a:pt x="315597" y="44271"/>
                  <a:pt x="322776" y="45851"/>
                  <a:pt x="329728" y="47589"/>
                </a:cubicBezTo>
                <a:cubicBezTo>
                  <a:pt x="345182" y="51453"/>
                  <a:pt x="348845" y="52865"/>
                  <a:pt x="367120" y="54388"/>
                </a:cubicBezTo>
                <a:cubicBezTo>
                  <a:pt x="372766" y="54858"/>
                  <a:pt x="378451" y="54388"/>
                  <a:pt x="384116" y="54388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6" name="フリーフォーム 65"/>
          <p:cNvSpPr/>
          <p:nvPr/>
        </p:nvSpPr>
        <p:spPr bwMode="auto">
          <a:xfrm>
            <a:off x="3372160" y="5624972"/>
            <a:ext cx="361860" cy="183328"/>
          </a:xfrm>
          <a:custGeom>
            <a:avLst/>
            <a:gdLst>
              <a:gd name="connsiteX0" fmla="*/ 261742 w 261742"/>
              <a:gd name="connsiteY0" fmla="*/ 146168 h 146168"/>
              <a:gd name="connsiteX1" fmla="*/ 234548 w 261742"/>
              <a:gd name="connsiteY1" fmla="*/ 132571 h 146168"/>
              <a:gd name="connsiteX2" fmla="*/ 220951 w 261742"/>
              <a:gd name="connsiteY2" fmla="*/ 112175 h 146168"/>
              <a:gd name="connsiteX3" fmla="*/ 203955 w 261742"/>
              <a:gd name="connsiteY3" fmla="*/ 84981 h 146168"/>
              <a:gd name="connsiteX4" fmla="*/ 183560 w 261742"/>
              <a:gd name="connsiteY4" fmla="*/ 78183 h 146168"/>
              <a:gd name="connsiteX5" fmla="*/ 173362 w 261742"/>
              <a:gd name="connsiteY5" fmla="*/ 71384 h 146168"/>
              <a:gd name="connsiteX6" fmla="*/ 152966 w 261742"/>
              <a:gd name="connsiteY6" fmla="*/ 64586 h 146168"/>
              <a:gd name="connsiteX7" fmla="*/ 122373 w 261742"/>
              <a:gd name="connsiteY7" fmla="*/ 47590 h 146168"/>
              <a:gd name="connsiteX8" fmla="*/ 112175 w 261742"/>
              <a:gd name="connsiteY8" fmla="*/ 40791 h 146168"/>
              <a:gd name="connsiteX9" fmla="*/ 101977 w 261742"/>
              <a:gd name="connsiteY9" fmla="*/ 37392 h 146168"/>
              <a:gd name="connsiteX10" fmla="*/ 81582 w 261742"/>
              <a:gd name="connsiteY10" fmla="*/ 23795 h 146168"/>
              <a:gd name="connsiteX11" fmla="*/ 50989 w 261742"/>
              <a:gd name="connsiteY11" fmla="*/ 10198 h 146168"/>
              <a:gd name="connsiteX12" fmla="*/ 40791 w 261742"/>
              <a:gd name="connsiteY12" fmla="*/ 6799 h 146168"/>
              <a:gd name="connsiteX13" fmla="*/ 13597 w 261742"/>
              <a:gd name="connsiteY13" fmla="*/ 3399 h 146168"/>
              <a:gd name="connsiteX14" fmla="*/ 0 w 261742"/>
              <a:gd name="connsiteY14" fmla="*/ 0 h 14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1742" h="146168">
                <a:moveTo>
                  <a:pt x="261742" y="146168"/>
                </a:moveTo>
                <a:cubicBezTo>
                  <a:pt x="244549" y="142730"/>
                  <a:pt x="245072" y="146103"/>
                  <a:pt x="234548" y="132571"/>
                </a:cubicBezTo>
                <a:cubicBezTo>
                  <a:pt x="229532" y="126121"/>
                  <a:pt x="220951" y="112175"/>
                  <a:pt x="220951" y="112175"/>
                </a:cubicBezTo>
                <a:cubicBezTo>
                  <a:pt x="215326" y="95299"/>
                  <a:pt x="218710" y="91539"/>
                  <a:pt x="203955" y="84981"/>
                </a:cubicBezTo>
                <a:cubicBezTo>
                  <a:pt x="197407" y="82071"/>
                  <a:pt x="183560" y="78183"/>
                  <a:pt x="183560" y="78183"/>
                </a:cubicBezTo>
                <a:cubicBezTo>
                  <a:pt x="180161" y="75917"/>
                  <a:pt x="177095" y="73043"/>
                  <a:pt x="173362" y="71384"/>
                </a:cubicBezTo>
                <a:cubicBezTo>
                  <a:pt x="166813" y="68474"/>
                  <a:pt x="152966" y="64586"/>
                  <a:pt x="152966" y="64586"/>
                </a:cubicBezTo>
                <a:cubicBezTo>
                  <a:pt x="129590" y="49001"/>
                  <a:pt x="140322" y="53573"/>
                  <a:pt x="122373" y="47590"/>
                </a:cubicBezTo>
                <a:cubicBezTo>
                  <a:pt x="118974" y="45324"/>
                  <a:pt x="115829" y="42618"/>
                  <a:pt x="112175" y="40791"/>
                </a:cubicBezTo>
                <a:cubicBezTo>
                  <a:pt x="108970" y="39189"/>
                  <a:pt x="104775" y="39630"/>
                  <a:pt x="101977" y="37392"/>
                </a:cubicBezTo>
                <a:cubicBezTo>
                  <a:pt x="80636" y="20319"/>
                  <a:pt x="112810" y="31601"/>
                  <a:pt x="81582" y="23795"/>
                </a:cubicBezTo>
                <a:cubicBezTo>
                  <a:pt x="65422" y="13021"/>
                  <a:pt x="75260" y="18288"/>
                  <a:pt x="50989" y="10198"/>
                </a:cubicBezTo>
                <a:cubicBezTo>
                  <a:pt x="47590" y="9065"/>
                  <a:pt x="44346" y="7244"/>
                  <a:pt x="40791" y="6799"/>
                </a:cubicBezTo>
                <a:cubicBezTo>
                  <a:pt x="31726" y="5666"/>
                  <a:pt x="22608" y="4901"/>
                  <a:pt x="13597" y="3399"/>
                </a:cubicBezTo>
                <a:cubicBezTo>
                  <a:pt x="8989" y="2631"/>
                  <a:pt x="0" y="0"/>
                  <a:pt x="0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7" name="フリーフォーム 66"/>
          <p:cNvSpPr/>
          <p:nvPr/>
        </p:nvSpPr>
        <p:spPr bwMode="auto">
          <a:xfrm>
            <a:off x="2823044" y="5858232"/>
            <a:ext cx="176743" cy="184850"/>
          </a:xfrm>
          <a:custGeom>
            <a:avLst/>
            <a:gdLst>
              <a:gd name="connsiteX0" fmla="*/ 0 w 163164"/>
              <a:gd name="connsiteY0" fmla="*/ 0 h 152967"/>
              <a:gd name="connsiteX1" fmla="*/ 6798 w 163164"/>
              <a:gd name="connsiteY1" fmla="*/ 30593 h 152967"/>
              <a:gd name="connsiteX2" fmla="*/ 23795 w 163164"/>
              <a:gd name="connsiteY2" fmla="*/ 54388 h 152967"/>
              <a:gd name="connsiteX3" fmla="*/ 108776 w 163164"/>
              <a:gd name="connsiteY3" fmla="*/ 64586 h 152967"/>
              <a:gd name="connsiteX4" fmla="*/ 122373 w 163164"/>
              <a:gd name="connsiteY4" fmla="*/ 95179 h 152967"/>
              <a:gd name="connsiteX5" fmla="*/ 129172 w 163164"/>
              <a:gd name="connsiteY5" fmla="*/ 115575 h 152967"/>
              <a:gd name="connsiteX6" fmla="*/ 135970 w 163164"/>
              <a:gd name="connsiteY6" fmla="*/ 125773 h 152967"/>
              <a:gd name="connsiteX7" fmla="*/ 156366 w 163164"/>
              <a:gd name="connsiteY7" fmla="*/ 146168 h 152967"/>
              <a:gd name="connsiteX8" fmla="*/ 163164 w 163164"/>
              <a:gd name="connsiteY8" fmla="*/ 152967 h 1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64" h="152967">
                <a:moveTo>
                  <a:pt x="0" y="0"/>
                </a:moveTo>
                <a:cubicBezTo>
                  <a:pt x="923" y="4613"/>
                  <a:pt x="4741" y="25108"/>
                  <a:pt x="6798" y="30593"/>
                </a:cubicBezTo>
                <a:cubicBezTo>
                  <a:pt x="9862" y="38765"/>
                  <a:pt x="15597" y="49833"/>
                  <a:pt x="23795" y="54388"/>
                </a:cubicBezTo>
                <a:cubicBezTo>
                  <a:pt x="46595" y="67055"/>
                  <a:pt x="91326" y="63668"/>
                  <a:pt x="108776" y="64586"/>
                </a:cubicBezTo>
                <a:cubicBezTo>
                  <a:pt x="119550" y="80746"/>
                  <a:pt x="114283" y="70908"/>
                  <a:pt x="122373" y="95179"/>
                </a:cubicBezTo>
                <a:cubicBezTo>
                  <a:pt x="122375" y="95184"/>
                  <a:pt x="129169" y="115571"/>
                  <a:pt x="129172" y="115575"/>
                </a:cubicBezTo>
                <a:cubicBezTo>
                  <a:pt x="131438" y="118974"/>
                  <a:pt x="133256" y="122720"/>
                  <a:pt x="135970" y="125773"/>
                </a:cubicBezTo>
                <a:cubicBezTo>
                  <a:pt x="142358" y="132959"/>
                  <a:pt x="149568" y="139369"/>
                  <a:pt x="156366" y="146168"/>
                </a:cubicBezTo>
                <a:lnTo>
                  <a:pt x="163164" y="152967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8" name="フリーフォーム 67"/>
          <p:cNvSpPr/>
          <p:nvPr/>
        </p:nvSpPr>
        <p:spPr bwMode="auto">
          <a:xfrm>
            <a:off x="2823044" y="5815274"/>
            <a:ext cx="492250" cy="45719"/>
          </a:xfrm>
          <a:custGeom>
            <a:avLst/>
            <a:gdLst>
              <a:gd name="connsiteX0" fmla="*/ 0 w 404511"/>
              <a:gd name="connsiteY0" fmla="*/ 20452 h 57844"/>
              <a:gd name="connsiteX1" fmla="*/ 30593 w 404511"/>
              <a:gd name="connsiteY1" fmla="*/ 13653 h 57844"/>
              <a:gd name="connsiteX2" fmla="*/ 40791 w 404511"/>
              <a:gd name="connsiteY2" fmla="*/ 10254 h 57844"/>
              <a:gd name="connsiteX3" fmla="*/ 88380 w 404511"/>
              <a:gd name="connsiteY3" fmla="*/ 17053 h 57844"/>
              <a:gd name="connsiteX4" fmla="*/ 98578 w 404511"/>
              <a:gd name="connsiteY4" fmla="*/ 20452 h 57844"/>
              <a:gd name="connsiteX5" fmla="*/ 108776 w 404511"/>
              <a:gd name="connsiteY5" fmla="*/ 27250 h 57844"/>
              <a:gd name="connsiteX6" fmla="*/ 118974 w 404511"/>
              <a:gd name="connsiteY6" fmla="*/ 30650 h 57844"/>
              <a:gd name="connsiteX7" fmla="*/ 129171 w 404511"/>
              <a:gd name="connsiteY7" fmla="*/ 37448 h 57844"/>
              <a:gd name="connsiteX8" fmla="*/ 149567 w 404511"/>
              <a:gd name="connsiteY8" fmla="*/ 44247 h 57844"/>
              <a:gd name="connsiteX9" fmla="*/ 169963 w 404511"/>
              <a:gd name="connsiteY9" fmla="*/ 51045 h 57844"/>
              <a:gd name="connsiteX10" fmla="*/ 180160 w 404511"/>
              <a:gd name="connsiteY10" fmla="*/ 54444 h 57844"/>
              <a:gd name="connsiteX11" fmla="*/ 190358 w 404511"/>
              <a:gd name="connsiteY11" fmla="*/ 57844 h 57844"/>
              <a:gd name="connsiteX12" fmla="*/ 254944 w 404511"/>
              <a:gd name="connsiteY12" fmla="*/ 51045 h 57844"/>
              <a:gd name="connsiteX13" fmla="*/ 275339 w 404511"/>
              <a:gd name="connsiteY13" fmla="*/ 44247 h 57844"/>
              <a:gd name="connsiteX14" fmla="*/ 305933 w 404511"/>
              <a:gd name="connsiteY14" fmla="*/ 37448 h 57844"/>
              <a:gd name="connsiteX15" fmla="*/ 326328 w 404511"/>
              <a:gd name="connsiteY15" fmla="*/ 30650 h 57844"/>
              <a:gd name="connsiteX16" fmla="*/ 336526 w 404511"/>
              <a:gd name="connsiteY16" fmla="*/ 23851 h 57844"/>
              <a:gd name="connsiteX17" fmla="*/ 356922 w 404511"/>
              <a:gd name="connsiteY17" fmla="*/ 17053 h 57844"/>
              <a:gd name="connsiteX18" fmla="*/ 367119 w 404511"/>
              <a:gd name="connsiteY18" fmla="*/ 13653 h 57844"/>
              <a:gd name="connsiteX19" fmla="*/ 377317 w 404511"/>
              <a:gd name="connsiteY19" fmla="*/ 10254 h 57844"/>
              <a:gd name="connsiteX20" fmla="*/ 387515 w 404511"/>
              <a:gd name="connsiteY20" fmla="*/ 6855 h 57844"/>
              <a:gd name="connsiteX21" fmla="*/ 404511 w 404511"/>
              <a:gd name="connsiteY21" fmla="*/ 6855 h 5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4511" h="57844">
                <a:moveTo>
                  <a:pt x="0" y="20452"/>
                </a:moveTo>
                <a:cubicBezTo>
                  <a:pt x="11697" y="18113"/>
                  <a:pt x="19381" y="16857"/>
                  <a:pt x="30593" y="13653"/>
                </a:cubicBezTo>
                <a:cubicBezTo>
                  <a:pt x="34038" y="12669"/>
                  <a:pt x="37392" y="11387"/>
                  <a:pt x="40791" y="10254"/>
                </a:cubicBezTo>
                <a:cubicBezTo>
                  <a:pt x="67894" y="12964"/>
                  <a:pt x="68470" y="11364"/>
                  <a:pt x="88380" y="17053"/>
                </a:cubicBezTo>
                <a:cubicBezTo>
                  <a:pt x="91825" y="18037"/>
                  <a:pt x="95373" y="18850"/>
                  <a:pt x="98578" y="20452"/>
                </a:cubicBezTo>
                <a:cubicBezTo>
                  <a:pt x="102232" y="22279"/>
                  <a:pt x="105122" y="25423"/>
                  <a:pt x="108776" y="27250"/>
                </a:cubicBezTo>
                <a:cubicBezTo>
                  <a:pt x="111981" y="28852"/>
                  <a:pt x="115769" y="29047"/>
                  <a:pt x="118974" y="30650"/>
                </a:cubicBezTo>
                <a:cubicBezTo>
                  <a:pt x="122628" y="32477"/>
                  <a:pt x="125438" y="35789"/>
                  <a:pt x="129171" y="37448"/>
                </a:cubicBezTo>
                <a:cubicBezTo>
                  <a:pt x="135720" y="40359"/>
                  <a:pt x="142768" y="41981"/>
                  <a:pt x="149567" y="44247"/>
                </a:cubicBezTo>
                <a:lnTo>
                  <a:pt x="169963" y="51045"/>
                </a:lnTo>
                <a:lnTo>
                  <a:pt x="180160" y="54444"/>
                </a:lnTo>
                <a:lnTo>
                  <a:pt x="190358" y="57844"/>
                </a:lnTo>
                <a:cubicBezTo>
                  <a:pt x="205325" y="56692"/>
                  <a:pt x="236815" y="55577"/>
                  <a:pt x="254944" y="51045"/>
                </a:cubicBezTo>
                <a:cubicBezTo>
                  <a:pt x="261896" y="49307"/>
                  <a:pt x="268312" y="45653"/>
                  <a:pt x="275339" y="44247"/>
                </a:cubicBezTo>
                <a:cubicBezTo>
                  <a:pt x="285036" y="42307"/>
                  <a:pt x="296337" y="40327"/>
                  <a:pt x="305933" y="37448"/>
                </a:cubicBezTo>
                <a:cubicBezTo>
                  <a:pt x="312797" y="35389"/>
                  <a:pt x="326328" y="30650"/>
                  <a:pt x="326328" y="30650"/>
                </a:cubicBezTo>
                <a:cubicBezTo>
                  <a:pt x="329727" y="28384"/>
                  <a:pt x="332793" y="25510"/>
                  <a:pt x="336526" y="23851"/>
                </a:cubicBezTo>
                <a:cubicBezTo>
                  <a:pt x="343075" y="20941"/>
                  <a:pt x="350123" y="19319"/>
                  <a:pt x="356922" y="17053"/>
                </a:cubicBezTo>
                <a:lnTo>
                  <a:pt x="367119" y="13653"/>
                </a:lnTo>
                <a:lnTo>
                  <a:pt x="377317" y="10254"/>
                </a:lnTo>
                <a:lnTo>
                  <a:pt x="387515" y="6855"/>
                </a:lnTo>
                <a:cubicBezTo>
                  <a:pt x="400380" y="-1722"/>
                  <a:pt x="394824" y="-2833"/>
                  <a:pt x="404511" y="685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69" name="フリーフォーム 68"/>
          <p:cNvSpPr/>
          <p:nvPr/>
        </p:nvSpPr>
        <p:spPr bwMode="auto">
          <a:xfrm>
            <a:off x="3346512" y="5876517"/>
            <a:ext cx="65180" cy="128020"/>
          </a:xfrm>
          <a:custGeom>
            <a:avLst/>
            <a:gdLst>
              <a:gd name="connsiteX0" fmla="*/ 0 w 71387"/>
              <a:gd name="connsiteY0" fmla="*/ 0 h 112175"/>
              <a:gd name="connsiteX1" fmla="*/ 10198 w 71387"/>
              <a:gd name="connsiteY1" fmla="*/ 16996 h 112175"/>
              <a:gd name="connsiteX2" fmla="*/ 16997 w 71387"/>
              <a:gd name="connsiteY2" fmla="*/ 27194 h 112175"/>
              <a:gd name="connsiteX3" fmla="*/ 20396 w 71387"/>
              <a:gd name="connsiteY3" fmla="*/ 37392 h 112175"/>
              <a:gd name="connsiteX4" fmla="*/ 23795 w 71387"/>
              <a:gd name="connsiteY4" fmla="*/ 61187 h 112175"/>
              <a:gd name="connsiteX5" fmla="*/ 44191 w 71387"/>
              <a:gd name="connsiteY5" fmla="*/ 71384 h 112175"/>
              <a:gd name="connsiteX6" fmla="*/ 64586 w 71387"/>
              <a:gd name="connsiteY6" fmla="*/ 88381 h 112175"/>
              <a:gd name="connsiteX7" fmla="*/ 71385 w 71387"/>
              <a:gd name="connsiteY7" fmla="*/ 112175 h 11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87" h="112175">
                <a:moveTo>
                  <a:pt x="0" y="0"/>
                </a:moveTo>
                <a:cubicBezTo>
                  <a:pt x="3399" y="5665"/>
                  <a:pt x="6696" y="11393"/>
                  <a:pt x="10198" y="16996"/>
                </a:cubicBezTo>
                <a:cubicBezTo>
                  <a:pt x="12363" y="20460"/>
                  <a:pt x="15170" y="23540"/>
                  <a:pt x="16997" y="27194"/>
                </a:cubicBezTo>
                <a:cubicBezTo>
                  <a:pt x="18599" y="30399"/>
                  <a:pt x="19263" y="33993"/>
                  <a:pt x="20396" y="37392"/>
                </a:cubicBezTo>
                <a:cubicBezTo>
                  <a:pt x="21529" y="45324"/>
                  <a:pt x="20541" y="53865"/>
                  <a:pt x="23795" y="61187"/>
                </a:cubicBezTo>
                <a:cubicBezTo>
                  <a:pt x="26087" y="66344"/>
                  <a:pt x="39667" y="69876"/>
                  <a:pt x="44191" y="71384"/>
                </a:cubicBezTo>
                <a:cubicBezTo>
                  <a:pt x="50537" y="75615"/>
                  <a:pt x="60737" y="81454"/>
                  <a:pt x="64586" y="88381"/>
                </a:cubicBezTo>
                <a:cubicBezTo>
                  <a:pt x="71743" y="101263"/>
                  <a:pt x="71385" y="102968"/>
                  <a:pt x="71385" y="11217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0" name="フリーフォーム 69"/>
          <p:cNvSpPr/>
          <p:nvPr/>
        </p:nvSpPr>
        <p:spPr bwMode="auto">
          <a:xfrm>
            <a:off x="3013828" y="5985344"/>
            <a:ext cx="394335" cy="70066"/>
          </a:xfrm>
          <a:custGeom>
            <a:avLst/>
            <a:gdLst>
              <a:gd name="connsiteX0" fmla="*/ 0 w 288936"/>
              <a:gd name="connsiteY0" fmla="*/ 33993 h 33993"/>
              <a:gd name="connsiteX1" fmla="*/ 33992 w 288936"/>
              <a:gd name="connsiteY1" fmla="*/ 10198 h 33993"/>
              <a:gd name="connsiteX2" fmla="*/ 57787 w 288936"/>
              <a:gd name="connsiteY2" fmla="*/ 3400 h 33993"/>
              <a:gd name="connsiteX3" fmla="*/ 67985 w 288936"/>
              <a:gd name="connsiteY3" fmla="*/ 0 h 33993"/>
              <a:gd name="connsiteX4" fmla="*/ 108776 w 288936"/>
              <a:gd name="connsiteY4" fmla="*/ 3400 h 33993"/>
              <a:gd name="connsiteX5" fmla="*/ 118974 w 288936"/>
              <a:gd name="connsiteY5" fmla="*/ 6799 h 33993"/>
              <a:gd name="connsiteX6" fmla="*/ 132571 w 288936"/>
              <a:gd name="connsiteY6" fmla="*/ 10198 h 33993"/>
              <a:gd name="connsiteX7" fmla="*/ 163164 w 288936"/>
              <a:gd name="connsiteY7" fmla="*/ 20396 h 33993"/>
              <a:gd name="connsiteX8" fmla="*/ 173362 w 288936"/>
              <a:gd name="connsiteY8" fmla="*/ 23795 h 33993"/>
              <a:gd name="connsiteX9" fmla="*/ 210754 w 288936"/>
              <a:gd name="connsiteY9" fmla="*/ 20396 h 33993"/>
              <a:gd name="connsiteX10" fmla="*/ 220951 w 288936"/>
              <a:gd name="connsiteY10" fmla="*/ 13597 h 33993"/>
              <a:gd name="connsiteX11" fmla="*/ 241347 w 288936"/>
              <a:gd name="connsiteY11" fmla="*/ 6799 h 33993"/>
              <a:gd name="connsiteX12" fmla="*/ 288936 w 288936"/>
              <a:gd name="connsiteY12" fmla="*/ 13597 h 3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936" h="33993">
                <a:moveTo>
                  <a:pt x="0" y="33993"/>
                </a:moveTo>
                <a:cubicBezTo>
                  <a:pt x="11331" y="26061"/>
                  <a:pt x="20871" y="14571"/>
                  <a:pt x="33992" y="10198"/>
                </a:cubicBezTo>
                <a:cubicBezTo>
                  <a:pt x="58464" y="2042"/>
                  <a:pt x="27882" y="11945"/>
                  <a:pt x="57787" y="3400"/>
                </a:cubicBezTo>
                <a:cubicBezTo>
                  <a:pt x="61232" y="2416"/>
                  <a:pt x="64586" y="1133"/>
                  <a:pt x="67985" y="0"/>
                </a:cubicBezTo>
                <a:cubicBezTo>
                  <a:pt x="81582" y="1133"/>
                  <a:pt x="95252" y="1597"/>
                  <a:pt x="108776" y="3400"/>
                </a:cubicBezTo>
                <a:cubicBezTo>
                  <a:pt x="112328" y="3874"/>
                  <a:pt x="115529" y="5815"/>
                  <a:pt x="118974" y="6799"/>
                </a:cubicBezTo>
                <a:cubicBezTo>
                  <a:pt x="123466" y="8082"/>
                  <a:pt x="128096" y="8856"/>
                  <a:pt x="132571" y="10198"/>
                </a:cubicBezTo>
                <a:cubicBezTo>
                  <a:pt x="142867" y="13287"/>
                  <a:pt x="152966" y="16997"/>
                  <a:pt x="163164" y="20396"/>
                </a:cubicBezTo>
                <a:lnTo>
                  <a:pt x="173362" y="23795"/>
                </a:lnTo>
                <a:cubicBezTo>
                  <a:pt x="185826" y="22662"/>
                  <a:pt x="198516" y="23018"/>
                  <a:pt x="210754" y="20396"/>
                </a:cubicBezTo>
                <a:cubicBezTo>
                  <a:pt x="214749" y="19540"/>
                  <a:pt x="217218" y="15256"/>
                  <a:pt x="220951" y="13597"/>
                </a:cubicBezTo>
                <a:cubicBezTo>
                  <a:pt x="227500" y="10686"/>
                  <a:pt x="241347" y="6799"/>
                  <a:pt x="241347" y="6799"/>
                </a:cubicBezTo>
                <a:cubicBezTo>
                  <a:pt x="284663" y="10408"/>
                  <a:pt x="269934" y="4096"/>
                  <a:pt x="288936" y="1359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1" name="フリーフォーム 70"/>
          <p:cNvSpPr/>
          <p:nvPr/>
        </p:nvSpPr>
        <p:spPr bwMode="auto">
          <a:xfrm>
            <a:off x="2034398" y="5833521"/>
            <a:ext cx="256611" cy="464504"/>
          </a:xfrm>
          <a:custGeom>
            <a:avLst/>
            <a:gdLst>
              <a:gd name="connsiteX0" fmla="*/ 224351 w 224351"/>
              <a:gd name="connsiteY0" fmla="*/ 0 h 421508"/>
              <a:gd name="connsiteX1" fmla="*/ 214154 w 224351"/>
              <a:gd name="connsiteY1" fmla="*/ 16996 h 421508"/>
              <a:gd name="connsiteX2" fmla="*/ 210754 w 224351"/>
              <a:gd name="connsiteY2" fmla="*/ 27194 h 421508"/>
              <a:gd name="connsiteX3" fmla="*/ 200556 w 224351"/>
              <a:gd name="connsiteY3" fmla="*/ 33993 h 421508"/>
              <a:gd name="connsiteX4" fmla="*/ 197157 w 224351"/>
              <a:gd name="connsiteY4" fmla="*/ 78183 h 421508"/>
              <a:gd name="connsiteX5" fmla="*/ 203956 w 224351"/>
              <a:gd name="connsiteY5" fmla="*/ 105377 h 421508"/>
              <a:gd name="connsiteX6" fmla="*/ 197157 w 224351"/>
              <a:gd name="connsiteY6" fmla="*/ 156366 h 421508"/>
              <a:gd name="connsiteX7" fmla="*/ 183560 w 224351"/>
              <a:gd name="connsiteY7" fmla="*/ 176761 h 421508"/>
              <a:gd name="connsiteX8" fmla="*/ 173362 w 224351"/>
              <a:gd name="connsiteY8" fmla="*/ 180161 h 421508"/>
              <a:gd name="connsiteX9" fmla="*/ 152967 w 224351"/>
              <a:gd name="connsiteY9" fmla="*/ 200556 h 421508"/>
              <a:gd name="connsiteX10" fmla="*/ 132571 w 224351"/>
              <a:gd name="connsiteY10" fmla="*/ 214153 h 421508"/>
              <a:gd name="connsiteX11" fmla="*/ 122374 w 224351"/>
              <a:gd name="connsiteY11" fmla="*/ 227750 h 421508"/>
              <a:gd name="connsiteX12" fmla="*/ 112176 w 224351"/>
              <a:gd name="connsiteY12" fmla="*/ 237948 h 421508"/>
              <a:gd name="connsiteX13" fmla="*/ 105377 w 224351"/>
              <a:gd name="connsiteY13" fmla="*/ 251545 h 421508"/>
              <a:gd name="connsiteX14" fmla="*/ 91780 w 224351"/>
              <a:gd name="connsiteY14" fmla="*/ 271941 h 421508"/>
              <a:gd name="connsiteX15" fmla="*/ 88381 w 224351"/>
              <a:gd name="connsiteY15" fmla="*/ 282138 h 421508"/>
              <a:gd name="connsiteX16" fmla="*/ 74784 w 224351"/>
              <a:gd name="connsiteY16" fmla="*/ 302534 h 421508"/>
              <a:gd name="connsiteX17" fmla="*/ 67985 w 224351"/>
              <a:gd name="connsiteY17" fmla="*/ 322929 h 421508"/>
              <a:gd name="connsiteX18" fmla="*/ 50989 w 224351"/>
              <a:gd name="connsiteY18" fmla="*/ 353523 h 421508"/>
              <a:gd name="connsiteX19" fmla="*/ 27194 w 224351"/>
              <a:gd name="connsiteY19" fmla="*/ 370519 h 421508"/>
              <a:gd name="connsiteX20" fmla="*/ 23795 w 224351"/>
              <a:gd name="connsiteY20" fmla="*/ 380717 h 421508"/>
              <a:gd name="connsiteX21" fmla="*/ 13597 w 224351"/>
              <a:gd name="connsiteY21" fmla="*/ 387515 h 421508"/>
              <a:gd name="connsiteX22" fmla="*/ 6799 w 224351"/>
              <a:gd name="connsiteY22" fmla="*/ 407911 h 421508"/>
              <a:gd name="connsiteX23" fmla="*/ 3400 w 224351"/>
              <a:gd name="connsiteY23" fmla="*/ 418109 h 421508"/>
              <a:gd name="connsiteX24" fmla="*/ 0 w 224351"/>
              <a:gd name="connsiteY24" fmla="*/ 421508 h 42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4351" h="421508">
                <a:moveTo>
                  <a:pt x="224351" y="0"/>
                </a:moveTo>
                <a:cubicBezTo>
                  <a:pt x="220952" y="5665"/>
                  <a:pt x="217109" y="11087"/>
                  <a:pt x="214154" y="16996"/>
                </a:cubicBezTo>
                <a:cubicBezTo>
                  <a:pt x="212552" y="20201"/>
                  <a:pt x="212992" y="24396"/>
                  <a:pt x="210754" y="27194"/>
                </a:cubicBezTo>
                <a:cubicBezTo>
                  <a:pt x="208202" y="30384"/>
                  <a:pt x="203955" y="31727"/>
                  <a:pt x="200556" y="33993"/>
                </a:cubicBezTo>
                <a:cubicBezTo>
                  <a:pt x="192211" y="59028"/>
                  <a:pt x="191641" y="50605"/>
                  <a:pt x="197157" y="78183"/>
                </a:cubicBezTo>
                <a:cubicBezTo>
                  <a:pt x="198989" y="87345"/>
                  <a:pt x="203956" y="105377"/>
                  <a:pt x="203956" y="105377"/>
                </a:cubicBezTo>
                <a:cubicBezTo>
                  <a:pt x="203715" y="108263"/>
                  <a:pt x="203962" y="144116"/>
                  <a:pt x="197157" y="156366"/>
                </a:cubicBezTo>
                <a:cubicBezTo>
                  <a:pt x="193189" y="163508"/>
                  <a:pt x="191311" y="174177"/>
                  <a:pt x="183560" y="176761"/>
                </a:cubicBezTo>
                <a:lnTo>
                  <a:pt x="173362" y="180161"/>
                </a:lnTo>
                <a:cubicBezTo>
                  <a:pt x="166564" y="186959"/>
                  <a:pt x="160967" y="195223"/>
                  <a:pt x="152967" y="200556"/>
                </a:cubicBezTo>
                <a:lnTo>
                  <a:pt x="132571" y="214153"/>
                </a:lnTo>
                <a:cubicBezTo>
                  <a:pt x="129172" y="218685"/>
                  <a:pt x="126061" y="223449"/>
                  <a:pt x="122374" y="227750"/>
                </a:cubicBezTo>
                <a:cubicBezTo>
                  <a:pt x="119245" y="231400"/>
                  <a:pt x="114970" y="234036"/>
                  <a:pt x="112176" y="237948"/>
                </a:cubicBezTo>
                <a:cubicBezTo>
                  <a:pt x="109231" y="242071"/>
                  <a:pt x="107984" y="247200"/>
                  <a:pt x="105377" y="251545"/>
                </a:cubicBezTo>
                <a:cubicBezTo>
                  <a:pt x="101173" y="258551"/>
                  <a:pt x="91780" y="271941"/>
                  <a:pt x="91780" y="271941"/>
                </a:cubicBezTo>
                <a:cubicBezTo>
                  <a:pt x="90647" y="275340"/>
                  <a:pt x="90121" y="279006"/>
                  <a:pt x="88381" y="282138"/>
                </a:cubicBezTo>
                <a:cubicBezTo>
                  <a:pt x="84413" y="289281"/>
                  <a:pt x="74784" y="302534"/>
                  <a:pt x="74784" y="302534"/>
                </a:cubicBezTo>
                <a:lnTo>
                  <a:pt x="67985" y="322929"/>
                </a:lnTo>
                <a:cubicBezTo>
                  <a:pt x="64280" y="334044"/>
                  <a:pt x="61380" y="345730"/>
                  <a:pt x="50989" y="353523"/>
                </a:cubicBezTo>
                <a:cubicBezTo>
                  <a:pt x="34123" y="366171"/>
                  <a:pt x="42106" y="360577"/>
                  <a:pt x="27194" y="370519"/>
                </a:cubicBezTo>
                <a:cubicBezTo>
                  <a:pt x="26061" y="373918"/>
                  <a:pt x="26033" y="377919"/>
                  <a:pt x="23795" y="380717"/>
                </a:cubicBezTo>
                <a:cubicBezTo>
                  <a:pt x="21243" y="383907"/>
                  <a:pt x="15762" y="384051"/>
                  <a:pt x="13597" y="387515"/>
                </a:cubicBezTo>
                <a:cubicBezTo>
                  <a:pt x="9799" y="393592"/>
                  <a:pt x="9065" y="401112"/>
                  <a:pt x="6799" y="407911"/>
                </a:cubicBezTo>
                <a:cubicBezTo>
                  <a:pt x="5666" y="411310"/>
                  <a:pt x="5934" y="415576"/>
                  <a:pt x="3400" y="418109"/>
                </a:cubicBezTo>
                <a:lnTo>
                  <a:pt x="0" y="421508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2" name="フリーフォーム 71"/>
          <p:cNvSpPr/>
          <p:nvPr/>
        </p:nvSpPr>
        <p:spPr bwMode="auto">
          <a:xfrm>
            <a:off x="1979329" y="5524694"/>
            <a:ext cx="96433" cy="357172"/>
          </a:xfrm>
          <a:custGeom>
            <a:avLst/>
            <a:gdLst>
              <a:gd name="connsiteX0" fmla="*/ 47590 w 64784"/>
              <a:gd name="connsiteY0" fmla="*/ 0 h 261742"/>
              <a:gd name="connsiteX1" fmla="*/ 57787 w 64784"/>
              <a:gd name="connsiteY1" fmla="*/ 16996 h 261742"/>
              <a:gd name="connsiteX2" fmla="*/ 64586 w 64784"/>
              <a:gd name="connsiteY2" fmla="*/ 27194 h 261742"/>
              <a:gd name="connsiteX3" fmla="*/ 61187 w 64784"/>
              <a:gd name="connsiteY3" fmla="*/ 61186 h 261742"/>
              <a:gd name="connsiteX4" fmla="*/ 54388 w 64784"/>
              <a:gd name="connsiteY4" fmla="*/ 81582 h 261742"/>
              <a:gd name="connsiteX5" fmla="*/ 44190 w 64784"/>
              <a:gd name="connsiteY5" fmla="*/ 88380 h 261742"/>
              <a:gd name="connsiteX6" fmla="*/ 37392 w 64784"/>
              <a:gd name="connsiteY6" fmla="*/ 98578 h 261742"/>
              <a:gd name="connsiteX7" fmla="*/ 30593 w 64784"/>
              <a:gd name="connsiteY7" fmla="*/ 118974 h 261742"/>
              <a:gd name="connsiteX8" fmla="*/ 20396 w 64784"/>
              <a:gd name="connsiteY8" fmla="*/ 129171 h 261742"/>
              <a:gd name="connsiteX9" fmla="*/ 10198 w 64784"/>
              <a:gd name="connsiteY9" fmla="*/ 163164 h 261742"/>
              <a:gd name="connsiteX10" fmla="*/ 6799 w 64784"/>
              <a:gd name="connsiteY10" fmla="*/ 241347 h 261742"/>
              <a:gd name="connsiteX11" fmla="*/ 0 w 64784"/>
              <a:gd name="connsiteY11" fmla="*/ 261742 h 26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84" h="261742">
                <a:moveTo>
                  <a:pt x="47590" y="0"/>
                </a:moveTo>
                <a:cubicBezTo>
                  <a:pt x="50989" y="5665"/>
                  <a:pt x="54285" y="11393"/>
                  <a:pt x="57787" y="16996"/>
                </a:cubicBezTo>
                <a:cubicBezTo>
                  <a:pt x="59952" y="20461"/>
                  <a:pt x="64273" y="23120"/>
                  <a:pt x="64586" y="27194"/>
                </a:cubicBezTo>
                <a:cubicBezTo>
                  <a:pt x="65460" y="38548"/>
                  <a:pt x="63286" y="49994"/>
                  <a:pt x="61187" y="61186"/>
                </a:cubicBezTo>
                <a:cubicBezTo>
                  <a:pt x="59866" y="68230"/>
                  <a:pt x="60351" y="77607"/>
                  <a:pt x="54388" y="81582"/>
                </a:cubicBezTo>
                <a:lnTo>
                  <a:pt x="44190" y="88380"/>
                </a:lnTo>
                <a:cubicBezTo>
                  <a:pt x="41924" y="91779"/>
                  <a:pt x="39051" y="94845"/>
                  <a:pt x="37392" y="98578"/>
                </a:cubicBezTo>
                <a:cubicBezTo>
                  <a:pt x="34481" y="105127"/>
                  <a:pt x="35660" y="113907"/>
                  <a:pt x="30593" y="118974"/>
                </a:cubicBezTo>
                <a:lnTo>
                  <a:pt x="20396" y="129171"/>
                </a:lnTo>
                <a:cubicBezTo>
                  <a:pt x="12120" y="153999"/>
                  <a:pt x="15335" y="142614"/>
                  <a:pt x="10198" y="163164"/>
                </a:cubicBezTo>
                <a:cubicBezTo>
                  <a:pt x="9065" y="189225"/>
                  <a:pt x="9483" y="215400"/>
                  <a:pt x="6799" y="241347"/>
                </a:cubicBezTo>
                <a:cubicBezTo>
                  <a:pt x="6062" y="248475"/>
                  <a:pt x="0" y="261742"/>
                  <a:pt x="0" y="261742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3" name="フリーフォーム 72"/>
          <p:cNvSpPr/>
          <p:nvPr/>
        </p:nvSpPr>
        <p:spPr bwMode="auto">
          <a:xfrm>
            <a:off x="1733601" y="5912203"/>
            <a:ext cx="223365" cy="386893"/>
          </a:xfrm>
          <a:custGeom>
            <a:avLst/>
            <a:gdLst>
              <a:gd name="connsiteX0" fmla="*/ 193757 w 193757"/>
              <a:gd name="connsiteY0" fmla="*/ 0 h 305934"/>
              <a:gd name="connsiteX1" fmla="*/ 190358 w 193757"/>
              <a:gd name="connsiteY1" fmla="*/ 37392 h 305934"/>
              <a:gd name="connsiteX2" fmla="*/ 186959 w 193757"/>
              <a:gd name="connsiteY2" fmla="*/ 47590 h 305934"/>
              <a:gd name="connsiteX3" fmla="*/ 176761 w 193757"/>
              <a:gd name="connsiteY3" fmla="*/ 54389 h 305934"/>
              <a:gd name="connsiteX4" fmla="*/ 159765 w 193757"/>
              <a:gd name="connsiteY4" fmla="*/ 67986 h 305934"/>
              <a:gd name="connsiteX5" fmla="*/ 152966 w 193757"/>
              <a:gd name="connsiteY5" fmla="*/ 78183 h 305934"/>
              <a:gd name="connsiteX6" fmla="*/ 132571 w 193757"/>
              <a:gd name="connsiteY6" fmla="*/ 84982 h 305934"/>
              <a:gd name="connsiteX7" fmla="*/ 122373 w 193757"/>
              <a:gd name="connsiteY7" fmla="*/ 91780 h 305934"/>
              <a:gd name="connsiteX8" fmla="*/ 108776 w 193757"/>
              <a:gd name="connsiteY8" fmla="*/ 101978 h 305934"/>
              <a:gd name="connsiteX9" fmla="*/ 98578 w 193757"/>
              <a:gd name="connsiteY9" fmla="*/ 105377 h 305934"/>
              <a:gd name="connsiteX10" fmla="*/ 88380 w 193757"/>
              <a:gd name="connsiteY10" fmla="*/ 118974 h 305934"/>
              <a:gd name="connsiteX11" fmla="*/ 81582 w 193757"/>
              <a:gd name="connsiteY11" fmla="*/ 129172 h 305934"/>
              <a:gd name="connsiteX12" fmla="*/ 71384 w 193757"/>
              <a:gd name="connsiteY12" fmla="*/ 135971 h 305934"/>
              <a:gd name="connsiteX13" fmla="*/ 61186 w 193757"/>
              <a:gd name="connsiteY13" fmla="*/ 156366 h 305934"/>
              <a:gd name="connsiteX14" fmla="*/ 50988 w 193757"/>
              <a:gd name="connsiteY14" fmla="*/ 176762 h 305934"/>
              <a:gd name="connsiteX15" fmla="*/ 40791 w 193757"/>
              <a:gd name="connsiteY15" fmla="*/ 220952 h 305934"/>
              <a:gd name="connsiteX16" fmla="*/ 37391 w 193757"/>
              <a:gd name="connsiteY16" fmla="*/ 231150 h 305934"/>
              <a:gd name="connsiteX17" fmla="*/ 33992 w 193757"/>
              <a:gd name="connsiteY17" fmla="*/ 241348 h 305934"/>
              <a:gd name="connsiteX18" fmla="*/ 20395 w 193757"/>
              <a:gd name="connsiteY18" fmla="*/ 261743 h 305934"/>
              <a:gd name="connsiteX19" fmla="*/ 16996 w 193757"/>
              <a:gd name="connsiteY19" fmla="*/ 271941 h 305934"/>
              <a:gd name="connsiteX20" fmla="*/ 10197 w 193757"/>
              <a:gd name="connsiteY20" fmla="*/ 282139 h 305934"/>
              <a:gd name="connsiteX21" fmla="*/ 0 w 193757"/>
              <a:gd name="connsiteY21" fmla="*/ 305934 h 30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3757" h="305934">
                <a:moveTo>
                  <a:pt x="193757" y="0"/>
                </a:moveTo>
                <a:cubicBezTo>
                  <a:pt x="192624" y="12464"/>
                  <a:pt x="192128" y="25002"/>
                  <a:pt x="190358" y="37392"/>
                </a:cubicBezTo>
                <a:cubicBezTo>
                  <a:pt x="189851" y="40939"/>
                  <a:pt x="189197" y="44792"/>
                  <a:pt x="186959" y="47590"/>
                </a:cubicBezTo>
                <a:cubicBezTo>
                  <a:pt x="184407" y="50780"/>
                  <a:pt x="180160" y="52123"/>
                  <a:pt x="176761" y="54389"/>
                </a:cubicBezTo>
                <a:cubicBezTo>
                  <a:pt x="157276" y="83612"/>
                  <a:pt x="183221" y="49221"/>
                  <a:pt x="159765" y="67986"/>
                </a:cubicBezTo>
                <a:cubicBezTo>
                  <a:pt x="156575" y="70538"/>
                  <a:pt x="156430" y="76018"/>
                  <a:pt x="152966" y="78183"/>
                </a:cubicBezTo>
                <a:cubicBezTo>
                  <a:pt x="146889" y="81981"/>
                  <a:pt x="138534" y="81007"/>
                  <a:pt x="132571" y="84982"/>
                </a:cubicBezTo>
                <a:cubicBezTo>
                  <a:pt x="129172" y="87248"/>
                  <a:pt x="125697" y="89405"/>
                  <a:pt x="122373" y="91780"/>
                </a:cubicBezTo>
                <a:cubicBezTo>
                  <a:pt x="117763" y="95073"/>
                  <a:pt x="113695" y="99167"/>
                  <a:pt x="108776" y="101978"/>
                </a:cubicBezTo>
                <a:cubicBezTo>
                  <a:pt x="105665" y="103756"/>
                  <a:pt x="101977" y="104244"/>
                  <a:pt x="98578" y="105377"/>
                </a:cubicBezTo>
                <a:cubicBezTo>
                  <a:pt x="95179" y="109909"/>
                  <a:pt x="91673" y="114364"/>
                  <a:pt x="88380" y="118974"/>
                </a:cubicBezTo>
                <a:cubicBezTo>
                  <a:pt x="86005" y="122298"/>
                  <a:pt x="84471" y="126283"/>
                  <a:pt x="81582" y="129172"/>
                </a:cubicBezTo>
                <a:cubicBezTo>
                  <a:pt x="78693" y="132061"/>
                  <a:pt x="74783" y="133705"/>
                  <a:pt x="71384" y="135971"/>
                </a:cubicBezTo>
                <a:cubicBezTo>
                  <a:pt x="51909" y="165179"/>
                  <a:pt x="75251" y="128232"/>
                  <a:pt x="61186" y="156366"/>
                </a:cubicBezTo>
                <a:cubicBezTo>
                  <a:pt x="48004" y="182733"/>
                  <a:pt x="59536" y="151122"/>
                  <a:pt x="50988" y="176762"/>
                </a:cubicBezTo>
                <a:cubicBezTo>
                  <a:pt x="46576" y="207647"/>
                  <a:pt x="50122" y="192960"/>
                  <a:pt x="40791" y="220952"/>
                </a:cubicBezTo>
                <a:lnTo>
                  <a:pt x="37391" y="231150"/>
                </a:lnTo>
                <a:cubicBezTo>
                  <a:pt x="36258" y="234549"/>
                  <a:pt x="35980" y="238367"/>
                  <a:pt x="33992" y="241348"/>
                </a:cubicBezTo>
                <a:lnTo>
                  <a:pt x="20395" y="261743"/>
                </a:lnTo>
                <a:cubicBezTo>
                  <a:pt x="19262" y="265142"/>
                  <a:pt x="18598" y="268736"/>
                  <a:pt x="16996" y="271941"/>
                </a:cubicBezTo>
                <a:cubicBezTo>
                  <a:pt x="15169" y="275595"/>
                  <a:pt x="11856" y="278406"/>
                  <a:pt x="10197" y="282139"/>
                </a:cubicBezTo>
                <a:cubicBezTo>
                  <a:pt x="-1493" y="308441"/>
                  <a:pt x="9446" y="296485"/>
                  <a:pt x="0" y="305934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4" name="フリーフォーム 73"/>
          <p:cNvSpPr/>
          <p:nvPr/>
        </p:nvSpPr>
        <p:spPr bwMode="auto">
          <a:xfrm rot="21225289">
            <a:off x="1733624" y="6304250"/>
            <a:ext cx="259345" cy="45719"/>
          </a:xfrm>
          <a:custGeom>
            <a:avLst/>
            <a:gdLst>
              <a:gd name="connsiteX0" fmla="*/ 0 w 207354"/>
              <a:gd name="connsiteY0" fmla="*/ 0 h 38587"/>
              <a:gd name="connsiteX1" fmla="*/ 27194 w 207354"/>
              <a:gd name="connsiteY1" fmla="*/ 3399 h 38587"/>
              <a:gd name="connsiteX2" fmla="*/ 47589 w 207354"/>
              <a:gd name="connsiteY2" fmla="*/ 10197 h 38587"/>
              <a:gd name="connsiteX3" fmla="*/ 57787 w 207354"/>
              <a:gd name="connsiteY3" fmla="*/ 16996 h 38587"/>
              <a:gd name="connsiteX4" fmla="*/ 135970 w 207354"/>
              <a:gd name="connsiteY4" fmla="*/ 27194 h 38587"/>
              <a:gd name="connsiteX5" fmla="*/ 156365 w 207354"/>
              <a:gd name="connsiteY5" fmla="*/ 33992 h 38587"/>
              <a:gd name="connsiteX6" fmla="*/ 207354 w 207354"/>
              <a:gd name="connsiteY6" fmla="*/ 37391 h 3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354" h="38587">
                <a:moveTo>
                  <a:pt x="0" y="0"/>
                </a:moveTo>
                <a:cubicBezTo>
                  <a:pt x="9065" y="1133"/>
                  <a:pt x="18262" y="1485"/>
                  <a:pt x="27194" y="3399"/>
                </a:cubicBezTo>
                <a:cubicBezTo>
                  <a:pt x="34201" y="4900"/>
                  <a:pt x="47589" y="10197"/>
                  <a:pt x="47589" y="10197"/>
                </a:cubicBezTo>
                <a:cubicBezTo>
                  <a:pt x="50988" y="12463"/>
                  <a:pt x="54054" y="15337"/>
                  <a:pt x="57787" y="16996"/>
                </a:cubicBezTo>
                <a:cubicBezTo>
                  <a:pt x="85334" y="29239"/>
                  <a:pt x="101062" y="25140"/>
                  <a:pt x="135970" y="27194"/>
                </a:cubicBezTo>
                <a:lnTo>
                  <a:pt x="156365" y="33992"/>
                </a:lnTo>
                <a:cubicBezTo>
                  <a:pt x="179462" y="41690"/>
                  <a:pt x="162983" y="37391"/>
                  <a:pt x="207354" y="3739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5" name="フリーフォーム 74"/>
          <p:cNvSpPr/>
          <p:nvPr/>
        </p:nvSpPr>
        <p:spPr bwMode="auto">
          <a:xfrm>
            <a:off x="3703433" y="6030956"/>
            <a:ext cx="231150" cy="54388"/>
          </a:xfrm>
          <a:custGeom>
            <a:avLst/>
            <a:gdLst>
              <a:gd name="connsiteX0" fmla="*/ 0 w 231150"/>
              <a:gd name="connsiteY0" fmla="*/ 50989 h 54388"/>
              <a:gd name="connsiteX1" fmla="*/ 30594 w 231150"/>
              <a:gd name="connsiteY1" fmla="*/ 44190 h 54388"/>
              <a:gd name="connsiteX2" fmla="*/ 47590 w 231150"/>
              <a:gd name="connsiteY2" fmla="*/ 40791 h 54388"/>
              <a:gd name="connsiteX3" fmla="*/ 67985 w 231150"/>
              <a:gd name="connsiteY3" fmla="*/ 44190 h 54388"/>
              <a:gd name="connsiteX4" fmla="*/ 78183 w 231150"/>
              <a:gd name="connsiteY4" fmla="*/ 47589 h 54388"/>
              <a:gd name="connsiteX5" fmla="*/ 101978 w 231150"/>
              <a:gd name="connsiteY5" fmla="*/ 50989 h 54388"/>
              <a:gd name="connsiteX6" fmla="*/ 112176 w 231150"/>
              <a:gd name="connsiteY6" fmla="*/ 54388 h 54388"/>
              <a:gd name="connsiteX7" fmla="*/ 166564 w 231150"/>
              <a:gd name="connsiteY7" fmla="*/ 47589 h 54388"/>
              <a:gd name="connsiteX8" fmla="*/ 186959 w 231150"/>
              <a:gd name="connsiteY8" fmla="*/ 40791 h 54388"/>
              <a:gd name="connsiteX9" fmla="*/ 207355 w 231150"/>
              <a:gd name="connsiteY9" fmla="*/ 27194 h 54388"/>
              <a:gd name="connsiteX10" fmla="*/ 217553 w 231150"/>
              <a:gd name="connsiteY10" fmla="*/ 6798 h 54388"/>
              <a:gd name="connsiteX11" fmla="*/ 227750 w 231150"/>
              <a:gd name="connsiteY11" fmla="*/ 3399 h 54388"/>
              <a:gd name="connsiteX12" fmla="*/ 231150 w 231150"/>
              <a:gd name="connsiteY12" fmla="*/ 0 h 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150" h="54388">
                <a:moveTo>
                  <a:pt x="0" y="50989"/>
                </a:moveTo>
                <a:cubicBezTo>
                  <a:pt x="51327" y="40722"/>
                  <a:pt x="-12662" y="53802"/>
                  <a:pt x="30594" y="44190"/>
                </a:cubicBezTo>
                <a:cubicBezTo>
                  <a:pt x="36234" y="42937"/>
                  <a:pt x="41925" y="41924"/>
                  <a:pt x="47590" y="40791"/>
                </a:cubicBezTo>
                <a:cubicBezTo>
                  <a:pt x="54388" y="41924"/>
                  <a:pt x="61257" y="42695"/>
                  <a:pt x="67985" y="44190"/>
                </a:cubicBezTo>
                <a:cubicBezTo>
                  <a:pt x="71483" y="44967"/>
                  <a:pt x="74669" y="46886"/>
                  <a:pt x="78183" y="47589"/>
                </a:cubicBezTo>
                <a:cubicBezTo>
                  <a:pt x="86040" y="49160"/>
                  <a:pt x="94046" y="49856"/>
                  <a:pt x="101978" y="50989"/>
                </a:cubicBezTo>
                <a:cubicBezTo>
                  <a:pt x="105377" y="52122"/>
                  <a:pt x="108593" y="54388"/>
                  <a:pt x="112176" y="54388"/>
                </a:cubicBezTo>
                <a:cubicBezTo>
                  <a:pt x="124044" y="54388"/>
                  <a:pt x="151735" y="51633"/>
                  <a:pt x="166564" y="47589"/>
                </a:cubicBezTo>
                <a:cubicBezTo>
                  <a:pt x="173478" y="45703"/>
                  <a:pt x="186959" y="40791"/>
                  <a:pt x="186959" y="40791"/>
                </a:cubicBezTo>
                <a:cubicBezTo>
                  <a:pt x="193758" y="36259"/>
                  <a:pt x="204771" y="34946"/>
                  <a:pt x="207355" y="27194"/>
                </a:cubicBezTo>
                <a:cubicBezTo>
                  <a:pt x="209594" y="20475"/>
                  <a:pt x="211561" y="11591"/>
                  <a:pt x="217553" y="6798"/>
                </a:cubicBezTo>
                <a:cubicBezTo>
                  <a:pt x="220351" y="4560"/>
                  <a:pt x="224545" y="5001"/>
                  <a:pt x="227750" y="3399"/>
                </a:cubicBezTo>
                <a:cubicBezTo>
                  <a:pt x="229183" y="2682"/>
                  <a:pt x="230017" y="1133"/>
                  <a:pt x="231150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6" name="フリーフォーム 75"/>
          <p:cNvSpPr/>
          <p:nvPr/>
        </p:nvSpPr>
        <p:spPr bwMode="auto">
          <a:xfrm>
            <a:off x="2318988" y="5822227"/>
            <a:ext cx="468052" cy="78085"/>
          </a:xfrm>
          <a:custGeom>
            <a:avLst/>
            <a:gdLst>
              <a:gd name="connsiteX0" fmla="*/ 421535 w 421535"/>
              <a:gd name="connsiteY0" fmla="*/ 16996 h 54388"/>
              <a:gd name="connsiteX1" fmla="*/ 390942 w 421535"/>
              <a:gd name="connsiteY1" fmla="*/ 30593 h 54388"/>
              <a:gd name="connsiteX2" fmla="*/ 367147 w 421535"/>
              <a:gd name="connsiteY2" fmla="*/ 37392 h 54388"/>
              <a:gd name="connsiteX3" fmla="*/ 346752 w 421535"/>
              <a:gd name="connsiteY3" fmla="*/ 44190 h 54388"/>
              <a:gd name="connsiteX4" fmla="*/ 336554 w 421535"/>
              <a:gd name="connsiteY4" fmla="*/ 47589 h 54388"/>
              <a:gd name="connsiteX5" fmla="*/ 268569 w 421535"/>
              <a:gd name="connsiteY5" fmla="*/ 37392 h 54388"/>
              <a:gd name="connsiteX6" fmla="*/ 258371 w 421535"/>
              <a:gd name="connsiteY6" fmla="*/ 33992 h 54388"/>
              <a:gd name="connsiteX7" fmla="*/ 203983 w 421535"/>
              <a:gd name="connsiteY7" fmla="*/ 40791 h 54388"/>
              <a:gd name="connsiteX8" fmla="*/ 183587 w 421535"/>
              <a:gd name="connsiteY8" fmla="*/ 47589 h 54388"/>
              <a:gd name="connsiteX9" fmla="*/ 152994 w 421535"/>
              <a:gd name="connsiteY9" fmla="*/ 54388 h 54388"/>
              <a:gd name="connsiteX10" fmla="*/ 98606 w 421535"/>
              <a:gd name="connsiteY10" fmla="*/ 47589 h 54388"/>
              <a:gd name="connsiteX11" fmla="*/ 64613 w 421535"/>
              <a:gd name="connsiteY11" fmla="*/ 37392 h 54388"/>
              <a:gd name="connsiteX12" fmla="*/ 44218 w 421535"/>
              <a:gd name="connsiteY12" fmla="*/ 30593 h 54388"/>
              <a:gd name="connsiteX13" fmla="*/ 34020 w 421535"/>
              <a:gd name="connsiteY13" fmla="*/ 27194 h 54388"/>
              <a:gd name="connsiteX14" fmla="*/ 23822 w 421535"/>
              <a:gd name="connsiteY14" fmla="*/ 20395 h 54388"/>
              <a:gd name="connsiteX15" fmla="*/ 13624 w 421535"/>
              <a:gd name="connsiteY15" fmla="*/ 16996 h 54388"/>
              <a:gd name="connsiteX16" fmla="*/ 10225 w 421535"/>
              <a:gd name="connsiteY16" fmla="*/ 6798 h 54388"/>
              <a:gd name="connsiteX17" fmla="*/ 27 w 421535"/>
              <a:gd name="connsiteY17" fmla="*/ 0 h 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1535" h="54388">
                <a:moveTo>
                  <a:pt x="421535" y="16996"/>
                </a:moveTo>
                <a:cubicBezTo>
                  <a:pt x="368916" y="34535"/>
                  <a:pt x="423264" y="14432"/>
                  <a:pt x="390942" y="30593"/>
                </a:cubicBezTo>
                <a:cubicBezTo>
                  <a:pt x="385236" y="33446"/>
                  <a:pt x="372585" y="35761"/>
                  <a:pt x="367147" y="37392"/>
                </a:cubicBezTo>
                <a:cubicBezTo>
                  <a:pt x="360283" y="39451"/>
                  <a:pt x="353550" y="41924"/>
                  <a:pt x="346752" y="44190"/>
                </a:cubicBezTo>
                <a:lnTo>
                  <a:pt x="336554" y="47589"/>
                </a:lnTo>
                <a:cubicBezTo>
                  <a:pt x="304774" y="43617"/>
                  <a:pt x="292925" y="44351"/>
                  <a:pt x="268569" y="37392"/>
                </a:cubicBezTo>
                <a:cubicBezTo>
                  <a:pt x="265124" y="36408"/>
                  <a:pt x="261770" y="35125"/>
                  <a:pt x="258371" y="33992"/>
                </a:cubicBezTo>
                <a:cubicBezTo>
                  <a:pt x="251768" y="34726"/>
                  <a:pt x="212984" y="38714"/>
                  <a:pt x="203983" y="40791"/>
                </a:cubicBezTo>
                <a:cubicBezTo>
                  <a:pt x="197000" y="42402"/>
                  <a:pt x="190539" y="45851"/>
                  <a:pt x="183587" y="47589"/>
                </a:cubicBezTo>
                <a:cubicBezTo>
                  <a:pt x="164385" y="52391"/>
                  <a:pt x="174571" y="50073"/>
                  <a:pt x="152994" y="54388"/>
                </a:cubicBezTo>
                <a:cubicBezTo>
                  <a:pt x="138378" y="52764"/>
                  <a:pt x="113864" y="50363"/>
                  <a:pt x="98606" y="47589"/>
                </a:cubicBezTo>
                <a:cubicBezTo>
                  <a:pt x="87304" y="45534"/>
                  <a:pt x="75255" y="40940"/>
                  <a:pt x="64613" y="37392"/>
                </a:cubicBezTo>
                <a:lnTo>
                  <a:pt x="44218" y="30593"/>
                </a:lnTo>
                <a:lnTo>
                  <a:pt x="34020" y="27194"/>
                </a:lnTo>
                <a:cubicBezTo>
                  <a:pt x="30621" y="24928"/>
                  <a:pt x="27476" y="22222"/>
                  <a:pt x="23822" y="20395"/>
                </a:cubicBezTo>
                <a:cubicBezTo>
                  <a:pt x="20617" y="18793"/>
                  <a:pt x="16158" y="19530"/>
                  <a:pt x="13624" y="16996"/>
                </a:cubicBezTo>
                <a:cubicBezTo>
                  <a:pt x="11090" y="14462"/>
                  <a:pt x="12759" y="9332"/>
                  <a:pt x="10225" y="6798"/>
                </a:cubicBezTo>
                <a:cubicBezTo>
                  <a:pt x="-1048" y="-4475"/>
                  <a:pt x="27" y="9359"/>
                  <a:pt x="27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7" name="円/楕円 287"/>
          <p:cNvSpPr/>
          <p:nvPr/>
        </p:nvSpPr>
        <p:spPr bwMode="auto">
          <a:xfrm>
            <a:off x="5739369" y="538155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78" name="フリーフォーム 77"/>
          <p:cNvSpPr/>
          <p:nvPr/>
        </p:nvSpPr>
        <p:spPr bwMode="auto">
          <a:xfrm>
            <a:off x="1762264" y="5596507"/>
            <a:ext cx="133815" cy="141248"/>
          </a:xfrm>
          <a:custGeom>
            <a:avLst/>
            <a:gdLst>
              <a:gd name="connsiteX0" fmla="*/ 0 w 133815"/>
              <a:gd name="connsiteY0" fmla="*/ 141248 h 141248"/>
              <a:gd name="connsiteX1" fmla="*/ 14869 w 133815"/>
              <a:gd name="connsiteY1" fmla="*/ 81775 h 141248"/>
              <a:gd name="connsiteX2" fmla="*/ 37171 w 133815"/>
              <a:gd name="connsiteY2" fmla="*/ 59473 h 141248"/>
              <a:gd name="connsiteX3" fmla="*/ 59474 w 133815"/>
              <a:gd name="connsiteY3" fmla="*/ 52039 h 141248"/>
              <a:gd name="connsiteX4" fmla="*/ 96644 w 133815"/>
              <a:gd name="connsiteY4" fmla="*/ 29736 h 141248"/>
              <a:gd name="connsiteX5" fmla="*/ 111513 w 133815"/>
              <a:gd name="connsiteY5" fmla="*/ 14868 h 141248"/>
              <a:gd name="connsiteX6" fmla="*/ 133815 w 133815"/>
              <a:gd name="connsiteY6" fmla="*/ 0 h 14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815" h="141248">
                <a:moveTo>
                  <a:pt x="0" y="141248"/>
                </a:moveTo>
                <a:cubicBezTo>
                  <a:pt x="1072" y="135890"/>
                  <a:pt x="8339" y="91570"/>
                  <a:pt x="14869" y="81775"/>
                </a:cubicBezTo>
                <a:cubicBezTo>
                  <a:pt x="20701" y="73027"/>
                  <a:pt x="28423" y="65305"/>
                  <a:pt x="37171" y="59473"/>
                </a:cubicBezTo>
                <a:cubicBezTo>
                  <a:pt x="43691" y="55126"/>
                  <a:pt x="52040" y="54517"/>
                  <a:pt x="59474" y="52039"/>
                </a:cubicBezTo>
                <a:cubicBezTo>
                  <a:pt x="97142" y="14368"/>
                  <a:pt x="48397" y="58684"/>
                  <a:pt x="96644" y="29736"/>
                </a:cubicBezTo>
                <a:cubicBezTo>
                  <a:pt x="102654" y="26130"/>
                  <a:pt x="106040" y="19246"/>
                  <a:pt x="111513" y="14868"/>
                </a:cubicBezTo>
                <a:cubicBezTo>
                  <a:pt x="118490" y="9287"/>
                  <a:pt x="133815" y="0"/>
                  <a:pt x="133815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79" name="フリーフォーム 78"/>
          <p:cNvSpPr/>
          <p:nvPr/>
        </p:nvSpPr>
        <p:spPr bwMode="auto">
          <a:xfrm>
            <a:off x="1918038" y="5495476"/>
            <a:ext cx="136954" cy="89472"/>
          </a:xfrm>
          <a:custGeom>
            <a:avLst/>
            <a:gdLst>
              <a:gd name="connsiteX0" fmla="*/ 0 w 105711"/>
              <a:gd name="connsiteY0" fmla="*/ 47600 h 47600"/>
              <a:gd name="connsiteX1" fmla="*/ 58141 w 105711"/>
              <a:gd name="connsiteY1" fmla="*/ 26458 h 47600"/>
              <a:gd name="connsiteX2" fmla="*/ 73997 w 105711"/>
              <a:gd name="connsiteY2" fmla="*/ 21173 h 47600"/>
              <a:gd name="connsiteX3" fmla="*/ 89854 w 105711"/>
              <a:gd name="connsiteY3" fmla="*/ 15887 h 47600"/>
              <a:gd name="connsiteX4" fmla="*/ 105711 w 105711"/>
              <a:gd name="connsiteY4" fmla="*/ 30 h 4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711" h="47600">
                <a:moveTo>
                  <a:pt x="0" y="47600"/>
                </a:moveTo>
                <a:cubicBezTo>
                  <a:pt x="36771" y="32891"/>
                  <a:pt x="17428" y="40028"/>
                  <a:pt x="58141" y="26458"/>
                </a:cubicBezTo>
                <a:lnTo>
                  <a:pt x="73997" y="21173"/>
                </a:lnTo>
                <a:lnTo>
                  <a:pt x="89854" y="15887"/>
                </a:lnTo>
                <a:cubicBezTo>
                  <a:pt x="101402" y="-1436"/>
                  <a:pt x="94072" y="30"/>
                  <a:pt x="105711" y="3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0" name="フリーフォーム 79"/>
          <p:cNvSpPr/>
          <p:nvPr/>
        </p:nvSpPr>
        <p:spPr bwMode="auto">
          <a:xfrm>
            <a:off x="6134901" y="4414593"/>
            <a:ext cx="324547" cy="138874"/>
          </a:xfrm>
          <a:custGeom>
            <a:avLst/>
            <a:gdLst>
              <a:gd name="connsiteX0" fmla="*/ 0 w 262890"/>
              <a:gd name="connsiteY0" fmla="*/ 0 h 102870"/>
              <a:gd name="connsiteX1" fmla="*/ 57150 w 262890"/>
              <a:gd name="connsiteY1" fmla="*/ 7620 h 102870"/>
              <a:gd name="connsiteX2" fmla="*/ 68580 w 262890"/>
              <a:gd name="connsiteY2" fmla="*/ 15240 h 102870"/>
              <a:gd name="connsiteX3" fmla="*/ 83820 w 262890"/>
              <a:gd name="connsiteY3" fmla="*/ 30480 h 102870"/>
              <a:gd name="connsiteX4" fmla="*/ 95250 w 262890"/>
              <a:gd name="connsiteY4" fmla="*/ 38100 h 102870"/>
              <a:gd name="connsiteX5" fmla="*/ 167640 w 262890"/>
              <a:gd name="connsiteY5" fmla="*/ 49530 h 102870"/>
              <a:gd name="connsiteX6" fmla="*/ 179070 w 262890"/>
              <a:gd name="connsiteY6" fmla="*/ 53340 h 102870"/>
              <a:gd name="connsiteX7" fmla="*/ 213360 w 262890"/>
              <a:gd name="connsiteY7" fmla="*/ 80010 h 102870"/>
              <a:gd name="connsiteX8" fmla="*/ 236220 w 262890"/>
              <a:gd name="connsiteY8" fmla="*/ 87630 h 102870"/>
              <a:gd name="connsiteX9" fmla="*/ 247650 w 262890"/>
              <a:gd name="connsiteY9" fmla="*/ 91440 h 102870"/>
              <a:gd name="connsiteX10" fmla="*/ 262890 w 262890"/>
              <a:gd name="connsiteY10" fmla="*/ 10287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2890" h="102870">
                <a:moveTo>
                  <a:pt x="0" y="0"/>
                </a:moveTo>
                <a:cubicBezTo>
                  <a:pt x="10215" y="851"/>
                  <a:pt x="41587" y="-161"/>
                  <a:pt x="57150" y="7620"/>
                </a:cubicBezTo>
                <a:cubicBezTo>
                  <a:pt x="61246" y="9668"/>
                  <a:pt x="64770" y="12700"/>
                  <a:pt x="68580" y="15240"/>
                </a:cubicBezTo>
                <a:cubicBezTo>
                  <a:pt x="74676" y="33528"/>
                  <a:pt x="67564" y="22352"/>
                  <a:pt x="83820" y="30480"/>
                </a:cubicBezTo>
                <a:cubicBezTo>
                  <a:pt x="87916" y="32528"/>
                  <a:pt x="91066" y="36240"/>
                  <a:pt x="95250" y="38100"/>
                </a:cubicBezTo>
                <a:cubicBezTo>
                  <a:pt x="122159" y="50059"/>
                  <a:pt x="134140" y="46953"/>
                  <a:pt x="167640" y="49530"/>
                </a:cubicBezTo>
                <a:cubicBezTo>
                  <a:pt x="171450" y="50800"/>
                  <a:pt x="175728" y="51112"/>
                  <a:pt x="179070" y="53340"/>
                </a:cubicBezTo>
                <a:cubicBezTo>
                  <a:pt x="198794" y="66489"/>
                  <a:pt x="182926" y="69865"/>
                  <a:pt x="213360" y="80010"/>
                </a:cubicBezTo>
                <a:lnTo>
                  <a:pt x="236220" y="87630"/>
                </a:lnTo>
                <a:cubicBezTo>
                  <a:pt x="240030" y="88900"/>
                  <a:pt x="244308" y="89212"/>
                  <a:pt x="247650" y="91440"/>
                </a:cubicBezTo>
                <a:cubicBezTo>
                  <a:pt x="260574" y="100056"/>
                  <a:pt x="255842" y="95822"/>
                  <a:pt x="262890" y="10287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1" name="フリーフォーム 80"/>
          <p:cNvSpPr/>
          <p:nvPr/>
        </p:nvSpPr>
        <p:spPr bwMode="auto">
          <a:xfrm>
            <a:off x="5513070" y="6011425"/>
            <a:ext cx="79917" cy="133350"/>
          </a:xfrm>
          <a:custGeom>
            <a:avLst/>
            <a:gdLst>
              <a:gd name="connsiteX0" fmla="*/ 64770 w 79917"/>
              <a:gd name="connsiteY0" fmla="*/ 0 h 133350"/>
              <a:gd name="connsiteX1" fmla="*/ 72390 w 79917"/>
              <a:gd name="connsiteY1" fmla="*/ 72390 h 133350"/>
              <a:gd name="connsiteX2" fmla="*/ 60960 w 79917"/>
              <a:gd name="connsiteY2" fmla="*/ 80010 h 133350"/>
              <a:gd name="connsiteX3" fmla="*/ 45720 w 79917"/>
              <a:gd name="connsiteY3" fmla="*/ 99060 h 133350"/>
              <a:gd name="connsiteX4" fmla="*/ 26670 w 79917"/>
              <a:gd name="connsiteY4" fmla="*/ 118110 h 133350"/>
              <a:gd name="connsiteX5" fmla="*/ 0 w 79917"/>
              <a:gd name="connsiteY5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17" h="133350">
                <a:moveTo>
                  <a:pt x="64770" y="0"/>
                </a:moveTo>
                <a:cubicBezTo>
                  <a:pt x="82191" y="29035"/>
                  <a:pt x="84382" y="24421"/>
                  <a:pt x="72390" y="72390"/>
                </a:cubicBezTo>
                <a:cubicBezTo>
                  <a:pt x="71279" y="76832"/>
                  <a:pt x="64770" y="77470"/>
                  <a:pt x="60960" y="80010"/>
                </a:cubicBezTo>
                <a:cubicBezTo>
                  <a:pt x="53543" y="102262"/>
                  <a:pt x="62954" y="81826"/>
                  <a:pt x="45720" y="99060"/>
                </a:cubicBezTo>
                <a:cubicBezTo>
                  <a:pt x="32512" y="112268"/>
                  <a:pt x="44958" y="109982"/>
                  <a:pt x="26670" y="118110"/>
                </a:cubicBezTo>
                <a:cubicBezTo>
                  <a:pt x="-709" y="130279"/>
                  <a:pt x="8047" y="117255"/>
                  <a:pt x="0" y="13335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2" name="フリーフォーム 81"/>
          <p:cNvSpPr/>
          <p:nvPr/>
        </p:nvSpPr>
        <p:spPr bwMode="auto">
          <a:xfrm>
            <a:off x="5383530" y="5931415"/>
            <a:ext cx="175290" cy="38100"/>
          </a:xfrm>
          <a:custGeom>
            <a:avLst/>
            <a:gdLst>
              <a:gd name="connsiteX0" fmla="*/ 0 w 175290"/>
              <a:gd name="connsiteY0" fmla="*/ 11430 h 38100"/>
              <a:gd name="connsiteX1" fmla="*/ 19050 w 175290"/>
              <a:gd name="connsiteY1" fmla="*/ 3810 h 38100"/>
              <a:gd name="connsiteX2" fmla="*/ 30480 w 175290"/>
              <a:gd name="connsiteY2" fmla="*/ 0 h 38100"/>
              <a:gd name="connsiteX3" fmla="*/ 60960 w 175290"/>
              <a:gd name="connsiteY3" fmla="*/ 3810 h 38100"/>
              <a:gd name="connsiteX4" fmla="*/ 95250 w 175290"/>
              <a:gd name="connsiteY4" fmla="*/ 22860 h 38100"/>
              <a:gd name="connsiteX5" fmla="*/ 114300 w 175290"/>
              <a:gd name="connsiteY5" fmla="*/ 19050 h 38100"/>
              <a:gd name="connsiteX6" fmla="*/ 163830 w 175290"/>
              <a:gd name="connsiteY6" fmla="*/ 30480 h 38100"/>
              <a:gd name="connsiteX7" fmla="*/ 175260 w 175290"/>
              <a:gd name="connsiteY7" fmla="*/ 3810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290" h="38100">
                <a:moveTo>
                  <a:pt x="0" y="11430"/>
                </a:moveTo>
                <a:cubicBezTo>
                  <a:pt x="6350" y="8890"/>
                  <a:pt x="12646" y="6211"/>
                  <a:pt x="19050" y="3810"/>
                </a:cubicBezTo>
                <a:cubicBezTo>
                  <a:pt x="22810" y="2400"/>
                  <a:pt x="26464" y="0"/>
                  <a:pt x="30480" y="0"/>
                </a:cubicBezTo>
                <a:cubicBezTo>
                  <a:pt x="40719" y="0"/>
                  <a:pt x="50800" y="2540"/>
                  <a:pt x="60960" y="3810"/>
                </a:cubicBezTo>
                <a:cubicBezTo>
                  <a:pt x="87162" y="21278"/>
                  <a:pt x="75132" y="16154"/>
                  <a:pt x="95250" y="22860"/>
                </a:cubicBezTo>
                <a:cubicBezTo>
                  <a:pt x="101600" y="21590"/>
                  <a:pt x="107824" y="19050"/>
                  <a:pt x="114300" y="19050"/>
                </a:cubicBezTo>
                <a:cubicBezTo>
                  <a:pt x="134084" y="19050"/>
                  <a:pt x="145722" y="24444"/>
                  <a:pt x="163830" y="30480"/>
                </a:cubicBezTo>
                <a:cubicBezTo>
                  <a:pt x="176465" y="34692"/>
                  <a:pt x="175260" y="30274"/>
                  <a:pt x="175260" y="3810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3" name="フリーフォーム 82"/>
          <p:cNvSpPr/>
          <p:nvPr/>
        </p:nvSpPr>
        <p:spPr bwMode="auto">
          <a:xfrm>
            <a:off x="5246370" y="5954275"/>
            <a:ext cx="76200" cy="72412"/>
          </a:xfrm>
          <a:custGeom>
            <a:avLst/>
            <a:gdLst>
              <a:gd name="connsiteX0" fmla="*/ 76200 w 76200"/>
              <a:gd name="connsiteY0" fmla="*/ 0 h 72412"/>
              <a:gd name="connsiteX1" fmla="*/ 57150 w 76200"/>
              <a:gd name="connsiteY1" fmla="*/ 15240 h 72412"/>
              <a:gd name="connsiteX2" fmla="*/ 45720 w 76200"/>
              <a:gd name="connsiteY2" fmla="*/ 19050 h 72412"/>
              <a:gd name="connsiteX3" fmla="*/ 30480 w 76200"/>
              <a:gd name="connsiteY3" fmla="*/ 41910 h 72412"/>
              <a:gd name="connsiteX4" fmla="*/ 22860 w 76200"/>
              <a:gd name="connsiteY4" fmla="*/ 53340 h 72412"/>
              <a:gd name="connsiteX5" fmla="*/ 11430 w 76200"/>
              <a:gd name="connsiteY5" fmla="*/ 60960 h 72412"/>
              <a:gd name="connsiteX6" fmla="*/ 0 w 76200"/>
              <a:gd name="connsiteY6" fmla="*/ 72390 h 7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" h="72412">
                <a:moveTo>
                  <a:pt x="76200" y="0"/>
                </a:moveTo>
                <a:cubicBezTo>
                  <a:pt x="69850" y="5080"/>
                  <a:pt x="64046" y="10930"/>
                  <a:pt x="57150" y="15240"/>
                </a:cubicBezTo>
                <a:cubicBezTo>
                  <a:pt x="53744" y="17369"/>
                  <a:pt x="48560" y="16210"/>
                  <a:pt x="45720" y="19050"/>
                </a:cubicBezTo>
                <a:cubicBezTo>
                  <a:pt x="39244" y="25526"/>
                  <a:pt x="35560" y="34290"/>
                  <a:pt x="30480" y="41910"/>
                </a:cubicBezTo>
                <a:cubicBezTo>
                  <a:pt x="27940" y="45720"/>
                  <a:pt x="26670" y="50800"/>
                  <a:pt x="22860" y="53340"/>
                </a:cubicBezTo>
                <a:lnTo>
                  <a:pt x="11430" y="60960"/>
                </a:lnTo>
                <a:cubicBezTo>
                  <a:pt x="3106" y="73447"/>
                  <a:pt x="8389" y="72390"/>
                  <a:pt x="0" y="7239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4" name="フリーフォーム 83"/>
          <p:cNvSpPr/>
          <p:nvPr/>
        </p:nvSpPr>
        <p:spPr bwMode="auto">
          <a:xfrm>
            <a:off x="5358672" y="5977731"/>
            <a:ext cx="14892" cy="87000"/>
          </a:xfrm>
          <a:custGeom>
            <a:avLst/>
            <a:gdLst>
              <a:gd name="connsiteX0" fmla="*/ 0 w 14892"/>
              <a:gd name="connsiteY0" fmla="*/ 0 h 87000"/>
              <a:gd name="connsiteX1" fmla="*/ 11914 w 14892"/>
              <a:gd name="connsiteY1" fmla="*/ 23828 h 87000"/>
              <a:gd name="connsiteX2" fmla="*/ 5957 w 14892"/>
              <a:gd name="connsiteY2" fmla="*/ 41699 h 87000"/>
              <a:gd name="connsiteX3" fmla="*/ 2978 w 14892"/>
              <a:gd name="connsiteY3" fmla="*/ 50634 h 87000"/>
              <a:gd name="connsiteX4" fmla="*/ 5957 w 14892"/>
              <a:gd name="connsiteY4" fmla="*/ 77441 h 87000"/>
              <a:gd name="connsiteX5" fmla="*/ 8935 w 14892"/>
              <a:gd name="connsiteY5" fmla="*/ 86376 h 87000"/>
              <a:gd name="connsiteX6" fmla="*/ 14892 w 14892"/>
              <a:gd name="connsiteY6" fmla="*/ 86376 h 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92" h="87000">
                <a:moveTo>
                  <a:pt x="0" y="0"/>
                </a:moveTo>
                <a:cubicBezTo>
                  <a:pt x="575" y="958"/>
                  <a:pt x="12515" y="18418"/>
                  <a:pt x="11914" y="23828"/>
                </a:cubicBezTo>
                <a:cubicBezTo>
                  <a:pt x="11221" y="30069"/>
                  <a:pt x="7943" y="35742"/>
                  <a:pt x="5957" y="41699"/>
                </a:cubicBezTo>
                <a:lnTo>
                  <a:pt x="2978" y="50634"/>
                </a:lnTo>
                <a:cubicBezTo>
                  <a:pt x="3971" y="59570"/>
                  <a:pt x="4479" y="68573"/>
                  <a:pt x="5957" y="77441"/>
                </a:cubicBezTo>
                <a:cubicBezTo>
                  <a:pt x="6473" y="80538"/>
                  <a:pt x="6715" y="84156"/>
                  <a:pt x="8935" y="86376"/>
                </a:cubicBezTo>
                <a:cubicBezTo>
                  <a:pt x="10339" y="87780"/>
                  <a:pt x="12906" y="86376"/>
                  <a:pt x="14892" y="8637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5" name="フリーフォーム 84"/>
          <p:cNvSpPr/>
          <p:nvPr/>
        </p:nvSpPr>
        <p:spPr bwMode="auto">
          <a:xfrm>
            <a:off x="5388457" y="6096871"/>
            <a:ext cx="101269" cy="38763"/>
          </a:xfrm>
          <a:custGeom>
            <a:avLst/>
            <a:gdLst>
              <a:gd name="connsiteX0" fmla="*/ 0 w 101269"/>
              <a:gd name="connsiteY0" fmla="*/ 2978 h 38763"/>
              <a:gd name="connsiteX1" fmla="*/ 14892 w 101269"/>
              <a:gd name="connsiteY1" fmla="*/ 0 h 38763"/>
              <a:gd name="connsiteX2" fmla="*/ 38720 w 101269"/>
              <a:gd name="connsiteY2" fmla="*/ 5957 h 38763"/>
              <a:gd name="connsiteX3" fmla="*/ 56591 w 101269"/>
              <a:gd name="connsiteY3" fmla="*/ 17871 h 38763"/>
              <a:gd name="connsiteX4" fmla="*/ 65527 w 101269"/>
              <a:gd name="connsiteY4" fmla="*/ 23828 h 38763"/>
              <a:gd name="connsiteX5" fmla="*/ 74462 w 101269"/>
              <a:gd name="connsiteY5" fmla="*/ 32763 h 38763"/>
              <a:gd name="connsiteX6" fmla="*/ 101269 w 101269"/>
              <a:gd name="connsiteY6" fmla="*/ 38720 h 3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269" h="38763">
                <a:moveTo>
                  <a:pt x="0" y="2978"/>
                </a:moveTo>
                <a:cubicBezTo>
                  <a:pt x="4964" y="1985"/>
                  <a:pt x="9830" y="0"/>
                  <a:pt x="14892" y="0"/>
                </a:cubicBezTo>
                <a:cubicBezTo>
                  <a:pt x="17537" y="0"/>
                  <a:pt x="34487" y="3605"/>
                  <a:pt x="38720" y="5957"/>
                </a:cubicBezTo>
                <a:cubicBezTo>
                  <a:pt x="44978" y="9434"/>
                  <a:pt x="50634" y="13900"/>
                  <a:pt x="56591" y="17871"/>
                </a:cubicBezTo>
                <a:cubicBezTo>
                  <a:pt x="59570" y="19857"/>
                  <a:pt x="62996" y="21297"/>
                  <a:pt x="65527" y="23828"/>
                </a:cubicBezTo>
                <a:cubicBezTo>
                  <a:pt x="68505" y="26806"/>
                  <a:pt x="70780" y="30717"/>
                  <a:pt x="74462" y="32763"/>
                </a:cubicBezTo>
                <a:cubicBezTo>
                  <a:pt x="86880" y="39662"/>
                  <a:pt x="89981" y="38720"/>
                  <a:pt x="101269" y="3872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6" name="フリーフォーム 85"/>
          <p:cNvSpPr/>
          <p:nvPr/>
        </p:nvSpPr>
        <p:spPr bwMode="auto">
          <a:xfrm>
            <a:off x="5299102" y="6105806"/>
            <a:ext cx="56591" cy="47659"/>
          </a:xfrm>
          <a:custGeom>
            <a:avLst/>
            <a:gdLst>
              <a:gd name="connsiteX0" fmla="*/ 56591 w 56591"/>
              <a:gd name="connsiteY0" fmla="*/ 0 h 47659"/>
              <a:gd name="connsiteX1" fmla="*/ 38720 w 56591"/>
              <a:gd name="connsiteY1" fmla="*/ 11914 h 47659"/>
              <a:gd name="connsiteX2" fmla="*/ 23828 w 56591"/>
              <a:gd name="connsiteY2" fmla="*/ 26807 h 47659"/>
              <a:gd name="connsiteX3" fmla="*/ 20849 w 56591"/>
              <a:gd name="connsiteY3" fmla="*/ 35742 h 47659"/>
              <a:gd name="connsiteX4" fmla="*/ 0 w 56591"/>
              <a:gd name="connsiteY4" fmla="*/ 47656 h 4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91" h="47659">
                <a:moveTo>
                  <a:pt x="56591" y="0"/>
                </a:moveTo>
                <a:cubicBezTo>
                  <a:pt x="50634" y="3971"/>
                  <a:pt x="44108" y="7199"/>
                  <a:pt x="38720" y="11914"/>
                </a:cubicBezTo>
                <a:cubicBezTo>
                  <a:pt x="6946" y="39717"/>
                  <a:pt x="59572" y="2977"/>
                  <a:pt x="23828" y="26807"/>
                </a:cubicBezTo>
                <a:cubicBezTo>
                  <a:pt x="22835" y="29785"/>
                  <a:pt x="23069" y="33522"/>
                  <a:pt x="20849" y="35742"/>
                </a:cubicBezTo>
                <a:cubicBezTo>
                  <a:pt x="8384" y="48207"/>
                  <a:pt x="9273" y="47656"/>
                  <a:pt x="0" y="4765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7" name="フリーフォーム 86"/>
          <p:cNvSpPr/>
          <p:nvPr/>
        </p:nvSpPr>
        <p:spPr bwMode="auto">
          <a:xfrm>
            <a:off x="4852327" y="6141548"/>
            <a:ext cx="414011" cy="26807"/>
          </a:xfrm>
          <a:custGeom>
            <a:avLst/>
            <a:gdLst>
              <a:gd name="connsiteX0" fmla="*/ 0 w 414011"/>
              <a:gd name="connsiteY0" fmla="*/ 26807 h 26807"/>
              <a:gd name="connsiteX1" fmla="*/ 14892 w 414011"/>
              <a:gd name="connsiteY1" fmla="*/ 17871 h 26807"/>
              <a:gd name="connsiteX2" fmla="*/ 32763 w 414011"/>
              <a:gd name="connsiteY2" fmla="*/ 11914 h 26807"/>
              <a:gd name="connsiteX3" fmla="*/ 41699 w 414011"/>
              <a:gd name="connsiteY3" fmla="*/ 5957 h 26807"/>
              <a:gd name="connsiteX4" fmla="*/ 53613 w 414011"/>
              <a:gd name="connsiteY4" fmla="*/ 2979 h 26807"/>
              <a:gd name="connsiteX5" fmla="*/ 62548 w 414011"/>
              <a:gd name="connsiteY5" fmla="*/ 0 h 26807"/>
              <a:gd name="connsiteX6" fmla="*/ 154882 w 414011"/>
              <a:gd name="connsiteY6" fmla="*/ 2979 h 26807"/>
              <a:gd name="connsiteX7" fmla="*/ 172753 w 414011"/>
              <a:gd name="connsiteY7" fmla="*/ 8936 h 26807"/>
              <a:gd name="connsiteX8" fmla="*/ 181688 w 414011"/>
              <a:gd name="connsiteY8" fmla="*/ 11914 h 26807"/>
              <a:gd name="connsiteX9" fmla="*/ 190624 w 414011"/>
              <a:gd name="connsiteY9" fmla="*/ 17871 h 26807"/>
              <a:gd name="connsiteX10" fmla="*/ 220409 w 414011"/>
              <a:gd name="connsiteY10" fmla="*/ 26807 h 26807"/>
              <a:gd name="connsiteX11" fmla="*/ 268065 w 414011"/>
              <a:gd name="connsiteY11" fmla="*/ 20850 h 26807"/>
              <a:gd name="connsiteX12" fmla="*/ 285936 w 414011"/>
              <a:gd name="connsiteY12" fmla="*/ 14893 h 26807"/>
              <a:gd name="connsiteX13" fmla="*/ 315721 w 414011"/>
              <a:gd name="connsiteY13" fmla="*/ 0 h 26807"/>
              <a:gd name="connsiteX14" fmla="*/ 381248 w 414011"/>
              <a:gd name="connsiteY14" fmla="*/ 2979 h 26807"/>
              <a:gd name="connsiteX15" fmla="*/ 408054 w 414011"/>
              <a:gd name="connsiteY15" fmla="*/ 14893 h 26807"/>
              <a:gd name="connsiteX16" fmla="*/ 414011 w 414011"/>
              <a:gd name="connsiteY16" fmla="*/ 17871 h 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4011" h="26807">
                <a:moveTo>
                  <a:pt x="0" y="26807"/>
                </a:moveTo>
                <a:cubicBezTo>
                  <a:pt x="4964" y="23828"/>
                  <a:pt x="9622" y="20267"/>
                  <a:pt x="14892" y="17871"/>
                </a:cubicBezTo>
                <a:cubicBezTo>
                  <a:pt x="20608" y="15273"/>
                  <a:pt x="27538" y="15397"/>
                  <a:pt x="32763" y="11914"/>
                </a:cubicBezTo>
                <a:cubicBezTo>
                  <a:pt x="35742" y="9928"/>
                  <a:pt x="38409" y="7367"/>
                  <a:pt x="41699" y="5957"/>
                </a:cubicBezTo>
                <a:cubicBezTo>
                  <a:pt x="45462" y="4345"/>
                  <a:pt x="49677" y="4104"/>
                  <a:pt x="53613" y="2979"/>
                </a:cubicBezTo>
                <a:cubicBezTo>
                  <a:pt x="56632" y="2116"/>
                  <a:pt x="59570" y="993"/>
                  <a:pt x="62548" y="0"/>
                </a:cubicBezTo>
                <a:cubicBezTo>
                  <a:pt x="93326" y="993"/>
                  <a:pt x="124189" y="490"/>
                  <a:pt x="154882" y="2979"/>
                </a:cubicBezTo>
                <a:cubicBezTo>
                  <a:pt x="161141" y="3486"/>
                  <a:pt x="166796" y="6950"/>
                  <a:pt x="172753" y="8936"/>
                </a:cubicBezTo>
                <a:lnTo>
                  <a:pt x="181688" y="11914"/>
                </a:lnTo>
                <a:cubicBezTo>
                  <a:pt x="184667" y="13900"/>
                  <a:pt x="187353" y="16417"/>
                  <a:pt x="190624" y="17871"/>
                </a:cubicBezTo>
                <a:cubicBezTo>
                  <a:pt x="199945" y="22014"/>
                  <a:pt x="210509" y="24332"/>
                  <a:pt x="220409" y="26807"/>
                </a:cubicBezTo>
                <a:cubicBezTo>
                  <a:pt x="244373" y="24810"/>
                  <a:pt x="249982" y="26275"/>
                  <a:pt x="268065" y="20850"/>
                </a:cubicBezTo>
                <a:cubicBezTo>
                  <a:pt x="274079" y="19046"/>
                  <a:pt x="285936" y="14893"/>
                  <a:pt x="285936" y="14893"/>
                </a:cubicBezTo>
                <a:cubicBezTo>
                  <a:pt x="307213" y="708"/>
                  <a:pt x="296861" y="4716"/>
                  <a:pt x="315721" y="0"/>
                </a:cubicBezTo>
                <a:cubicBezTo>
                  <a:pt x="337563" y="993"/>
                  <a:pt x="359508" y="650"/>
                  <a:pt x="381248" y="2979"/>
                </a:cubicBezTo>
                <a:cubicBezTo>
                  <a:pt x="396117" y="4572"/>
                  <a:pt x="397542" y="8586"/>
                  <a:pt x="408054" y="14893"/>
                </a:cubicBezTo>
                <a:cubicBezTo>
                  <a:pt x="409958" y="16035"/>
                  <a:pt x="412025" y="16878"/>
                  <a:pt x="414011" y="1787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8" name="フリーフォーム 87"/>
          <p:cNvSpPr/>
          <p:nvPr/>
        </p:nvSpPr>
        <p:spPr bwMode="auto">
          <a:xfrm>
            <a:off x="5263360" y="6061129"/>
            <a:ext cx="17871" cy="89360"/>
          </a:xfrm>
          <a:custGeom>
            <a:avLst/>
            <a:gdLst>
              <a:gd name="connsiteX0" fmla="*/ 0 w 17871"/>
              <a:gd name="connsiteY0" fmla="*/ 0 h 89360"/>
              <a:gd name="connsiteX1" fmla="*/ 2978 w 17871"/>
              <a:gd name="connsiteY1" fmla="*/ 14892 h 89360"/>
              <a:gd name="connsiteX2" fmla="*/ 5957 w 17871"/>
              <a:gd name="connsiteY2" fmla="*/ 56591 h 89360"/>
              <a:gd name="connsiteX3" fmla="*/ 8935 w 17871"/>
              <a:gd name="connsiteY3" fmla="*/ 65527 h 89360"/>
              <a:gd name="connsiteX4" fmla="*/ 17871 w 17871"/>
              <a:gd name="connsiteY4" fmla="*/ 89355 h 8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1" h="89360">
                <a:moveTo>
                  <a:pt x="0" y="0"/>
                </a:moveTo>
                <a:cubicBezTo>
                  <a:pt x="993" y="4964"/>
                  <a:pt x="2448" y="9858"/>
                  <a:pt x="2978" y="14892"/>
                </a:cubicBezTo>
                <a:cubicBezTo>
                  <a:pt x="4437" y="28751"/>
                  <a:pt x="4329" y="42751"/>
                  <a:pt x="5957" y="56591"/>
                </a:cubicBezTo>
                <a:cubicBezTo>
                  <a:pt x="6324" y="59709"/>
                  <a:pt x="8109" y="62498"/>
                  <a:pt x="8935" y="65527"/>
                </a:cubicBezTo>
                <a:cubicBezTo>
                  <a:pt x="15696" y="90318"/>
                  <a:pt x="6637" y="89355"/>
                  <a:pt x="17871" y="8935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89" name="フリーフォーム 88"/>
          <p:cNvSpPr/>
          <p:nvPr/>
        </p:nvSpPr>
        <p:spPr bwMode="auto">
          <a:xfrm>
            <a:off x="5284209" y="6058150"/>
            <a:ext cx="71484" cy="20850"/>
          </a:xfrm>
          <a:custGeom>
            <a:avLst/>
            <a:gdLst>
              <a:gd name="connsiteX0" fmla="*/ 0 w 71484"/>
              <a:gd name="connsiteY0" fmla="*/ 0 h 20850"/>
              <a:gd name="connsiteX1" fmla="*/ 17871 w 71484"/>
              <a:gd name="connsiteY1" fmla="*/ 2979 h 20850"/>
              <a:gd name="connsiteX2" fmla="*/ 35742 w 71484"/>
              <a:gd name="connsiteY2" fmla="*/ 8936 h 20850"/>
              <a:gd name="connsiteX3" fmla="*/ 44678 w 71484"/>
              <a:gd name="connsiteY3" fmla="*/ 11914 h 20850"/>
              <a:gd name="connsiteX4" fmla="*/ 62549 w 71484"/>
              <a:gd name="connsiteY4" fmla="*/ 14893 h 20850"/>
              <a:gd name="connsiteX5" fmla="*/ 71484 w 71484"/>
              <a:gd name="connsiteY5" fmla="*/ 20850 h 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484" h="20850">
                <a:moveTo>
                  <a:pt x="0" y="0"/>
                </a:moveTo>
                <a:cubicBezTo>
                  <a:pt x="5957" y="993"/>
                  <a:pt x="12012" y="1514"/>
                  <a:pt x="17871" y="2979"/>
                </a:cubicBezTo>
                <a:cubicBezTo>
                  <a:pt x="23963" y="4502"/>
                  <a:pt x="29785" y="6950"/>
                  <a:pt x="35742" y="8936"/>
                </a:cubicBezTo>
                <a:cubicBezTo>
                  <a:pt x="38721" y="9929"/>
                  <a:pt x="41581" y="11398"/>
                  <a:pt x="44678" y="11914"/>
                </a:cubicBezTo>
                <a:lnTo>
                  <a:pt x="62549" y="14893"/>
                </a:lnTo>
                <a:lnTo>
                  <a:pt x="71484" y="20850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0" name="フリーフォーム 89"/>
          <p:cNvSpPr/>
          <p:nvPr/>
        </p:nvSpPr>
        <p:spPr bwMode="auto">
          <a:xfrm>
            <a:off x="5013073" y="5939035"/>
            <a:ext cx="223480" cy="83435"/>
          </a:xfrm>
          <a:custGeom>
            <a:avLst/>
            <a:gdLst>
              <a:gd name="connsiteX0" fmla="*/ 0 w 178710"/>
              <a:gd name="connsiteY0" fmla="*/ 0 h 71546"/>
              <a:gd name="connsiteX1" fmla="*/ 44678 w 178710"/>
              <a:gd name="connsiteY1" fmla="*/ 5957 h 71546"/>
              <a:gd name="connsiteX2" fmla="*/ 53613 w 178710"/>
              <a:gd name="connsiteY2" fmla="*/ 11914 h 71546"/>
              <a:gd name="connsiteX3" fmla="*/ 59570 w 178710"/>
              <a:gd name="connsiteY3" fmla="*/ 20850 h 71546"/>
              <a:gd name="connsiteX4" fmla="*/ 77441 w 178710"/>
              <a:gd name="connsiteY4" fmla="*/ 32764 h 71546"/>
              <a:gd name="connsiteX5" fmla="*/ 95312 w 178710"/>
              <a:gd name="connsiteY5" fmla="*/ 41699 h 71546"/>
              <a:gd name="connsiteX6" fmla="*/ 113183 w 178710"/>
              <a:gd name="connsiteY6" fmla="*/ 44678 h 71546"/>
              <a:gd name="connsiteX7" fmla="*/ 128076 w 178710"/>
              <a:gd name="connsiteY7" fmla="*/ 47656 h 71546"/>
              <a:gd name="connsiteX8" fmla="*/ 145947 w 178710"/>
              <a:gd name="connsiteY8" fmla="*/ 53613 h 71546"/>
              <a:gd name="connsiteX9" fmla="*/ 163818 w 178710"/>
              <a:gd name="connsiteY9" fmla="*/ 65527 h 71546"/>
              <a:gd name="connsiteX10" fmla="*/ 178710 w 178710"/>
              <a:gd name="connsiteY10" fmla="*/ 71484 h 7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710" h="71546">
                <a:moveTo>
                  <a:pt x="0" y="0"/>
                </a:moveTo>
                <a:cubicBezTo>
                  <a:pt x="7974" y="665"/>
                  <a:pt x="32514" y="-125"/>
                  <a:pt x="44678" y="5957"/>
                </a:cubicBezTo>
                <a:cubicBezTo>
                  <a:pt x="47880" y="7558"/>
                  <a:pt x="50635" y="9928"/>
                  <a:pt x="53613" y="11914"/>
                </a:cubicBezTo>
                <a:cubicBezTo>
                  <a:pt x="55599" y="14893"/>
                  <a:pt x="56876" y="18493"/>
                  <a:pt x="59570" y="20850"/>
                </a:cubicBezTo>
                <a:cubicBezTo>
                  <a:pt x="64958" y="25565"/>
                  <a:pt x="71484" y="28793"/>
                  <a:pt x="77441" y="32764"/>
                </a:cubicBezTo>
                <a:cubicBezTo>
                  <a:pt x="85474" y="38120"/>
                  <a:pt x="86063" y="39644"/>
                  <a:pt x="95312" y="41699"/>
                </a:cubicBezTo>
                <a:cubicBezTo>
                  <a:pt x="101207" y="43009"/>
                  <a:pt x="107241" y="43598"/>
                  <a:pt x="113183" y="44678"/>
                </a:cubicBezTo>
                <a:cubicBezTo>
                  <a:pt x="118164" y="45584"/>
                  <a:pt x="123192" y="46324"/>
                  <a:pt x="128076" y="47656"/>
                </a:cubicBezTo>
                <a:cubicBezTo>
                  <a:pt x="134134" y="49308"/>
                  <a:pt x="145947" y="53613"/>
                  <a:pt x="145947" y="53613"/>
                </a:cubicBezTo>
                <a:lnTo>
                  <a:pt x="163818" y="65527"/>
                </a:lnTo>
                <a:cubicBezTo>
                  <a:pt x="174406" y="72585"/>
                  <a:pt x="169173" y="71484"/>
                  <a:pt x="178710" y="71484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1" name="フリーフォーム 90"/>
          <p:cNvSpPr/>
          <p:nvPr/>
        </p:nvSpPr>
        <p:spPr bwMode="auto">
          <a:xfrm>
            <a:off x="4524731" y="5244250"/>
            <a:ext cx="215785" cy="74358"/>
          </a:xfrm>
          <a:custGeom>
            <a:avLst/>
            <a:gdLst>
              <a:gd name="connsiteX0" fmla="*/ 0 w 148926"/>
              <a:gd name="connsiteY0" fmla="*/ 2978 h 32763"/>
              <a:gd name="connsiteX1" fmla="*/ 14893 w 148926"/>
              <a:gd name="connsiteY1" fmla="*/ 0 h 32763"/>
              <a:gd name="connsiteX2" fmla="*/ 47657 w 148926"/>
              <a:gd name="connsiteY2" fmla="*/ 5957 h 32763"/>
              <a:gd name="connsiteX3" fmla="*/ 65528 w 148926"/>
              <a:gd name="connsiteY3" fmla="*/ 14892 h 32763"/>
              <a:gd name="connsiteX4" fmla="*/ 113184 w 148926"/>
              <a:gd name="connsiteY4" fmla="*/ 17871 h 32763"/>
              <a:gd name="connsiteX5" fmla="*/ 131055 w 148926"/>
              <a:gd name="connsiteY5" fmla="*/ 23828 h 32763"/>
              <a:gd name="connsiteX6" fmla="*/ 139990 w 148926"/>
              <a:gd name="connsiteY6" fmla="*/ 26806 h 32763"/>
              <a:gd name="connsiteX7" fmla="*/ 148926 w 148926"/>
              <a:gd name="connsiteY7" fmla="*/ 32763 h 3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8926" h="32763">
                <a:moveTo>
                  <a:pt x="0" y="2978"/>
                </a:moveTo>
                <a:cubicBezTo>
                  <a:pt x="4964" y="1985"/>
                  <a:pt x="9830" y="0"/>
                  <a:pt x="14893" y="0"/>
                </a:cubicBezTo>
                <a:cubicBezTo>
                  <a:pt x="21057" y="0"/>
                  <a:pt x="39278" y="1767"/>
                  <a:pt x="47657" y="5957"/>
                </a:cubicBezTo>
                <a:cubicBezTo>
                  <a:pt x="55960" y="10109"/>
                  <a:pt x="56042" y="13893"/>
                  <a:pt x="65528" y="14892"/>
                </a:cubicBezTo>
                <a:cubicBezTo>
                  <a:pt x="81357" y="16558"/>
                  <a:pt x="97299" y="16878"/>
                  <a:pt x="113184" y="17871"/>
                </a:cubicBezTo>
                <a:lnTo>
                  <a:pt x="131055" y="23828"/>
                </a:lnTo>
                <a:lnTo>
                  <a:pt x="139990" y="26806"/>
                </a:lnTo>
                <a:lnTo>
                  <a:pt x="148926" y="32763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2" name="フリーフォーム 91"/>
          <p:cNvSpPr/>
          <p:nvPr/>
        </p:nvSpPr>
        <p:spPr bwMode="auto">
          <a:xfrm>
            <a:off x="5906716" y="5087159"/>
            <a:ext cx="235302" cy="18289"/>
          </a:xfrm>
          <a:custGeom>
            <a:avLst/>
            <a:gdLst>
              <a:gd name="connsiteX0" fmla="*/ 0 w 235302"/>
              <a:gd name="connsiteY0" fmla="*/ 8935 h 18289"/>
              <a:gd name="connsiteX1" fmla="*/ 17871 w 235302"/>
              <a:gd name="connsiteY1" fmla="*/ 5957 h 18289"/>
              <a:gd name="connsiteX2" fmla="*/ 86377 w 235302"/>
              <a:gd name="connsiteY2" fmla="*/ 11914 h 18289"/>
              <a:gd name="connsiteX3" fmla="*/ 116162 w 235302"/>
              <a:gd name="connsiteY3" fmla="*/ 8935 h 18289"/>
              <a:gd name="connsiteX4" fmla="*/ 137011 w 235302"/>
              <a:gd name="connsiteY4" fmla="*/ 2978 h 18289"/>
              <a:gd name="connsiteX5" fmla="*/ 157861 w 235302"/>
              <a:gd name="connsiteY5" fmla="*/ 0 h 18289"/>
              <a:gd name="connsiteX6" fmla="*/ 181689 w 235302"/>
              <a:gd name="connsiteY6" fmla="*/ 2978 h 18289"/>
              <a:gd name="connsiteX7" fmla="*/ 190624 w 235302"/>
              <a:gd name="connsiteY7" fmla="*/ 5957 h 18289"/>
              <a:gd name="connsiteX8" fmla="*/ 208495 w 235302"/>
              <a:gd name="connsiteY8" fmla="*/ 8935 h 18289"/>
              <a:gd name="connsiteX9" fmla="*/ 217431 w 235302"/>
              <a:gd name="connsiteY9" fmla="*/ 11914 h 18289"/>
              <a:gd name="connsiteX10" fmla="*/ 226366 w 235302"/>
              <a:gd name="connsiteY10" fmla="*/ 17871 h 18289"/>
              <a:gd name="connsiteX11" fmla="*/ 235302 w 235302"/>
              <a:gd name="connsiteY11" fmla="*/ 17871 h 18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02" h="18289">
                <a:moveTo>
                  <a:pt x="0" y="8935"/>
                </a:moveTo>
                <a:cubicBezTo>
                  <a:pt x="5957" y="7942"/>
                  <a:pt x="11832" y="5957"/>
                  <a:pt x="17871" y="5957"/>
                </a:cubicBezTo>
                <a:cubicBezTo>
                  <a:pt x="71174" y="5957"/>
                  <a:pt x="60065" y="3142"/>
                  <a:pt x="86377" y="11914"/>
                </a:cubicBezTo>
                <a:cubicBezTo>
                  <a:pt x="96305" y="10921"/>
                  <a:pt x="106284" y="10346"/>
                  <a:pt x="116162" y="8935"/>
                </a:cubicBezTo>
                <a:cubicBezTo>
                  <a:pt x="142103" y="5229"/>
                  <a:pt x="115771" y="7226"/>
                  <a:pt x="137011" y="2978"/>
                </a:cubicBezTo>
                <a:cubicBezTo>
                  <a:pt x="143895" y="1601"/>
                  <a:pt x="150911" y="993"/>
                  <a:pt x="157861" y="0"/>
                </a:cubicBezTo>
                <a:cubicBezTo>
                  <a:pt x="165804" y="993"/>
                  <a:pt x="173814" y="1546"/>
                  <a:pt x="181689" y="2978"/>
                </a:cubicBezTo>
                <a:cubicBezTo>
                  <a:pt x="184778" y="3540"/>
                  <a:pt x="187559" y="5276"/>
                  <a:pt x="190624" y="5957"/>
                </a:cubicBezTo>
                <a:cubicBezTo>
                  <a:pt x="196519" y="7267"/>
                  <a:pt x="202538" y="7942"/>
                  <a:pt x="208495" y="8935"/>
                </a:cubicBezTo>
                <a:cubicBezTo>
                  <a:pt x="211474" y="9928"/>
                  <a:pt x="214623" y="10510"/>
                  <a:pt x="217431" y="11914"/>
                </a:cubicBezTo>
                <a:cubicBezTo>
                  <a:pt x="220633" y="13515"/>
                  <a:pt x="222970" y="16739"/>
                  <a:pt x="226366" y="17871"/>
                </a:cubicBezTo>
                <a:cubicBezTo>
                  <a:pt x="229192" y="18813"/>
                  <a:pt x="232323" y="17871"/>
                  <a:pt x="235302" y="1787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3" name="円/楕円 303"/>
          <p:cNvSpPr/>
          <p:nvPr/>
        </p:nvSpPr>
        <p:spPr bwMode="auto">
          <a:xfrm>
            <a:off x="4475206" y="521870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94" name="フリーフォーム 93"/>
          <p:cNvSpPr/>
          <p:nvPr/>
        </p:nvSpPr>
        <p:spPr bwMode="auto">
          <a:xfrm>
            <a:off x="4378745" y="5781150"/>
            <a:ext cx="23828" cy="142968"/>
          </a:xfrm>
          <a:custGeom>
            <a:avLst/>
            <a:gdLst>
              <a:gd name="connsiteX0" fmla="*/ 14892 w 23828"/>
              <a:gd name="connsiteY0" fmla="*/ 0 h 142968"/>
              <a:gd name="connsiteX1" fmla="*/ 23828 w 23828"/>
              <a:gd name="connsiteY1" fmla="*/ 26806 h 142968"/>
              <a:gd name="connsiteX2" fmla="*/ 20849 w 23828"/>
              <a:gd name="connsiteY2" fmla="*/ 59570 h 142968"/>
              <a:gd name="connsiteX3" fmla="*/ 14892 w 23828"/>
              <a:gd name="connsiteY3" fmla="*/ 77441 h 142968"/>
              <a:gd name="connsiteX4" fmla="*/ 11914 w 23828"/>
              <a:gd name="connsiteY4" fmla="*/ 86376 h 142968"/>
              <a:gd name="connsiteX5" fmla="*/ 8935 w 23828"/>
              <a:gd name="connsiteY5" fmla="*/ 95312 h 142968"/>
              <a:gd name="connsiteX6" fmla="*/ 2978 w 23828"/>
              <a:gd name="connsiteY6" fmla="*/ 116161 h 142968"/>
              <a:gd name="connsiteX7" fmla="*/ 0 w 23828"/>
              <a:gd name="connsiteY7" fmla="*/ 142968 h 14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28" h="142968">
                <a:moveTo>
                  <a:pt x="14892" y="0"/>
                </a:moveTo>
                <a:cubicBezTo>
                  <a:pt x="16785" y="4732"/>
                  <a:pt x="23828" y="20395"/>
                  <a:pt x="23828" y="26806"/>
                </a:cubicBezTo>
                <a:cubicBezTo>
                  <a:pt x="23828" y="37772"/>
                  <a:pt x="22755" y="48771"/>
                  <a:pt x="20849" y="59570"/>
                </a:cubicBezTo>
                <a:cubicBezTo>
                  <a:pt x="19758" y="65754"/>
                  <a:pt x="16878" y="71484"/>
                  <a:pt x="14892" y="77441"/>
                </a:cubicBezTo>
                <a:lnTo>
                  <a:pt x="11914" y="86376"/>
                </a:lnTo>
                <a:cubicBezTo>
                  <a:pt x="10921" y="89355"/>
                  <a:pt x="9696" y="92266"/>
                  <a:pt x="8935" y="95312"/>
                </a:cubicBezTo>
                <a:cubicBezTo>
                  <a:pt x="5196" y="110272"/>
                  <a:pt x="7252" y="103343"/>
                  <a:pt x="2978" y="116161"/>
                </a:cubicBezTo>
                <a:lnTo>
                  <a:pt x="0" y="142968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5" name="フリーフォーム 94"/>
          <p:cNvSpPr/>
          <p:nvPr/>
        </p:nvSpPr>
        <p:spPr bwMode="auto">
          <a:xfrm>
            <a:off x="3958776" y="6004537"/>
            <a:ext cx="190624" cy="20850"/>
          </a:xfrm>
          <a:custGeom>
            <a:avLst/>
            <a:gdLst>
              <a:gd name="connsiteX0" fmla="*/ 190624 w 190624"/>
              <a:gd name="connsiteY0" fmla="*/ 0 h 20850"/>
              <a:gd name="connsiteX1" fmla="*/ 125097 w 190624"/>
              <a:gd name="connsiteY1" fmla="*/ 2979 h 20850"/>
              <a:gd name="connsiteX2" fmla="*/ 110205 w 190624"/>
              <a:gd name="connsiteY2" fmla="*/ 5957 h 20850"/>
              <a:gd name="connsiteX3" fmla="*/ 77441 w 190624"/>
              <a:gd name="connsiteY3" fmla="*/ 14893 h 20850"/>
              <a:gd name="connsiteX4" fmla="*/ 56592 w 190624"/>
              <a:gd name="connsiteY4" fmla="*/ 20850 h 20850"/>
              <a:gd name="connsiteX5" fmla="*/ 17871 w 190624"/>
              <a:gd name="connsiteY5" fmla="*/ 17871 h 20850"/>
              <a:gd name="connsiteX6" fmla="*/ 0 w 190624"/>
              <a:gd name="connsiteY6" fmla="*/ 14893 h 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624" h="20850">
                <a:moveTo>
                  <a:pt x="190624" y="0"/>
                </a:moveTo>
                <a:cubicBezTo>
                  <a:pt x="168782" y="993"/>
                  <a:pt x="146902" y="1364"/>
                  <a:pt x="125097" y="2979"/>
                </a:cubicBezTo>
                <a:cubicBezTo>
                  <a:pt x="120049" y="3353"/>
                  <a:pt x="115138" y="4819"/>
                  <a:pt x="110205" y="5957"/>
                </a:cubicBezTo>
                <a:cubicBezTo>
                  <a:pt x="54962" y="18705"/>
                  <a:pt x="105023" y="7012"/>
                  <a:pt x="77441" y="14893"/>
                </a:cubicBezTo>
                <a:cubicBezTo>
                  <a:pt x="51269" y="22370"/>
                  <a:pt x="78009" y="13709"/>
                  <a:pt x="56592" y="20850"/>
                </a:cubicBezTo>
                <a:cubicBezTo>
                  <a:pt x="43685" y="19857"/>
                  <a:pt x="30745" y="19226"/>
                  <a:pt x="17871" y="17871"/>
                </a:cubicBezTo>
                <a:cubicBezTo>
                  <a:pt x="11865" y="17239"/>
                  <a:pt x="0" y="14893"/>
                  <a:pt x="0" y="14893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6" name="フリーフォーム 95"/>
          <p:cNvSpPr/>
          <p:nvPr/>
        </p:nvSpPr>
        <p:spPr bwMode="auto">
          <a:xfrm>
            <a:off x="4185142" y="5914403"/>
            <a:ext cx="163818" cy="81199"/>
          </a:xfrm>
          <a:custGeom>
            <a:avLst/>
            <a:gdLst>
              <a:gd name="connsiteX0" fmla="*/ 0 w 163818"/>
              <a:gd name="connsiteY0" fmla="*/ 81199 h 81199"/>
              <a:gd name="connsiteX1" fmla="*/ 14893 w 163818"/>
              <a:gd name="connsiteY1" fmla="*/ 72263 h 81199"/>
              <a:gd name="connsiteX2" fmla="*/ 32764 w 163818"/>
              <a:gd name="connsiteY2" fmla="*/ 60349 h 81199"/>
              <a:gd name="connsiteX3" fmla="*/ 38721 w 163818"/>
              <a:gd name="connsiteY3" fmla="*/ 42478 h 81199"/>
              <a:gd name="connsiteX4" fmla="*/ 50635 w 163818"/>
              <a:gd name="connsiteY4" fmla="*/ 24607 h 81199"/>
              <a:gd name="connsiteX5" fmla="*/ 77441 w 163818"/>
              <a:gd name="connsiteY5" fmla="*/ 9715 h 81199"/>
              <a:gd name="connsiteX6" fmla="*/ 86377 w 163818"/>
              <a:gd name="connsiteY6" fmla="*/ 3758 h 81199"/>
              <a:gd name="connsiteX7" fmla="*/ 137011 w 163818"/>
              <a:gd name="connsiteY7" fmla="*/ 3758 h 81199"/>
              <a:gd name="connsiteX8" fmla="*/ 154882 w 163818"/>
              <a:gd name="connsiteY8" fmla="*/ 12693 h 81199"/>
              <a:gd name="connsiteX9" fmla="*/ 160839 w 163818"/>
              <a:gd name="connsiteY9" fmla="*/ 21629 h 81199"/>
              <a:gd name="connsiteX10" fmla="*/ 163818 w 163818"/>
              <a:gd name="connsiteY10" fmla="*/ 24607 h 8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818" h="81199">
                <a:moveTo>
                  <a:pt x="0" y="81199"/>
                </a:moveTo>
                <a:cubicBezTo>
                  <a:pt x="4964" y="78220"/>
                  <a:pt x="10009" y="75371"/>
                  <a:pt x="14893" y="72263"/>
                </a:cubicBezTo>
                <a:cubicBezTo>
                  <a:pt x="20933" y="68419"/>
                  <a:pt x="32764" y="60349"/>
                  <a:pt x="32764" y="60349"/>
                </a:cubicBezTo>
                <a:cubicBezTo>
                  <a:pt x="34750" y="54392"/>
                  <a:pt x="35238" y="47703"/>
                  <a:pt x="38721" y="42478"/>
                </a:cubicBezTo>
                <a:cubicBezTo>
                  <a:pt x="42692" y="36521"/>
                  <a:pt x="44678" y="28578"/>
                  <a:pt x="50635" y="24607"/>
                </a:cubicBezTo>
                <a:cubicBezTo>
                  <a:pt x="71118" y="10952"/>
                  <a:pt x="61714" y="14957"/>
                  <a:pt x="77441" y="9715"/>
                </a:cubicBezTo>
                <a:cubicBezTo>
                  <a:pt x="80420" y="7729"/>
                  <a:pt x="83175" y="5359"/>
                  <a:pt x="86377" y="3758"/>
                </a:cubicBezTo>
                <a:cubicBezTo>
                  <a:pt x="102072" y="-4090"/>
                  <a:pt x="120852" y="2604"/>
                  <a:pt x="137011" y="3758"/>
                </a:cubicBezTo>
                <a:cubicBezTo>
                  <a:pt x="144279" y="6180"/>
                  <a:pt x="149108" y="6918"/>
                  <a:pt x="154882" y="12693"/>
                </a:cubicBezTo>
                <a:cubicBezTo>
                  <a:pt x="157413" y="15224"/>
                  <a:pt x="158691" y="18765"/>
                  <a:pt x="160839" y="21629"/>
                </a:cubicBezTo>
                <a:cubicBezTo>
                  <a:pt x="161681" y="22752"/>
                  <a:pt x="162825" y="23614"/>
                  <a:pt x="163818" y="2460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7" name="フリーフォーム 96"/>
          <p:cNvSpPr/>
          <p:nvPr/>
        </p:nvSpPr>
        <p:spPr bwMode="auto">
          <a:xfrm>
            <a:off x="3690711" y="5927096"/>
            <a:ext cx="128076" cy="125097"/>
          </a:xfrm>
          <a:custGeom>
            <a:avLst/>
            <a:gdLst>
              <a:gd name="connsiteX0" fmla="*/ 128076 w 128076"/>
              <a:gd name="connsiteY0" fmla="*/ 0 h 125097"/>
              <a:gd name="connsiteX1" fmla="*/ 107226 w 128076"/>
              <a:gd name="connsiteY1" fmla="*/ 20850 h 125097"/>
              <a:gd name="connsiteX2" fmla="*/ 104248 w 128076"/>
              <a:gd name="connsiteY2" fmla="*/ 32764 h 125097"/>
              <a:gd name="connsiteX3" fmla="*/ 101269 w 128076"/>
              <a:gd name="connsiteY3" fmla="*/ 41699 h 125097"/>
              <a:gd name="connsiteX4" fmla="*/ 83398 w 128076"/>
              <a:gd name="connsiteY4" fmla="*/ 47656 h 125097"/>
              <a:gd name="connsiteX5" fmla="*/ 77441 w 128076"/>
              <a:gd name="connsiteY5" fmla="*/ 56592 h 125097"/>
              <a:gd name="connsiteX6" fmla="*/ 68506 w 128076"/>
              <a:gd name="connsiteY6" fmla="*/ 62549 h 125097"/>
              <a:gd name="connsiteX7" fmla="*/ 65527 w 128076"/>
              <a:gd name="connsiteY7" fmla="*/ 71484 h 125097"/>
              <a:gd name="connsiteX8" fmla="*/ 50635 w 128076"/>
              <a:gd name="connsiteY8" fmla="*/ 89355 h 125097"/>
              <a:gd name="connsiteX9" fmla="*/ 41699 w 128076"/>
              <a:gd name="connsiteY9" fmla="*/ 92334 h 125097"/>
              <a:gd name="connsiteX10" fmla="*/ 23828 w 128076"/>
              <a:gd name="connsiteY10" fmla="*/ 104248 h 125097"/>
              <a:gd name="connsiteX11" fmla="*/ 14893 w 128076"/>
              <a:gd name="connsiteY11" fmla="*/ 110205 h 125097"/>
              <a:gd name="connsiteX12" fmla="*/ 0 w 128076"/>
              <a:gd name="connsiteY12" fmla="*/ 125097 h 12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076" h="125097">
                <a:moveTo>
                  <a:pt x="128076" y="0"/>
                </a:moveTo>
                <a:cubicBezTo>
                  <a:pt x="119540" y="6828"/>
                  <a:pt x="111555" y="10747"/>
                  <a:pt x="107226" y="20850"/>
                </a:cubicBezTo>
                <a:cubicBezTo>
                  <a:pt x="105614" y="24613"/>
                  <a:pt x="105373" y="28828"/>
                  <a:pt x="104248" y="32764"/>
                </a:cubicBezTo>
                <a:cubicBezTo>
                  <a:pt x="103385" y="35783"/>
                  <a:pt x="103824" y="39874"/>
                  <a:pt x="101269" y="41699"/>
                </a:cubicBezTo>
                <a:cubicBezTo>
                  <a:pt x="96159" y="45349"/>
                  <a:pt x="83398" y="47656"/>
                  <a:pt x="83398" y="47656"/>
                </a:cubicBezTo>
                <a:cubicBezTo>
                  <a:pt x="81412" y="50635"/>
                  <a:pt x="79972" y="54061"/>
                  <a:pt x="77441" y="56592"/>
                </a:cubicBezTo>
                <a:cubicBezTo>
                  <a:pt x="74910" y="59123"/>
                  <a:pt x="70742" y="59754"/>
                  <a:pt x="68506" y="62549"/>
                </a:cubicBezTo>
                <a:cubicBezTo>
                  <a:pt x="66545" y="65001"/>
                  <a:pt x="66931" y="68676"/>
                  <a:pt x="65527" y="71484"/>
                </a:cubicBezTo>
                <a:cubicBezTo>
                  <a:pt x="62779" y="76979"/>
                  <a:pt x="55576" y="86061"/>
                  <a:pt x="50635" y="89355"/>
                </a:cubicBezTo>
                <a:cubicBezTo>
                  <a:pt x="48023" y="91097"/>
                  <a:pt x="44444" y="90809"/>
                  <a:pt x="41699" y="92334"/>
                </a:cubicBezTo>
                <a:cubicBezTo>
                  <a:pt x="35441" y="95811"/>
                  <a:pt x="29785" y="100277"/>
                  <a:pt x="23828" y="104248"/>
                </a:cubicBezTo>
                <a:cubicBezTo>
                  <a:pt x="20850" y="106234"/>
                  <a:pt x="17424" y="107674"/>
                  <a:pt x="14893" y="110205"/>
                </a:cubicBezTo>
                <a:lnTo>
                  <a:pt x="0" y="125097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8" name="フリーフォーム 97"/>
          <p:cNvSpPr/>
          <p:nvPr/>
        </p:nvSpPr>
        <p:spPr bwMode="auto">
          <a:xfrm>
            <a:off x="3840527" y="5921139"/>
            <a:ext cx="91444" cy="86377"/>
          </a:xfrm>
          <a:custGeom>
            <a:avLst/>
            <a:gdLst>
              <a:gd name="connsiteX0" fmla="*/ 0 w 74463"/>
              <a:gd name="connsiteY0" fmla="*/ 0 h 86377"/>
              <a:gd name="connsiteX1" fmla="*/ 14893 w 74463"/>
              <a:gd name="connsiteY1" fmla="*/ 11914 h 86377"/>
              <a:gd name="connsiteX2" fmla="*/ 17871 w 74463"/>
              <a:gd name="connsiteY2" fmla="*/ 20850 h 86377"/>
              <a:gd name="connsiteX3" fmla="*/ 20850 w 74463"/>
              <a:gd name="connsiteY3" fmla="*/ 47656 h 86377"/>
              <a:gd name="connsiteX4" fmla="*/ 29785 w 74463"/>
              <a:gd name="connsiteY4" fmla="*/ 53613 h 86377"/>
              <a:gd name="connsiteX5" fmla="*/ 47656 w 74463"/>
              <a:gd name="connsiteY5" fmla="*/ 59570 h 86377"/>
              <a:gd name="connsiteX6" fmla="*/ 56592 w 74463"/>
              <a:gd name="connsiteY6" fmla="*/ 62549 h 86377"/>
              <a:gd name="connsiteX7" fmla="*/ 62549 w 74463"/>
              <a:gd name="connsiteY7" fmla="*/ 71484 h 86377"/>
              <a:gd name="connsiteX8" fmla="*/ 74463 w 74463"/>
              <a:gd name="connsiteY8" fmla="*/ 86377 h 8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463" h="86377">
                <a:moveTo>
                  <a:pt x="0" y="0"/>
                </a:moveTo>
                <a:cubicBezTo>
                  <a:pt x="4964" y="3971"/>
                  <a:pt x="10756" y="7087"/>
                  <a:pt x="14893" y="11914"/>
                </a:cubicBezTo>
                <a:cubicBezTo>
                  <a:pt x="16936" y="14298"/>
                  <a:pt x="17355" y="17753"/>
                  <a:pt x="17871" y="20850"/>
                </a:cubicBezTo>
                <a:cubicBezTo>
                  <a:pt x="19349" y="29718"/>
                  <a:pt x="17778" y="39207"/>
                  <a:pt x="20850" y="47656"/>
                </a:cubicBezTo>
                <a:cubicBezTo>
                  <a:pt x="22073" y="51020"/>
                  <a:pt x="26514" y="52159"/>
                  <a:pt x="29785" y="53613"/>
                </a:cubicBezTo>
                <a:cubicBezTo>
                  <a:pt x="35523" y="56163"/>
                  <a:pt x="41699" y="57584"/>
                  <a:pt x="47656" y="59570"/>
                </a:cubicBezTo>
                <a:lnTo>
                  <a:pt x="56592" y="62549"/>
                </a:lnTo>
                <a:cubicBezTo>
                  <a:pt x="58578" y="65527"/>
                  <a:pt x="60257" y="68734"/>
                  <a:pt x="62549" y="71484"/>
                </a:cubicBezTo>
                <a:cubicBezTo>
                  <a:pt x="75680" y="87242"/>
                  <a:pt x="68216" y="73884"/>
                  <a:pt x="74463" y="8637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99" name="円/楕円 309"/>
          <p:cNvSpPr/>
          <p:nvPr/>
        </p:nvSpPr>
        <p:spPr bwMode="auto">
          <a:xfrm>
            <a:off x="4111325" y="595146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00" name="フリーフォーム 99"/>
          <p:cNvSpPr/>
          <p:nvPr/>
        </p:nvSpPr>
        <p:spPr bwMode="auto">
          <a:xfrm>
            <a:off x="3830598" y="5796042"/>
            <a:ext cx="110307" cy="110205"/>
          </a:xfrm>
          <a:custGeom>
            <a:avLst/>
            <a:gdLst>
              <a:gd name="connsiteX0" fmla="*/ 110307 w 110307"/>
              <a:gd name="connsiteY0" fmla="*/ 0 h 110205"/>
              <a:gd name="connsiteX1" fmla="*/ 86479 w 110307"/>
              <a:gd name="connsiteY1" fmla="*/ 5957 h 110205"/>
              <a:gd name="connsiteX2" fmla="*/ 80522 w 110307"/>
              <a:gd name="connsiteY2" fmla="*/ 14893 h 110205"/>
              <a:gd name="connsiteX3" fmla="*/ 71587 w 110307"/>
              <a:gd name="connsiteY3" fmla="*/ 23828 h 110205"/>
              <a:gd name="connsiteX4" fmla="*/ 53716 w 110307"/>
              <a:gd name="connsiteY4" fmla="*/ 32764 h 110205"/>
              <a:gd name="connsiteX5" fmla="*/ 35845 w 110307"/>
              <a:gd name="connsiteY5" fmla="*/ 44678 h 110205"/>
              <a:gd name="connsiteX6" fmla="*/ 26909 w 110307"/>
              <a:gd name="connsiteY6" fmla="*/ 50635 h 110205"/>
              <a:gd name="connsiteX7" fmla="*/ 9038 w 110307"/>
              <a:gd name="connsiteY7" fmla="*/ 77441 h 110205"/>
              <a:gd name="connsiteX8" fmla="*/ 3081 w 110307"/>
              <a:gd name="connsiteY8" fmla="*/ 86377 h 110205"/>
              <a:gd name="connsiteX9" fmla="*/ 103 w 110307"/>
              <a:gd name="connsiteY9" fmla="*/ 110205 h 11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07" h="110205">
                <a:moveTo>
                  <a:pt x="110307" y="0"/>
                </a:moveTo>
                <a:cubicBezTo>
                  <a:pt x="109569" y="148"/>
                  <a:pt x="89530" y="3516"/>
                  <a:pt x="86479" y="5957"/>
                </a:cubicBezTo>
                <a:cubicBezTo>
                  <a:pt x="83684" y="8193"/>
                  <a:pt x="82814" y="12143"/>
                  <a:pt x="80522" y="14893"/>
                </a:cubicBezTo>
                <a:cubicBezTo>
                  <a:pt x="77826" y="18129"/>
                  <a:pt x="74823" y="21132"/>
                  <a:pt x="71587" y="23828"/>
                </a:cubicBezTo>
                <a:cubicBezTo>
                  <a:pt x="55721" y="37049"/>
                  <a:pt x="69834" y="23809"/>
                  <a:pt x="53716" y="32764"/>
                </a:cubicBezTo>
                <a:cubicBezTo>
                  <a:pt x="47458" y="36241"/>
                  <a:pt x="41802" y="40707"/>
                  <a:pt x="35845" y="44678"/>
                </a:cubicBezTo>
                <a:lnTo>
                  <a:pt x="26909" y="50635"/>
                </a:lnTo>
                <a:lnTo>
                  <a:pt x="9038" y="77441"/>
                </a:lnTo>
                <a:lnTo>
                  <a:pt x="3081" y="86377"/>
                </a:lnTo>
                <a:cubicBezTo>
                  <a:pt x="-860" y="102144"/>
                  <a:pt x="103" y="94197"/>
                  <a:pt x="103" y="11020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01" name="円/楕円 311"/>
          <p:cNvSpPr/>
          <p:nvPr/>
        </p:nvSpPr>
        <p:spPr bwMode="auto">
          <a:xfrm>
            <a:off x="3298464" y="557589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02" name="フリーフォーム 101"/>
          <p:cNvSpPr/>
          <p:nvPr/>
        </p:nvSpPr>
        <p:spPr bwMode="auto">
          <a:xfrm>
            <a:off x="2809019" y="5534195"/>
            <a:ext cx="50980" cy="285675"/>
          </a:xfrm>
          <a:custGeom>
            <a:avLst/>
            <a:gdLst>
              <a:gd name="connsiteX0" fmla="*/ 41755 w 50980"/>
              <a:gd name="connsiteY0" fmla="*/ 0 h 244237"/>
              <a:gd name="connsiteX1" fmla="*/ 50690 w 50980"/>
              <a:gd name="connsiteY1" fmla="*/ 14892 h 244237"/>
              <a:gd name="connsiteX2" fmla="*/ 44733 w 50980"/>
              <a:gd name="connsiteY2" fmla="*/ 77441 h 244237"/>
              <a:gd name="connsiteX3" fmla="*/ 38776 w 50980"/>
              <a:gd name="connsiteY3" fmla="*/ 86377 h 244237"/>
              <a:gd name="connsiteX4" fmla="*/ 26862 w 50980"/>
              <a:gd name="connsiteY4" fmla="*/ 104248 h 244237"/>
              <a:gd name="connsiteX5" fmla="*/ 23884 w 50980"/>
              <a:gd name="connsiteY5" fmla="*/ 113183 h 244237"/>
              <a:gd name="connsiteX6" fmla="*/ 17927 w 50980"/>
              <a:gd name="connsiteY6" fmla="*/ 122119 h 244237"/>
              <a:gd name="connsiteX7" fmla="*/ 11970 w 50980"/>
              <a:gd name="connsiteY7" fmla="*/ 142968 h 244237"/>
              <a:gd name="connsiteX8" fmla="*/ 6013 w 50980"/>
              <a:gd name="connsiteY8" fmla="*/ 190624 h 244237"/>
              <a:gd name="connsiteX9" fmla="*/ 3034 w 50980"/>
              <a:gd name="connsiteY9" fmla="*/ 223388 h 244237"/>
              <a:gd name="connsiteX10" fmla="*/ 56 w 50980"/>
              <a:gd name="connsiteY10" fmla="*/ 244237 h 24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80" h="244237">
                <a:moveTo>
                  <a:pt x="41755" y="0"/>
                </a:moveTo>
                <a:cubicBezTo>
                  <a:pt x="44733" y="4964"/>
                  <a:pt x="50189" y="9125"/>
                  <a:pt x="50690" y="14892"/>
                </a:cubicBezTo>
                <a:cubicBezTo>
                  <a:pt x="50780" y="15925"/>
                  <a:pt x="52805" y="61299"/>
                  <a:pt x="44733" y="77441"/>
                </a:cubicBezTo>
                <a:cubicBezTo>
                  <a:pt x="43132" y="80643"/>
                  <a:pt x="40762" y="83398"/>
                  <a:pt x="38776" y="86377"/>
                </a:cubicBezTo>
                <a:cubicBezTo>
                  <a:pt x="31695" y="107622"/>
                  <a:pt x="41736" y="81937"/>
                  <a:pt x="26862" y="104248"/>
                </a:cubicBezTo>
                <a:cubicBezTo>
                  <a:pt x="25121" y="106860"/>
                  <a:pt x="25288" y="110375"/>
                  <a:pt x="23884" y="113183"/>
                </a:cubicBezTo>
                <a:cubicBezTo>
                  <a:pt x="22283" y="116385"/>
                  <a:pt x="19528" y="118917"/>
                  <a:pt x="17927" y="122119"/>
                </a:cubicBezTo>
                <a:cubicBezTo>
                  <a:pt x="16102" y="125769"/>
                  <a:pt x="12516" y="139963"/>
                  <a:pt x="11970" y="142968"/>
                </a:cubicBezTo>
                <a:cubicBezTo>
                  <a:pt x="9786" y="154982"/>
                  <a:pt x="7120" y="179553"/>
                  <a:pt x="6013" y="190624"/>
                </a:cubicBezTo>
                <a:cubicBezTo>
                  <a:pt x="4922" y="201536"/>
                  <a:pt x="4483" y="212518"/>
                  <a:pt x="3034" y="223388"/>
                </a:cubicBezTo>
                <a:cubicBezTo>
                  <a:pt x="-666" y="251140"/>
                  <a:pt x="56" y="221787"/>
                  <a:pt x="56" y="24423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03" name="円/楕円 313"/>
          <p:cNvSpPr/>
          <p:nvPr/>
        </p:nvSpPr>
        <p:spPr bwMode="auto">
          <a:xfrm>
            <a:off x="3271557" y="578804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04" name="円/楕円 314"/>
          <p:cNvSpPr/>
          <p:nvPr/>
        </p:nvSpPr>
        <p:spPr bwMode="auto">
          <a:xfrm>
            <a:off x="2946953" y="5982533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05" name="円/楕円 315"/>
          <p:cNvSpPr/>
          <p:nvPr/>
        </p:nvSpPr>
        <p:spPr bwMode="auto">
          <a:xfrm>
            <a:off x="2760614" y="578068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06" name="フリーフォーム 105"/>
          <p:cNvSpPr/>
          <p:nvPr/>
        </p:nvSpPr>
        <p:spPr bwMode="auto">
          <a:xfrm>
            <a:off x="2061471" y="5474364"/>
            <a:ext cx="151903" cy="14892"/>
          </a:xfrm>
          <a:custGeom>
            <a:avLst/>
            <a:gdLst>
              <a:gd name="connsiteX0" fmla="*/ 151903 w 151903"/>
              <a:gd name="connsiteY0" fmla="*/ 0 h 14892"/>
              <a:gd name="connsiteX1" fmla="*/ 128075 w 151903"/>
              <a:gd name="connsiteY1" fmla="*/ 2978 h 14892"/>
              <a:gd name="connsiteX2" fmla="*/ 110204 w 151903"/>
              <a:gd name="connsiteY2" fmla="*/ 8935 h 14892"/>
              <a:gd name="connsiteX3" fmla="*/ 47656 w 151903"/>
              <a:gd name="connsiteY3" fmla="*/ 5957 h 14892"/>
              <a:gd name="connsiteX4" fmla="*/ 38720 w 151903"/>
              <a:gd name="connsiteY4" fmla="*/ 2978 h 14892"/>
              <a:gd name="connsiteX5" fmla="*/ 20849 w 151903"/>
              <a:gd name="connsiteY5" fmla="*/ 5957 h 14892"/>
              <a:gd name="connsiteX6" fmla="*/ 0 w 151903"/>
              <a:gd name="connsiteY6" fmla="*/ 14892 h 1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903" h="14892">
                <a:moveTo>
                  <a:pt x="151903" y="0"/>
                </a:moveTo>
                <a:cubicBezTo>
                  <a:pt x="143960" y="993"/>
                  <a:pt x="135902" y="1301"/>
                  <a:pt x="128075" y="2978"/>
                </a:cubicBezTo>
                <a:cubicBezTo>
                  <a:pt x="121935" y="4294"/>
                  <a:pt x="110204" y="8935"/>
                  <a:pt x="110204" y="8935"/>
                </a:cubicBezTo>
                <a:cubicBezTo>
                  <a:pt x="89355" y="7942"/>
                  <a:pt x="68457" y="7690"/>
                  <a:pt x="47656" y="5957"/>
                </a:cubicBezTo>
                <a:cubicBezTo>
                  <a:pt x="44527" y="5696"/>
                  <a:pt x="41860" y="2978"/>
                  <a:pt x="38720" y="2978"/>
                </a:cubicBezTo>
                <a:cubicBezTo>
                  <a:pt x="32681" y="2978"/>
                  <a:pt x="26708" y="4492"/>
                  <a:pt x="20849" y="5957"/>
                </a:cubicBezTo>
                <a:cubicBezTo>
                  <a:pt x="3780" y="10225"/>
                  <a:pt x="6941" y="7951"/>
                  <a:pt x="0" y="14892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07" name="フリーフォーム 106"/>
          <p:cNvSpPr/>
          <p:nvPr/>
        </p:nvSpPr>
        <p:spPr bwMode="auto">
          <a:xfrm>
            <a:off x="1978073" y="5822698"/>
            <a:ext cx="303807" cy="83549"/>
          </a:xfrm>
          <a:custGeom>
            <a:avLst/>
            <a:gdLst>
              <a:gd name="connsiteX0" fmla="*/ 0 w 303807"/>
              <a:gd name="connsiteY0" fmla="*/ 83549 h 83549"/>
              <a:gd name="connsiteX1" fmla="*/ 32763 w 303807"/>
              <a:gd name="connsiteY1" fmla="*/ 71635 h 83549"/>
              <a:gd name="connsiteX2" fmla="*/ 41699 w 303807"/>
              <a:gd name="connsiteY2" fmla="*/ 68656 h 83549"/>
              <a:gd name="connsiteX3" fmla="*/ 59570 w 303807"/>
              <a:gd name="connsiteY3" fmla="*/ 59721 h 83549"/>
              <a:gd name="connsiteX4" fmla="*/ 80419 w 303807"/>
              <a:gd name="connsiteY4" fmla="*/ 44828 h 83549"/>
              <a:gd name="connsiteX5" fmla="*/ 92333 w 303807"/>
              <a:gd name="connsiteY5" fmla="*/ 38871 h 83549"/>
              <a:gd name="connsiteX6" fmla="*/ 119140 w 303807"/>
              <a:gd name="connsiteY6" fmla="*/ 26957 h 83549"/>
              <a:gd name="connsiteX7" fmla="*/ 217430 w 303807"/>
              <a:gd name="connsiteY7" fmla="*/ 18022 h 83549"/>
              <a:gd name="connsiteX8" fmla="*/ 268065 w 303807"/>
              <a:gd name="connsiteY8" fmla="*/ 12065 h 83549"/>
              <a:gd name="connsiteX9" fmla="*/ 285936 w 303807"/>
              <a:gd name="connsiteY9" fmla="*/ 6108 h 83549"/>
              <a:gd name="connsiteX10" fmla="*/ 303807 w 303807"/>
              <a:gd name="connsiteY10" fmla="*/ 151 h 8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807" h="83549">
                <a:moveTo>
                  <a:pt x="0" y="83549"/>
                </a:moveTo>
                <a:cubicBezTo>
                  <a:pt x="20726" y="75258"/>
                  <a:pt x="9816" y="79284"/>
                  <a:pt x="32763" y="71635"/>
                </a:cubicBezTo>
                <a:cubicBezTo>
                  <a:pt x="35742" y="70642"/>
                  <a:pt x="39087" y="70398"/>
                  <a:pt x="41699" y="68656"/>
                </a:cubicBezTo>
                <a:cubicBezTo>
                  <a:pt x="53246" y="60957"/>
                  <a:pt x="47238" y="63831"/>
                  <a:pt x="59570" y="59721"/>
                </a:cubicBezTo>
                <a:cubicBezTo>
                  <a:pt x="64683" y="55886"/>
                  <a:pt x="74322" y="48312"/>
                  <a:pt x="80419" y="44828"/>
                </a:cubicBezTo>
                <a:cubicBezTo>
                  <a:pt x="84274" y="42625"/>
                  <a:pt x="88478" y="41074"/>
                  <a:pt x="92333" y="38871"/>
                </a:cubicBezTo>
                <a:cubicBezTo>
                  <a:pt x="102987" y="32783"/>
                  <a:pt x="104024" y="28166"/>
                  <a:pt x="119140" y="26957"/>
                </a:cubicBezTo>
                <a:cubicBezTo>
                  <a:pt x="201581" y="20362"/>
                  <a:pt x="168894" y="24088"/>
                  <a:pt x="217430" y="18022"/>
                </a:cubicBezTo>
                <a:cubicBezTo>
                  <a:pt x="243914" y="9193"/>
                  <a:pt x="204025" y="21670"/>
                  <a:pt x="268065" y="12065"/>
                </a:cubicBezTo>
                <a:cubicBezTo>
                  <a:pt x="274275" y="11134"/>
                  <a:pt x="285936" y="6108"/>
                  <a:pt x="285936" y="6108"/>
                </a:cubicBezTo>
                <a:cubicBezTo>
                  <a:pt x="297349" y="-1501"/>
                  <a:pt x="291291" y="151"/>
                  <a:pt x="303807" y="15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08" name="フリーフォーム 107"/>
          <p:cNvSpPr/>
          <p:nvPr/>
        </p:nvSpPr>
        <p:spPr bwMode="auto">
          <a:xfrm>
            <a:off x="4382414" y="5947423"/>
            <a:ext cx="413309" cy="234538"/>
          </a:xfrm>
          <a:custGeom>
            <a:avLst/>
            <a:gdLst>
              <a:gd name="connsiteX0" fmla="*/ 413309 w 413309"/>
              <a:gd name="connsiteY0" fmla="*/ 227222 h 234538"/>
              <a:gd name="connsiteX1" fmla="*/ 365760 w 413309"/>
              <a:gd name="connsiteY1" fmla="*/ 230880 h 234538"/>
              <a:gd name="connsiteX2" fmla="*/ 354788 w 413309"/>
              <a:gd name="connsiteY2" fmla="*/ 234538 h 234538"/>
              <a:gd name="connsiteX3" fmla="*/ 274320 w 413309"/>
              <a:gd name="connsiteY3" fmla="*/ 227222 h 234538"/>
              <a:gd name="connsiteX4" fmla="*/ 201168 w 413309"/>
              <a:gd name="connsiteY4" fmla="*/ 223565 h 234538"/>
              <a:gd name="connsiteX5" fmla="*/ 171908 w 413309"/>
              <a:gd name="connsiteY5" fmla="*/ 216250 h 234538"/>
              <a:gd name="connsiteX6" fmla="*/ 149962 w 413309"/>
              <a:gd name="connsiteY6" fmla="*/ 208934 h 234538"/>
              <a:gd name="connsiteX7" fmla="*/ 128016 w 413309"/>
              <a:gd name="connsiteY7" fmla="*/ 194304 h 234538"/>
              <a:gd name="connsiteX8" fmla="*/ 117044 w 413309"/>
              <a:gd name="connsiteY8" fmla="*/ 186989 h 234538"/>
              <a:gd name="connsiteX9" fmla="*/ 102413 w 413309"/>
              <a:gd name="connsiteY9" fmla="*/ 172358 h 234538"/>
              <a:gd name="connsiteX10" fmla="*/ 80468 w 413309"/>
              <a:gd name="connsiteY10" fmla="*/ 165043 h 234538"/>
              <a:gd name="connsiteX11" fmla="*/ 76810 w 413309"/>
              <a:gd name="connsiteY11" fmla="*/ 154070 h 234538"/>
              <a:gd name="connsiteX12" fmla="*/ 65837 w 413309"/>
              <a:gd name="connsiteY12" fmla="*/ 150413 h 234538"/>
              <a:gd name="connsiteX13" fmla="*/ 51207 w 413309"/>
              <a:gd name="connsiteY13" fmla="*/ 128467 h 234538"/>
              <a:gd name="connsiteX14" fmla="*/ 51207 w 413309"/>
              <a:gd name="connsiteY14" fmla="*/ 128467 h 234538"/>
              <a:gd name="connsiteX15" fmla="*/ 43892 w 413309"/>
              <a:gd name="connsiteY15" fmla="*/ 106522 h 234538"/>
              <a:gd name="connsiteX16" fmla="*/ 40234 w 413309"/>
              <a:gd name="connsiteY16" fmla="*/ 95549 h 234538"/>
              <a:gd name="connsiteX17" fmla="*/ 36576 w 413309"/>
              <a:gd name="connsiteY17" fmla="*/ 77261 h 234538"/>
              <a:gd name="connsiteX18" fmla="*/ 21946 w 413309"/>
              <a:gd name="connsiteY18" fmla="*/ 55315 h 234538"/>
              <a:gd name="connsiteX19" fmla="*/ 14631 w 413309"/>
              <a:gd name="connsiteY19" fmla="*/ 44342 h 234538"/>
              <a:gd name="connsiteX20" fmla="*/ 10973 w 413309"/>
              <a:gd name="connsiteY20" fmla="*/ 33370 h 234538"/>
              <a:gd name="connsiteX21" fmla="*/ 3658 w 413309"/>
              <a:gd name="connsiteY21" fmla="*/ 451 h 234538"/>
              <a:gd name="connsiteX22" fmla="*/ 0 w 413309"/>
              <a:gd name="connsiteY22" fmla="*/ 451 h 23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3309" h="234538">
                <a:moveTo>
                  <a:pt x="413309" y="227222"/>
                </a:moveTo>
                <a:cubicBezTo>
                  <a:pt x="397459" y="228441"/>
                  <a:pt x="381534" y="228908"/>
                  <a:pt x="365760" y="230880"/>
                </a:cubicBezTo>
                <a:cubicBezTo>
                  <a:pt x="361935" y="231358"/>
                  <a:pt x="358643" y="234538"/>
                  <a:pt x="354788" y="234538"/>
                </a:cubicBezTo>
                <a:cubicBezTo>
                  <a:pt x="294400" y="234538"/>
                  <a:pt x="320203" y="230499"/>
                  <a:pt x="274320" y="227222"/>
                </a:cubicBezTo>
                <a:cubicBezTo>
                  <a:pt x="249968" y="225483"/>
                  <a:pt x="225552" y="224784"/>
                  <a:pt x="201168" y="223565"/>
                </a:cubicBezTo>
                <a:cubicBezTo>
                  <a:pt x="167884" y="212468"/>
                  <a:pt x="220446" y="229488"/>
                  <a:pt x="171908" y="216250"/>
                </a:cubicBezTo>
                <a:cubicBezTo>
                  <a:pt x="164469" y="214221"/>
                  <a:pt x="156378" y="213211"/>
                  <a:pt x="149962" y="208934"/>
                </a:cubicBezTo>
                <a:lnTo>
                  <a:pt x="128016" y="194304"/>
                </a:lnTo>
                <a:cubicBezTo>
                  <a:pt x="124359" y="191866"/>
                  <a:pt x="120152" y="190097"/>
                  <a:pt x="117044" y="186989"/>
                </a:cubicBezTo>
                <a:cubicBezTo>
                  <a:pt x="112167" y="182112"/>
                  <a:pt x="108956" y="174539"/>
                  <a:pt x="102413" y="172358"/>
                </a:cubicBezTo>
                <a:lnTo>
                  <a:pt x="80468" y="165043"/>
                </a:lnTo>
                <a:cubicBezTo>
                  <a:pt x="79249" y="161385"/>
                  <a:pt x="79536" y="156796"/>
                  <a:pt x="76810" y="154070"/>
                </a:cubicBezTo>
                <a:cubicBezTo>
                  <a:pt x="74084" y="151344"/>
                  <a:pt x="68563" y="153139"/>
                  <a:pt x="65837" y="150413"/>
                </a:cubicBezTo>
                <a:cubicBezTo>
                  <a:pt x="59620" y="144196"/>
                  <a:pt x="56084" y="135782"/>
                  <a:pt x="51207" y="128467"/>
                </a:cubicBezTo>
                <a:lnTo>
                  <a:pt x="51207" y="128467"/>
                </a:lnTo>
                <a:lnTo>
                  <a:pt x="43892" y="106522"/>
                </a:lnTo>
                <a:cubicBezTo>
                  <a:pt x="42673" y="102864"/>
                  <a:pt x="40990" y="99330"/>
                  <a:pt x="40234" y="95549"/>
                </a:cubicBezTo>
                <a:cubicBezTo>
                  <a:pt x="39015" y="89453"/>
                  <a:pt x="39148" y="82921"/>
                  <a:pt x="36576" y="77261"/>
                </a:cubicBezTo>
                <a:cubicBezTo>
                  <a:pt x="32938" y="69257"/>
                  <a:pt x="26823" y="62630"/>
                  <a:pt x="21946" y="55315"/>
                </a:cubicBezTo>
                <a:cubicBezTo>
                  <a:pt x="19508" y="51657"/>
                  <a:pt x="16021" y="48512"/>
                  <a:pt x="14631" y="44342"/>
                </a:cubicBezTo>
                <a:lnTo>
                  <a:pt x="10973" y="33370"/>
                </a:lnTo>
                <a:cubicBezTo>
                  <a:pt x="10530" y="30712"/>
                  <a:pt x="7661" y="6455"/>
                  <a:pt x="3658" y="451"/>
                </a:cubicBezTo>
                <a:cubicBezTo>
                  <a:pt x="2982" y="-564"/>
                  <a:pt x="1219" y="451"/>
                  <a:pt x="0" y="45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09" name="円/楕円 319"/>
          <p:cNvSpPr/>
          <p:nvPr/>
        </p:nvSpPr>
        <p:spPr bwMode="auto">
          <a:xfrm>
            <a:off x="4783784" y="611154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10" name="フリーフォーム 109"/>
          <p:cNvSpPr/>
          <p:nvPr/>
        </p:nvSpPr>
        <p:spPr bwMode="auto">
          <a:xfrm>
            <a:off x="2485361" y="5465593"/>
            <a:ext cx="364091" cy="71442"/>
          </a:xfrm>
          <a:custGeom>
            <a:avLst/>
            <a:gdLst>
              <a:gd name="connsiteX0" fmla="*/ 0 w 351693"/>
              <a:gd name="connsiteY0" fmla="*/ 5106 h 96143"/>
              <a:gd name="connsiteX1" fmla="*/ 70339 w 351693"/>
              <a:gd name="connsiteY1" fmla="*/ 5106 h 96143"/>
              <a:gd name="connsiteX2" fmla="*/ 95164 w 351693"/>
              <a:gd name="connsiteY2" fmla="*/ 13381 h 96143"/>
              <a:gd name="connsiteX3" fmla="*/ 107577 w 351693"/>
              <a:gd name="connsiteY3" fmla="*/ 21656 h 96143"/>
              <a:gd name="connsiteX4" fmla="*/ 157227 w 351693"/>
              <a:gd name="connsiteY4" fmla="*/ 34069 h 96143"/>
              <a:gd name="connsiteX5" fmla="*/ 194465 w 351693"/>
              <a:gd name="connsiteY5" fmla="*/ 46482 h 96143"/>
              <a:gd name="connsiteX6" fmla="*/ 206878 w 351693"/>
              <a:gd name="connsiteY6" fmla="*/ 50619 h 96143"/>
              <a:gd name="connsiteX7" fmla="*/ 231703 w 351693"/>
              <a:gd name="connsiteY7" fmla="*/ 67169 h 96143"/>
              <a:gd name="connsiteX8" fmla="*/ 277217 w 351693"/>
              <a:gd name="connsiteY8" fmla="*/ 75445 h 96143"/>
              <a:gd name="connsiteX9" fmla="*/ 310317 w 351693"/>
              <a:gd name="connsiteY9" fmla="*/ 83720 h 96143"/>
              <a:gd name="connsiteX10" fmla="*/ 335142 w 351693"/>
              <a:gd name="connsiteY10" fmla="*/ 91995 h 96143"/>
              <a:gd name="connsiteX11" fmla="*/ 351693 w 351693"/>
              <a:gd name="connsiteY11" fmla="*/ 96132 h 9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1693" h="96143">
                <a:moveTo>
                  <a:pt x="0" y="5106"/>
                </a:moveTo>
                <a:cubicBezTo>
                  <a:pt x="31520" y="-1197"/>
                  <a:pt x="26559" y="-2190"/>
                  <a:pt x="70339" y="5106"/>
                </a:cubicBezTo>
                <a:cubicBezTo>
                  <a:pt x="78943" y="6540"/>
                  <a:pt x="95164" y="13381"/>
                  <a:pt x="95164" y="13381"/>
                </a:cubicBezTo>
                <a:cubicBezTo>
                  <a:pt x="99302" y="16139"/>
                  <a:pt x="103033" y="19636"/>
                  <a:pt x="107577" y="21656"/>
                </a:cubicBezTo>
                <a:cubicBezTo>
                  <a:pt x="136521" y="34520"/>
                  <a:pt x="127491" y="26635"/>
                  <a:pt x="157227" y="34069"/>
                </a:cubicBezTo>
                <a:cubicBezTo>
                  <a:pt x="157258" y="34077"/>
                  <a:pt x="188243" y="44408"/>
                  <a:pt x="194465" y="46482"/>
                </a:cubicBezTo>
                <a:lnTo>
                  <a:pt x="206878" y="50619"/>
                </a:lnTo>
                <a:cubicBezTo>
                  <a:pt x="215153" y="56136"/>
                  <a:pt x="222268" y="64024"/>
                  <a:pt x="231703" y="67169"/>
                </a:cubicBezTo>
                <a:cubicBezTo>
                  <a:pt x="260955" y="76920"/>
                  <a:pt x="223751" y="65420"/>
                  <a:pt x="277217" y="75445"/>
                </a:cubicBezTo>
                <a:cubicBezTo>
                  <a:pt x="288395" y="77541"/>
                  <a:pt x="299528" y="80124"/>
                  <a:pt x="310317" y="83720"/>
                </a:cubicBezTo>
                <a:lnTo>
                  <a:pt x="335142" y="91995"/>
                </a:lnTo>
                <a:cubicBezTo>
                  <a:pt x="348862" y="96568"/>
                  <a:pt x="343194" y="96132"/>
                  <a:pt x="351693" y="96132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11" name="フリーフォーム 110"/>
          <p:cNvSpPr/>
          <p:nvPr/>
        </p:nvSpPr>
        <p:spPr bwMode="auto">
          <a:xfrm>
            <a:off x="5383530" y="6000305"/>
            <a:ext cx="171898" cy="77795"/>
          </a:xfrm>
          <a:custGeom>
            <a:avLst/>
            <a:gdLst>
              <a:gd name="connsiteX0" fmla="*/ 165502 w 165502"/>
              <a:gd name="connsiteY0" fmla="*/ 0 h 91038"/>
              <a:gd name="connsiteX1" fmla="*/ 132402 w 165502"/>
              <a:gd name="connsiteY1" fmla="*/ 12413 h 91038"/>
              <a:gd name="connsiteX2" fmla="*/ 115852 w 165502"/>
              <a:gd name="connsiteY2" fmla="*/ 16551 h 91038"/>
              <a:gd name="connsiteX3" fmla="*/ 107576 w 165502"/>
              <a:gd name="connsiteY3" fmla="*/ 24826 h 91038"/>
              <a:gd name="connsiteX4" fmla="*/ 99301 w 165502"/>
              <a:gd name="connsiteY4" fmla="*/ 37238 h 91038"/>
              <a:gd name="connsiteX5" fmla="*/ 74476 w 165502"/>
              <a:gd name="connsiteY5" fmla="*/ 49651 h 91038"/>
              <a:gd name="connsiteX6" fmla="*/ 49651 w 165502"/>
              <a:gd name="connsiteY6" fmla="*/ 62064 h 91038"/>
              <a:gd name="connsiteX7" fmla="*/ 41376 w 165502"/>
              <a:gd name="connsiteY7" fmla="*/ 74476 h 91038"/>
              <a:gd name="connsiteX8" fmla="*/ 28963 w 165502"/>
              <a:gd name="connsiteY8" fmla="*/ 78614 h 91038"/>
              <a:gd name="connsiteX9" fmla="*/ 16550 w 165502"/>
              <a:gd name="connsiteY9" fmla="*/ 86889 h 91038"/>
              <a:gd name="connsiteX10" fmla="*/ 0 w 165502"/>
              <a:gd name="connsiteY10" fmla="*/ 91027 h 9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502" h="91038">
                <a:moveTo>
                  <a:pt x="165502" y="0"/>
                </a:moveTo>
                <a:cubicBezTo>
                  <a:pt x="154582" y="4368"/>
                  <a:pt x="143747" y="9171"/>
                  <a:pt x="132402" y="12413"/>
                </a:cubicBezTo>
                <a:cubicBezTo>
                  <a:pt x="126934" y="13975"/>
                  <a:pt x="121369" y="15172"/>
                  <a:pt x="115852" y="16551"/>
                </a:cubicBezTo>
                <a:cubicBezTo>
                  <a:pt x="113093" y="19309"/>
                  <a:pt x="110013" y="21780"/>
                  <a:pt x="107576" y="24826"/>
                </a:cubicBezTo>
                <a:cubicBezTo>
                  <a:pt x="104470" y="28709"/>
                  <a:pt x="102817" y="33722"/>
                  <a:pt x="99301" y="37238"/>
                </a:cubicBezTo>
                <a:cubicBezTo>
                  <a:pt x="87444" y="49095"/>
                  <a:pt x="87936" y="42921"/>
                  <a:pt x="74476" y="49651"/>
                </a:cubicBezTo>
                <a:cubicBezTo>
                  <a:pt x="42390" y="65694"/>
                  <a:pt x="80852" y="51662"/>
                  <a:pt x="49651" y="62064"/>
                </a:cubicBezTo>
                <a:cubicBezTo>
                  <a:pt x="46893" y="66201"/>
                  <a:pt x="45259" y="71370"/>
                  <a:pt x="41376" y="74476"/>
                </a:cubicBezTo>
                <a:cubicBezTo>
                  <a:pt x="37970" y="77201"/>
                  <a:pt x="32864" y="76663"/>
                  <a:pt x="28963" y="78614"/>
                </a:cubicBezTo>
                <a:cubicBezTo>
                  <a:pt x="24515" y="80838"/>
                  <a:pt x="20998" y="84665"/>
                  <a:pt x="16550" y="86889"/>
                </a:cubicBezTo>
                <a:cubicBezTo>
                  <a:pt x="7402" y="91463"/>
                  <a:pt x="7053" y="91027"/>
                  <a:pt x="0" y="9102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12" name="フリーフォーム 111"/>
          <p:cNvSpPr/>
          <p:nvPr/>
        </p:nvSpPr>
        <p:spPr bwMode="auto">
          <a:xfrm flipH="1">
            <a:off x="5518190" y="5768603"/>
            <a:ext cx="67358" cy="192134"/>
          </a:xfrm>
          <a:custGeom>
            <a:avLst/>
            <a:gdLst>
              <a:gd name="connsiteX0" fmla="*/ 128604 w 128604"/>
              <a:gd name="connsiteY0" fmla="*/ 0 h 289629"/>
              <a:gd name="connsiteX1" fmla="*/ 124467 w 128604"/>
              <a:gd name="connsiteY1" fmla="*/ 20688 h 289629"/>
              <a:gd name="connsiteX2" fmla="*/ 116192 w 128604"/>
              <a:gd name="connsiteY2" fmla="*/ 78614 h 289629"/>
              <a:gd name="connsiteX3" fmla="*/ 112054 w 128604"/>
              <a:gd name="connsiteY3" fmla="*/ 99302 h 289629"/>
              <a:gd name="connsiteX4" fmla="*/ 107916 w 128604"/>
              <a:gd name="connsiteY4" fmla="*/ 115852 h 289629"/>
              <a:gd name="connsiteX5" fmla="*/ 91366 w 128604"/>
              <a:gd name="connsiteY5" fmla="*/ 153090 h 289629"/>
              <a:gd name="connsiteX6" fmla="*/ 83091 w 128604"/>
              <a:gd name="connsiteY6" fmla="*/ 165502 h 289629"/>
              <a:gd name="connsiteX7" fmla="*/ 78954 w 128604"/>
              <a:gd name="connsiteY7" fmla="*/ 182053 h 289629"/>
              <a:gd name="connsiteX8" fmla="*/ 66541 w 128604"/>
              <a:gd name="connsiteY8" fmla="*/ 219291 h 289629"/>
              <a:gd name="connsiteX9" fmla="*/ 54128 w 128604"/>
              <a:gd name="connsiteY9" fmla="*/ 244116 h 289629"/>
              <a:gd name="connsiteX10" fmla="*/ 33440 w 128604"/>
              <a:gd name="connsiteY10" fmla="*/ 264804 h 289629"/>
              <a:gd name="connsiteX11" fmla="*/ 21028 w 128604"/>
              <a:gd name="connsiteY11" fmla="*/ 268941 h 289629"/>
              <a:gd name="connsiteX12" fmla="*/ 340 w 128604"/>
              <a:gd name="connsiteY12" fmla="*/ 285492 h 289629"/>
              <a:gd name="connsiteX13" fmla="*/ 340 w 128604"/>
              <a:gd name="connsiteY13" fmla="*/ 289629 h 28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604" h="289629">
                <a:moveTo>
                  <a:pt x="128604" y="0"/>
                </a:moveTo>
                <a:cubicBezTo>
                  <a:pt x="127225" y="6896"/>
                  <a:pt x="125564" y="13742"/>
                  <a:pt x="124467" y="20688"/>
                </a:cubicBezTo>
                <a:cubicBezTo>
                  <a:pt x="121425" y="39954"/>
                  <a:pt x="120018" y="59488"/>
                  <a:pt x="116192" y="78614"/>
                </a:cubicBezTo>
                <a:cubicBezTo>
                  <a:pt x="114813" y="85510"/>
                  <a:pt x="113580" y="92437"/>
                  <a:pt x="112054" y="99302"/>
                </a:cubicBezTo>
                <a:cubicBezTo>
                  <a:pt x="110820" y="104853"/>
                  <a:pt x="108933" y="110257"/>
                  <a:pt x="107916" y="115852"/>
                </a:cubicBezTo>
                <a:cubicBezTo>
                  <a:pt x="101573" y="150740"/>
                  <a:pt x="112660" y="138895"/>
                  <a:pt x="91366" y="153090"/>
                </a:cubicBezTo>
                <a:cubicBezTo>
                  <a:pt x="88608" y="157227"/>
                  <a:pt x="85050" y="160931"/>
                  <a:pt x="83091" y="165502"/>
                </a:cubicBezTo>
                <a:cubicBezTo>
                  <a:pt x="80851" y="170729"/>
                  <a:pt x="80588" y="176606"/>
                  <a:pt x="78954" y="182053"/>
                </a:cubicBezTo>
                <a:cubicBezTo>
                  <a:pt x="75194" y="194585"/>
                  <a:pt x="70679" y="206878"/>
                  <a:pt x="66541" y="219291"/>
                </a:cubicBezTo>
                <a:cubicBezTo>
                  <a:pt x="62636" y="231007"/>
                  <a:pt x="62764" y="234247"/>
                  <a:pt x="54128" y="244116"/>
                </a:cubicBezTo>
                <a:cubicBezTo>
                  <a:pt x="47706" y="251455"/>
                  <a:pt x="42692" y="261720"/>
                  <a:pt x="33440" y="264804"/>
                </a:cubicBezTo>
                <a:lnTo>
                  <a:pt x="21028" y="268941"/>
                </a:lnTo>
                <a:cubicBezTo>
                  <a:pt x="14385" y="273369"/>
                  <a:pt x="5058" y="278415"/>
                  <a:pt x="340" y="285492"/>
                </a:cubicBezTo>
                <a:cubicBezTo>
                  <a:pt x="-425" y="286639"/>
                  <a:pt x="340" y="288250"/>
                  <a:pt x="340" y="289629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13" name="フリーフォーム 112"/>
          <p:cNvSpPr/>
          <p:nvPr/>
        </p:nvSpPr>
        <p:spPr bwMode="auto">
          <a:xfrm>
            <a:off x="5468303" y="5082738"/>
            <a:ext cx="376237" cy="57276"/>
          </a:xfrm>
          <a:custGeom>
            <a:avLst/>
            <a:gdLst>
              <a:gd name="connsiteX0" fmla="*/ 376237 w 376237"/>
              <a:gd name="connsiteY0" fmla="*/ 28575 h 57276"/>
              <a:gd name="connsiteX1" fmla="*/ 323850 w 376237"/>
              <a:gd name="connsiteY1" fmla="*/ 33337 h 57276"/>
              <a:gd name="connsiteX2" fmla="*/ 295275 w 376237"/>
              <a:gd name="connsiteY2" fmla="*/ 42862 h 57276"/>
              <a:gd name="connsiteX3" fmla="*/ 280987 w 376237"/>
              <a:gd name="connsiteY3" fmla="*/ 52387 h 57276"/>
              <a:gd name="connsiteX4" fmla="*/ 185737 w 376237"/>
              <a:gd name="connsiteY4" fmla="*/ 52387 h 57276"/>
              <a:gd name="connsiteX5" fmla="*/ 161925 w 376237"/>
              <a:gd name="connsiteY5" fmla="*/ 47625 h 57276"/>
              <a:gd name="connsiteX6" fmla="*/ 142875 w 376237"/>
              <a:gd name="connsiteY6" fmla="*/ 42862 h 57276"/>
              <a:gd name="connsiteX7" fmla="*/ 90487 w 376237"/>
              <a:gd name="connsiteY7" fmla="*/ 38100 h 57276"/>
              <a:gd name="connsiteX8" fmla="*/ 61912 w 376237"/>
              <a:gd name="connsiteY8" fmla="*/ 28575 h 57276"/>
              <a:gd name="connsiteX9" fmla="*/ 47625 w 376237"/>
              <a:gd name="connsiteY9" fmla="*/ 23812 h 57276"/>
              <a:gd name="connsiteX10" fmla="*/ 33337 w 376237"/>
              <a:gd name="connsiteY10" fmla="*/ 14287 h 57276"/>
              <a:gd name="connsiteX11" fmla="*/ 0 w 376237"/>
              <a:gd name="connsiteY11" fmla="*/ 0 h 5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6237" h="57276">
                <a:moveTo>
                  <a:pt x="376237" y="28575"/>
                </a:moveTo>
                <a:cubicBezTo>
                  <a:pt x="358775" y="30162"/>
                  <a:pt x="341118" y="30290"/>
                  <a:pt x="323850" y="33337"/>
                </a:cubicBezTo>
                <a:cubicBezTo>
                  <a:pt x="313963" y="35082"/>
                  <a:pt x="295275" y="42862"/>
                  <a:pt x="295275" y="42862"/>
                </a:cubicBezTo>
                <a:cubicBezTo>
                  <a:pt x="290512" y="46037"/>
                  <a:pt x="286417" y="50577"/>
                  <a:pt x="280987" y="52387"/>
                </a:cubicBezTo>
                <a:cubicBezTo>
                  <a:pt x="251248" y="62300"/>
                  <a:pt x="214016" y="54407"/>
                  <a:pt x="185737" y="52387"/>
                </a:cubicBezTo>
                <a:cubicBezTo>
                  <a:pt x="177800" y="50800"/>
                  <a:pt x="169827" y="49381"/>
                  <a:pt x="161925" y="47625"/>
                </a:cubicBezTo>
                <a:cubicBezTo>
                  <a:pt x="155535" y="46205"/>
                  <a:pt x="149363" y="43727"/>
                  <a:pt x="142875" y="42862"/>
                </a:cubicBezTo>
                <a:cubicBezTo>
                  <a:pt x="125494" y="40545"/>
                  <a:pt x="107950" y="39687"/>
                  <a:pt x="90487" y="38100"/>
                </a:cubicBezTo>
                <a:lnTo>
                  <a:pt x="61912" y="28575"/>
                </a:lnTo>
                <a:cubicBezTo>
                  <a:pt x="57150" y="26987"/>
                  <a:pt x="51802" y="26597"/>
                  <a:pt x="47625" y="23812"/>
                </a:cubicBezTo>
                <a:cubicBezTo>
                  <a:pt x="42862" y="20637"/>
                  <a:pt x="38568" y="16612"/>
                  <a:pt x="33337" y="14287"/>
                </a:cubicBezTo>
                <a:cubicBezTo>
                  <a:pt x="-3508" y="-2088"/>
                  <a:pt x="13234" y="13234"/>
                  <a:pt x="0" y="0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14" name="円/楕円 324"/>
          <p:cNvSpPr/>
          <p:nvPr/>
        </p:nvSpPr>
        <p:spPr bwMode="auto">
          <a:xfrm>
            <a:off x="5415333" y="5057523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15" name="円/楕円 325"/>
          <p:cNvSpPr/>
          <p:nvPr/>
        </p:nvSpPr>
        <p:spPr bwMode="auto">
          <a:xfrm>
            <a:off x="5821793" y="5049661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16" name="フリーフォーム 115"/>
          <p:cNvSpPr/>
          <p:nvPr/>
        </p:nvSpPr>
        <p:spPr bwMode="auto">
          <a:xfrm>
            <a:off x="3426655" y="6003261"/>
            <a:ext cx="256233" cy="65314"/>
          </a:xfrm>
          <a:custGeom>
            <a:avLst/>
            <a:gdLst>
              <a:gd name="connsiteX0" fmla="*/ 0 w 256233"/>
              <a:gd name="connsiteY0" fmla="*/ 0 h 65314"/>
              <a:gd name="connsiteX1" fmla="*/ 65315 w 256233"/>
              <a:gd name="connsiteY1" fmla="*/ 5024 h 65314"/>
              <a:gd name="connsiteX2" fmla="*/ 90436 w 256233"/>
              <a:gd name="connsiteY2" fmla="*/ 25121 h 65314"/>
              <a:gd name="connsiteX3" fmla="*/ 105508 w 256233"/>
              <a:gd name="connsiteY3" fmla="*/ 30145 h 65314"/>
              <a:gd name="connsiteX4" fmla="*/ 140677 w 256233"/>
              <a:gd name="connsiteY4" fmla="*/ 25121 h 65314"/>
              <a:gd name="connsiteX5" fmla="*/ 155750 w 256233"/>
              <a:gd name="connsiteY5" fmla="*/ 20096 h 65314"/>
              <a:gd name="connsiteX6" fmla="*/ 175847 w 256233"/>
              <a:gd name="connsiteY6" fmla="*/ 25121 h 65314"/>
              <a:gd name="connsiteX7" fmla="*/ 205992 w 256233"/>
              <a:gd name="connsiteY7" fmla="*/ 45217 h 65314"/>
              <a:gd name="connsiteX8" fmla="*/ 236137 w 256233"/>
              <a:gd name="connsiteY8" fmla="*/ 55266 h 65314"/>
              <a:gd name="connsiteX9" fmla="*/ 256233 w 256233"/>
              <a:gd name="connsiteY9" fmla="*/ 65314 h 6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233" h="65314">
                <a:moveTo>
                  <a:pt x="0" y="0"/>
                </a:moveTo>
                <a:cubicBezTo>
                  <a:pt x="21772" y="1675"/>
                  <a:pt x="43853" y="1000"/>
                  <a:pt x="65315" y="5024"/>
                </a:cubicBezTo>
                <a:cubicBezTo>
                  <a:pt x="79939" y="7766"/>
                  <a:pt x="79561" y="18596"/>
                  <a:pt x="90436" y="25121"/>
                </a:cubicBezTo>
                <a:cubicBezTo>
                  <a:pt x="94977" y="27846"/>
                  <a:pt x="100484" y="28470"/>
                  <a:pt x="105508" y="30145"/>
                </a:cubicBezTo>
                <a:cubicBezTo>
                  <a:pt x="117231" y="28470"/>
                  <a:pt x="129065" y="27444"/>
                  <a:pt x="140677" y="25121"/>
                </a:cubicBezTo>
                <a:cubicBezTo>
                  <a:pt x="145870" y="24082"/>
                  <a:pt x="150454" y="20096"/>
                  <a:pt x="155750" y="20096"/>
                </a:cubicBezTo>
                <a:cubicBezTo>
                  <a:pt x="162655" y="20096"/>
                  <a:pt x="169148" y="23446"/>
                  <a:pt x="175847" y="25121"/>
                </a:cubicBezTo>
                <a:cubicBezTo>
                  <a:pt x="185895" y="31820"/>
                  <a:pt x="194535" y="41398"/>
                  <a:pt x="205992" y="45217"/>
                </a:cubicBezTo>
                <a:lnTo>
                  <a:pt x="236137" y="55266"/>
                </a:lnTo>
                <a:cubicBezTo>
                  <a:pt x="253456" y="61039"/>
                  <a:pt x="247464" y="56545"/>
                  <a:pt x="256233" y="65314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17" name="円/楕円 327"/>
          <p:cNvSpPr/>
          <p:nvPr/>
        </p:nvSpPr>
        <p:spPr bwMode="auto">
          <a:xfrm>
            <a:off x="3633845" y="6012228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18" name="円/楕円 328"/>
          <p:cNvSpPr/>
          <p:nvPr/>
        </p:nvSpPr>
        <p:spPr bwMode="auto">
          <a:xfrm>
            <a:off x="3355330" y="5946404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19" name="フリーフォーム 118"/>
          <p:cNvSpPr/>
          <p:nvPr/>
        </p:nvSpPr>
        <p:spPr bwMode="auto">
          <a:xfrm>
            <a:off x="4114967" y="5766652"/>
            <a:ext cx="261258" cy="30618"/>
          </a:xfrm>
          <a:custGeom>
            <a:avLst/>
            <a:gdLst>
              <a:gd name="connsiteX0" fmla="*/ 0 w 261258"/>
              <a:gd name="connsiteY0" fmla="*/ 30618 h 30618"/>
              <a:gd name="connsiteX1" fmla="*/ 40194 w 261258"/>
              <a:gd name="connsiteY1" fmla="*/ 20569 h 30618"/>
              <a:gd name="connsiteX2" fmla="*/ 70339 w 261258"/>
              <a:gd name="connsiteY2" fmla="*/ 5497 h 30618"/>
              <a:gd name="connsiteX3" fmla="*/ 135653 w 261258"/>
              <a:gd name="connsiteY3" fmla="*/ 10521 h 30618"/>
              <a:gd name="connsiteX4" fmla="*/ 150726 w 261258"/>
              <a:gd name="connsiteY4" fmla="*/ 15545 h 30618"/>
              <a:gd name="connsiteX5" fmla="*/ 190919 w 261258"/>
              <a:gd name="connsiteY5" fmla="*/ 10521 h 30618"/>
              <a:gd name="connsiteX6" fmla="*/ 226088 w 261258"/>
              <a:gd name="connsiteY6" fmla="*/ 472 h 30618"/>
              <a:gd name="connsiteX7" fmla="*/ 261258 w 261258"/>
              <a:gd name="connsiteY7" fmla="*/ 472 h 3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258" h="30618">
                <a:moveTo>
                  <a:pt x="0" y="30618"/>
                </a:moveTo>
                <a:cubicBezTo>
                  <a:pt x="9551" y="28708"/>
                  <a:pt x="29897" y="25717"/>
                  <a:pt x="40194" y="20569"/>
                </a:cubicBezTo>
                <a:cubicBezTo>
                  <a:pt x="79152" y="1090"/>
                  <a:pt x="32452" y="18125"/>
                  <a:pt x="70339" y="5497"/>
                </a:cubicBezTo>
                <a:cubicBezTo>
                  <a:pt x="92110" y="7172"/>
                  <a:pt x="113986" y="7813"/>
                  <a:pt x="135653" y="10521"/>
                </a:cubicBezTo>
                <a:cubicBezTo>
                  <a:pt x="140908" y="11178"/>
                  <a:pt x="145430" y="15545"/>
                  <a:pt x="150726" y="15545"/>
                </a:cubicBezTo>
                <a:cubicBezTo>
                  <a:pt x="164228" y="15545"/>
                  <a:pt x="177521" y="12196"/>
                  <a:pt x="190919" y="10521"/>
                </a:cubicBezTo>
                <a:cubicBezTo>
                  <a:pt x="199837" y="7549"/>
                  <a:pt x="217420" y="1260"/>
                  <a:pt x="226088" y="472"/>
                </a:cubicBezTo>
                <a:cubicBezTo>
                  <a:pt x="237763" y="-590"/>
                  <a:pt x="249535" y="472"/>
                  <a:pt x="261258" y="472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0" name="フリーフォーム 119"/>
          <p:cNvSpPr/>
          <p:nvPr/>
        </p:nvSpPr>
        <p:spPr bwMode="auto">
          <a:xfrm>
            <a:off x="5384631" y="5784721"/>
            <a:ext cx="121343" cy="286021"/>
          </a:xfrm>
          <a:custGeom>
            <a:avLst/>
            <a:gdLst>
              <a:gd name="connsiteX0" fmla="*/ 121343 w 121343"/>
              <a:gd name="connsiteY0" fmla="*/ 0 h 286021"/>
              <a:gd name="connsiteX1" fmla="*/ 108342 w 121343"/>
              <a:gd name="connsiteY1" fmla="*/ 21668 h 286021"/>
              <a:gd name="connsiteX2" fmla="*/ 99674 w 121343"/>
              <a:gd name="connsiteY2" fmla="*/ 30336 h 286021"/>
              <a:gd name="connsiteX3" fmla="*/ 91007 w 121343"/>
              <a:gd name="connsiteY3" fmla="*/ 43336 h 286021"/>
              <a:gd name="connsiteX4" fmla="*/ 86673 w 121343"/>
              <a:gd name="connsiteY4" fmla="*/ 104008 h 286021"/>
              <a:gd name="connsiteX5" fmla="*/ 82340 w 121343"/>
              <a:gd name="connsiteY5" fmla="*/ 117009 h 286021"/>
              <a:gd name="connsiteX6" fmla="*/ 69339 w 121343"/>
              <a:gd name="connsiteY6" fmla="*/ 125676 h 286021"/>
              <a:gd name="connsiteX7" fmla="*/ 60672 w 121343"/>
              <a:gd name="connsiteY7" fmla="*/ 138677 h 286021"/>
              <a:gd name="connsiteX8" fmla="*/ 47671 w 121343"/>
              <a:gd name="connsiteY8" fmla="*/ 164679 h 286021"/>
              <a:gd name="connsiteX9" fmla="*/ 39003 w 121343"/>
              <a:gd name="connsiteY9" fmla="*/ 212349 h 286021"/>
              <a:gd name="connsiteX10" fmla="*/ 17335 w 121343"/>
              <a:gd name="connsiteY10" fmla="*/ 238351 h 286021"/>
              <a:gd name="connsiteX11" fmla="*/ 8668 w 121343"/>
              <a:gd name="connsiteY11" fmla="*/ 268686 h 286021"/>
              <a:gd name="connsiteX12" fmla="*/ 4334 w 121343"/>
              <a:gd name="connsiteY12" fmla="*/ 281687 h 286021"/>
              <a:gd name="connsiteX13" fmla="*/ 0 w 121343"/>
              <a:gd name="connsiteY13" fmla="*/ 286021 h 28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343" h="286021">
                <a:moveTo>
                  <a:pt x="121343" y="0"/>
                </a:moveTo>
                <a:cubicBezTo>
                  <a:pt x="117009" y="7223"/>
                  <a:pt x="113238" y="14814"/>
                  <a:pt x="108342" y="21668"/>
                </a:cubicBezTo>
                <a:cubicBezTo>
                  <a:pt x="105967" y="24993"/>
                  <a:pt x="102227" y="27145"/>
                  <a:pt x="99674" y="30336"/>
                </a:cubicBezTo>
                <a:cubicBezTo>
                  <a:pt x="96420" y="34403"/>
                  <a:pt x="93896" y="39003"/>
                  <a:pt x="91007" y="43336"/>
                </a:cubicBezTo>
                <a:cubicBezTo>
                  <a:pt x="89562" y="63560"/>
                  <a:pt x="89042" y="83871"/>
                  <a:pt x="86673" y="104008"/>
                </a:cubicBezTo>
                <a:cubicBezTo>
                  <a:pt x="86139" y="108545"/>
                  <a:pt x="85194" y="113442"/>
                  <a:pt x="82340" y="117009"/>
                </a:cubicBezTo>
                <a:cubicBezTo>
                  <a:pt x="79086" y="121076"/>
                  <a:pt x="73673" y="122787"/>
                  <a:pt x="69339" y="125676"/>
                </a:cubicBezTo>
                <a:cubicBezTo>
                  <a:pt x="66450" y="130010"/>
                  <a:pt x="63001" y="134019"/>
                  <a:pt x="60672" y="138677"/>
                </a:cubicBezTo>
                <a:cubicBezTo>
                  <a:pt x="42730" y="174561"/>
                  <a:pt x="72509" y="127420"/>
                  <a:pt x="47671" y="164679"/>
                </a:cubicBezTo>
                <a:cubicBezTo>
                  <a:pt x="47487" y="166151"/>
                  <a:pt x="45170" y="203099"/>
                  <a:pt x="39003" y="212349"/>
                </a:cubicBezTo>
                <a:cubicBezTo>
                  <a:pt x="19834" y="241103"/>
                  <a:pt x="31514" y="209993"/>
                  <a:pt x="17335" y="238351"/>
                </a:cubicBezTo>
                <a:cubicBezTo>
                  <a:pt x="13869" y="245282"/>
                  <a:pt x="10521" y="262200"/>
                  <a:pt x="8668" y="268686"/>
                </a:cubicBezTo>
                <a:cubicBezTo>
                  <a:pt x="7413" y="273078"/>
                  <a:pt x="6377" y="277601"/>
                  <a:pt x="4334" y="281687"/>
                </a:cubicBezTo>
                <a:cubicBezTo>
                  <a:pt x="3420" y="283514"/>
                  <a:pt x="1445" y="284576"/>
                  <a:pt x="0" y="28602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1" name="円/楕円 331"/>
          <p:cNvSpPr/>
          <p:nvPr/>
        </p:nvSpPr>
        <p:spPr bwMode="auto">
          <a:xfrm>
            <a:off x="5454740" y="5694140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22" name="フリーフォーム 121"/>
          <p:cNvSpPr/>
          <p:nvPr/>
        </p:nvSpPr>
        <p:spPr bwMode="auto">
          <a:xfrm>
            <a:off x="6179270" y="4574322"/>
            <a:ext cx="273020" cy="494036"/>
          </a:xfrm>
          <a:custGeom>
            <a:avLst/>
            <a:gdLst>
              <a:gd name="connsiteX0" fmla="*/ 273020 w 273020"/>
              <a:gd name="connsiteY0" fmla="*/ 0 h 494036"/>
              <a:gd name="connsiteX1" fmla="*/ 264353 w 273020"/>
              <a:gd name="connsiteY1" fmla="*/ 21668 h 494036"/>
              <a:gd name="connsiteX2" fmla="*/ 260019 w 273020"/>
              <a:gd name="connsiteY2" fmla="*/ 39003 h 494036"/>
              <a:gd name="connsiteX3" fmla="*/ 247018 w 273020"/>
              <a:gd name="connsiteY3" fmla="*/ 47670 h 494036"/>
              <a:gd name="connsiteX4" fmla="*/ 238351 w 273020"/>
              <a:gd name="connsiteY4" fmla="*/ 56338 h 494036"/>
              <a:gd name="connsiteX5" fmla="*/ 234017 w 273020"/>
              <a:gd name="connsiteY5" fmla="*/ 69339 h 494036"/>
              <a:gd name="connsiteX6" fmla="*/ 225350 w 273020"/>
              <a:gd name="connsiteY6" fmla="*/ 82339 h 494036"/>
              <a:gd name="connsiteX7" fmla="*/ 208015 w 273020"/>
              <a:gd name="connsiteY7" fmla="*/ 117009 h 494036"/>
              <a:gd name="connsiteX8" fmla="*/ 195015 w 273020"/>
              <a:gd name="connsiteY8" fmla="*/ 143011 h 494036"/>
              <a:gd name="connsiteX9" fmla="*/ 182014 w 273020"/>
              <a:gd name="connsiteY9" fmla="*/ 164679 h 494036"/>
              <a:gd name="connsiteX10" fmla="*/ 164679 w 273020"/>
              <a:gd name="connsiteY10" fmla="*/ 186347 h 494036"/>
              <a:gd name="connsiteX11" fmla="*/ 160345 w 273020"/>
              <a:gd name="connsiteY11" fmla="*/ 199348 h 494036"/>
              <a:gd name="connsiteX12" fmla="*/ 151678 w 273020"/>
              <a:gd name="connsiteY12" fmla="*/ 212349 h 494036"/>
              <a:gd name="connsiteX13" fmla="*/ 143011 w 273020"/>
              <a:gd name="connsiteY13" fmla="*/ 238351 h 494036"/>
              <a:gd name="connsiteX14" fmla="*/ 138677 w 273020"/>
              <a:gd name="connsiteY14" fmla="*/ 251352 h 494036"/>
              <a:gd name="connsiteX15" fmla="*/ 125676 w 273020"/>
              <a:gd name="connsiteY15" fmla="*/ 260019 h 494036"/>
              <a:gd name="connsiteX16" fmla="*/ 112675 w 273020"/>
              <a:gd name="connsiteY16" fmla="*/ 286021 h 494036"/>
              <a:gd name="connsiteX17" fmla="*/ 104008 w 273020"/>
              <a:gd name="connsiteY17" fmla="*/ 299022 h 494036"/>
              <a:gd name="connsiteX18" fmla="*/ 86673 w 273020"/>
              <a:gd name="connsiteY18" fmla="*/ 338025 h 494036"/>
              <a:gd name="connsiteX19" fmla="*/ 73672 w 273020"/>
              <a:gd name="connsiteY19" fmla="*/ 346692 h 494036"/>
              <a:gd name="connsiteX20" fmla="*/ 65005 w 273020"/>
              <a:gd name="connsiteY20" fmla="*/ 359693 h 494036"/>
              <a:gd name="connsiteX21" fmla="*/ 56338 w 273020"/>
              <a:gd name="connsiteY21" fmla="*/ 385695 h 494036"/>
              <a:gd name="connsiteX22" fmla="*/ 47670 w 273020"/>
              <a:gd name="connsiteY22" fmla="*/ 398696 h 494036"/>
              <a:gd name="connsiteX23" fmla="*/ 39003 w 273020"/>
              <a:gd name="connsiteY23" fmla="*/ 424698 h 494036"/>
              <a:gd name="connsiteX24" fmla="*/ 30336 w 273020"/>
              <a:gd name="connsiteY24" fmla="*/ 437699 h 494036"/>
              <a:gd name="connsiteX25" fmla="*/ 13001 w 273020"/>
              <a:gd name="connsiteY25" fmla="*/ 476702 h 494036"/>
              <a:gd name="connsiteX26" fmla="*/ 0 w 273020"/>
              <a:gd name="connsiteY26" fmla="*/ 494036 h 49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020" h="494036">
                <a:moveTo>
                  <a:pt x="273020" y="0"/>
                </a:moveTo>
                <a:cubicBezTo>
                  <a:pt x="270131" y="7223"/>
                  <a:pt x="266813" y="14288"/>
                  <a:pt x="264353" y="21668"/>
                </a:cubicBezTo>
                <a:cubicBezTo>
                  <a:pt x="262469" y="27319"/>
                  <a:pt x="263323" y="34047"/>
                  <a:pt x="260019" y="39003"/>
                </a:cubicBezTo>
                <a:cubicBezTo>
                  <a:pt x="257130" y="43337"/>
                  <a:pt x="251085" y="44416"/>
                  <a:pt x="247018" y="47670"/>
                </a:cubicBezTo>
                <a:cubicBezTo>
                  <a:pt x="243827" y="50222"/>
                  <a:pt x="241240" y="53449"/>
                  <a:pt x="238351" y="56338"/>
                </a:cubicBezTo>
                <a:cubicBezTo>
                  <a:pt x="236906" y="60672"/>
                  <a:pt x="236060" y="65253"/>
                  <a:pt x="234017" y="69339"/>
                </a:cubicBezTo>
                <a:cubicBezTo>
                  <a:pt x="231688" y="73997"/>
                  <a:pt x="227465" y="77580"/>
                  <a:pt x="225350" y="82339"/>
                </a:cubicBezTo>
                <a:cubicBezTo>
                  <a:pt x="209415" y="118193"/>
                  <a:pt x="225816" y="99208"/>
                  <a:pt x="208015" y="117009"/>
                </a:cubicBezTo>
                <a:cubicBezTo>
                  <a:pt x="197127" y="149677"/>
                  <a:pt x="211812" y="109419"/>
                  <a:pt x="195015" y="143011"/>
                </a:cubicBezTo>
                <a:cubicBezTo>
                  <a:pt x="183764" y="165513"/>
                  <a:pt x="198942" y="147749"/>
                  <a:pt x="182014" y="164679"/>
                </a:cubicBezTo>
                <a:cubicBezTo>
                  <a:pt x="171120" y="197358"/>
                  <a:pt x="187082" y="158344"/>
                  <a:pt x="164679" y="186347"/>
                </a:cubicBezTo>
                <a:cubicBezTo>
                  <a:pt x="161825" y="189914"/>
                  <a:pt x="162388" y="195262"/>
                  <a:pt x="160345" y="199348"/>
                </a:cubicBezTo>
                <a:cubicBezTo>
                  <a:pt x="158016" y="204006"/>
                  <a:pt x="153793" y="207590"/>
                  <a:pt x="151678" y="212349"/>
                </a:cubicBezTo>
                <a:cubicBezTo>
                  <a:pt x="147968" y="220698"/>
                  <a:pt x="145900" y="229684"/>
                  <a:pt x="143011" y="238351"/>
                </a:cubicBezTo>
                <a:cubicBezTo>
                  <a:pt x="141566" y="242685"/>
                  <a:pt x="142478" y="248818"/>
                  <a:pt x="138677" y="251352"/>
                </a:cubicBezTo>
                <a:lnTo>
                  <a:pt x="125676" y="260019"/>
                </a:lnTo>
                <a:cubicBezTo>
                  <a:pt x="100838" y="297278"/>
                  <a:pt x="130617" y="250137"/>
                  <a:pt x="112675" y="286021"/>
                </a:cubicBezTo>
                <a:cubicBezTo>
                  <a:pt x="110346" y="290679"/>
                  <a:pt x="106123" y="294263"/>
                  <a:pt x="104008" y="299022"/>
                </a:cubicBezTo>
                <a:cubicBezTo>
                  <a:pt x="97141" y="314473"/>
                  <a:pt x="98444" y="326255"/>
                  <a:pt x="86673" y="338025"/>
                </a:cubicBezTo>
                <a:cubicBezTo>
                  <a:pt x="82990" y="341708"/>
                  <a:pt x="78006" y="343803"/>
                  <a:pt x="73672" y="346692"/>
                </a:cubicBezTo>
                <a:cubicBezTo>
                  <a:pt x="70783" y="351026"/>
                  <a:pt x="67120" y="354934"/>
                  <a:pt x="65005" y="359693"/>
                </a:cubicBezTo>
                <a:cubicBezTo>
                  <a:pt x="61295" y="368042"/>
                  <a:pt x="61406" y="378093"/>
                  <a:pt x="56338" y="385695"/>
                </a:cubicBezTo>
                <a:lnTo>
                  <a:pt x="47670" y="398696"/>
                </a:lnTo>
                <a:cubicBezTo>
                  <a:pt x="44781" y="407363"/>
                  <a:pt x="44071" y="417096"/>
                  <a:pt x="39003" y="424698"/>
                </a:cubicBezTo>
                <a:cubicBezTo>
                  <a:pt x="36114" y="429032"/>
                  <a:pt x="32451" y="432940"/>
                  <a:pt x="30336" y="437699"/>
                </a:cubicBezTo>
                <a:cubicBezTo>
                  <a:pt x="9710" y="484109"/>
                  <a:pt x="32616" y="447282"/>
                  <a:pt x="13001" y="476702"/>
                </a:cubicBezTo>
                <a:cubicBezTo>
                  <a:pt x="7647" y="492767"/>
                  <a:pt x="12753" y="487659"/>
                  <a:pt x="0" y="49403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3" name="フリーフォーム 122"/>
          <p:cNvSpPr/>
          <p:nvPr/>
        </p:nvSpPr>
        <p:spPr bwMode="auto">
          <a:xfrm>
            <a:off x="2247069" y="5425028"/>
            <a:ext cx="190681" cy="43337"/>
          </a:xfrm>
          <a:custGeom>
            <a:avLst/>
            <a:gdLst>
              <a:gd name="connsiteX0" fmla="*/ 0 w 190681"/>
              <a:gd name="connsiteY0" fmla="*/ 43337 h 43337"/>
              <a:gd name="connsiteX1" fmla="*/ 34670 w 190681"/>
              <a:gd name="connsiteY1" fmla="*/ 17335 h 43337"/>
              <a:gd name="connsiteX2" fmla="*/ 60671 w 190681"/>
              <a:gd name="connsiteY2" fmla="*/ 8667 h 43337"/>
              <a:gd name="connsiteX3" fmla="*/ 73672 w 190681"/>
              <a:gd name="connsiteY3" fmla="*/ 4334 h 43337"/>
              <a:gd name="connsiteX4" fmla="*/ 86673 w 190681"/>
              <a:gd name="connsiteY4" fmla="*/ 0 h 43337"/>
              <a:gd name="connsiteX5" fmla="*/ 108342 w 190681"/>
              <a:gd name="connsiteY5" fmla="*/ 4334 h 43337"/>
              <a:gd name="connsiteX6" fmla="*/ 134344 w 190681"/>
              <a:gd name="connsiteY6" fmla="*/ 13001 h 43337"/>
              <a:gd name="connsiteX7" fmla="*/ 160345 w 190681"/>
              <a:gd name="connsiteY7" fmla="*/ 21668 h 43337"/>
              <a:gd name="connsiteX8" fmla="*/ 173346 w 190681"/>
              <a:gd name="connsiteY8" fmla="*/ 26002 h 43337"/>
              <a:gd name="connsiteX9" fmla="*/ 190681 w 190681"/>
              <a:gd name="connsiteY9" fmla="*/ 30336 h 4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681" h="43337">
                <a:moveTo>
                  <a:pt x="0" y="43337"/>
                </a:moveTo>
                <a:cubicBezTo>
                  <a:pt x="2765" y="41125"/>
                  <a:pt x="26907" y="20785"/>
                  <a:pt x="34670" y="17335"/>
                </a:cubicBezTo>
                <a:cubicBezTo>
                  <a:pt x="43018" y="13624"/>
                  <a:pt x="52004" y="11556"/>
                  <a:pt x="60671" y="8667"/>
                </a:cubicBezTo>
                <a:lnTo>
                  <a:pt x="73672" y="4334"/>
                </a:lnTo>
                <a:lnTo>
                  <a:pt x="86673" y="0"/>
                </a:lnTo>
                <a:cubicBezTo>
                  <a:pt x="93896" y="1445"/>
                  <a:pt x="101235" y="2396"/>
                  <a:pt x="108342" y="4334"/>
                </a:cubicBezTo>
                <a:cubicBezTo>
                  <a:pt x="117156" y="6738"/>
                  <a:pt x="125677" y="10112"/>
                  <a:pt x="134344" y="13001"/>
                </a:cubicBezTo>
                <a:lnTo>
                  <a:pt x="160345" y="21668"/>
                </a:lnTo>
                <a:lnTo>
                  <a:pt x="173346" y="26002"/>
                </a:lnTo>
                <a:cubicBezTo>
                  <a:pt x="187718" y="30793"/>
                  <a:pt x="181779" y="30336"/>
                  <a:pt x="190681" y="30336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4" name="フリーフォーム 123"/>
          <p:cNvSpPr/>
          <p:nvPr/>
        </p:nvSpPr>
        <p:spPr bwMode="auto">
          <a:xfrm>
            <a:off x="6988241" y="2917276"/>
            <a:ext cx="740496" cy="186511"/>
          </a:xfrm>
          <a:custGeom>
            <a:avLst/>
            <a:gdLst>
              <a:gd name="connsiteX0" fmla="*/ 0 w 740496"/>
              <a:gd name="connsiteY0" fmla="*/ 186511 h 186511"/>
              <a:gd name="connsiteX1" fmla="*/ 28049 w 740496"/>
              <a:gd name="connsiteY1" fmla="*/ 164072 h 186511"/>
              <a:gd name="connsiteX2" fmla="*/ 39269 w 740496"/>
              <a:gd name="connsiteY2" fmla="*/ 130413 h 186511"/>
              <a:gd name="connsiteX3" fmla="*/ 89757 w 740496"/>
              <a:gd name="connsiteY3" fmla="*/ 102364 h 186511"/>
              <a:gd name="connsiteX4" fmla="*/ 106587 w 740496"/>
              <a:gd name="connsiteY4" fmla="*/ 85535 h 186511"/>
              <a:gd name="connsiteX5" fmla="*/ 140246 w 740496"/>
              <a:gd name="connsiteY5" fmla="*/ 68705 h 186511"/>
              <a:gd name="connsiteX6" fmla="*/ 157075 w 740496"/>
              <a:gd name="connsiteY6" fmla="*/ 57486 h 186511"/>
              <a:gd name="connsiteX7" fmla="*/ 207563 w 740496"/>
              <a:gd name="connsiteY7" fmla="*/ 46266 h 186511"/>
              <a:gd name="connsiteX8" fmla="*/ 241222 w 740496"/>
              <a:gd name="connsiteY8" fmla="*/ 35046 h 186511"/>
              <a:gd name="connsiteX9" fmla="*/ 258052 w 740496"/>
              <a:gd name="connsiteY9" fmla="*/ 29436 h 186511"/>
              <a:gd name="connsiteX10" fmla="*/ 308540 w 740496"/>
              <a:gd name="connsiteY10" fmla="*/ 18217 h 186511"/>
              <a:gd name="connsiteX11" fmla="*/ 426346 w 740496"/>
              <a:gd name="connsiteY11" fmla="*/ 12607 h 186511"/>
              <a:gd name="connsiteX12" fmla="*/ 460005 w 740496"/>
              <a:gd name="connsiteY12" fmla="*/ 23827 h 186511"/>
              <a:gd name="connsiteX13" fmla="*/ 482444 w 740496"/>
              <a:gd name="connsiteY13" fmla="*/ 29436 h 186511"/>
              <a:gd name="connsiteX14" fmla="*/ 516103 w 740496"/>
              <a:gd name="connsiteY14" fmla="*/ 40656 h 186511"/>
              <a:gd name="connsiteX15" fmla="*/ 572201 w 740496"/>
              <a:gd name="connsiteY15" fmla="*/ 46266 h 186511"/>
              <a:gd name="connsiteX16" fmla="*/ 678788 w 740496"/>
              <a:gd name="connsiteY16" fmla="*/ 74315 h 186511"/>
              <a:gd name="connsiteX17" fmla="*/ 712447 w 740496"/>
              <a:gd name="connsiteY17" fmla="*/ 91144 h 186511"/>
              <a:gd name="connsiteX18" fmla="*/ 740496 w 740496"/>
              <a:gd name="connsiteY18" fmla="*/ 107974 h 18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40496" h="186511">
                <a:moveTo>
                  <a:pt x="0" y="186511"/>
                </a:moveTo>
                <a:cubicBezTo>
                  <a:pt x="9350" y="179031"/>
                  <a:pt x="21183" y="173881"/>
                  <a:pt x="28049" y="164072"/>
                </a:cubicBezTo>
                <a:cubicBezTo>
                  <a:pt x="34831" y="154383"/>
                  <a:pt x="28049" y="134153"/>
                  <a:pt x="39269" y="130413"/>
                </a:cubicBezTo>
                <a:cubicBezTo>
                  <a:pt x="60432" y="123358"/>
                  <a:pt x="70467" y="121653"/>
                  <a:pt x="89757" y="102364"/>
                </a:cubicBezTo>
                <a:cubicBezTo>
                  <a:pt x="95367" y="96754"/>
                  <a:pt x="100492" y="90614"/>
                  <a:pt x="106587" y="85535"/>
                </a:cubicBezTo>
                <a:cubicBezTo>
                  <a:pt x="130704" y="65438"/>
                  <a:pt x="114943" y="81356"/>
                  <a:pt x="140246" y="68705"/>
                </a:cubicBezTo>
                <a:cubicBezTo>
                  <a:pt x="146276" y="65690"/>
                  <a:pt x="150878" y="60142"/>
                  <a:pt x="157075" y="57486"/>
                </a:cubicBezTo>
                <a:cubicBezTo>
                  <a:pt x="165892" y="53707"/>
                  <a:pt x="200240" y="48263"/>
                  <a:pt x="207563" y="46266"/>
                </a:cubicBezTo>
                <a:cubicBezTo>
                  <a:pt x="218973" y="43154"/>
                  <a:pt x="230002" y="38786"/>
                  <a:pt x="241222" y="35046"/>
                </a:cubicBezTo>
                <a:cubicBezTo>
                  <a:pt x="246832" y="33176"/>
                  <a:pt x="252253" y="30596"/>
                  <a:pt x="258052" y="29436"/>
                </a:cubicBezTo>
                <a:cubicBezTo>
                  <a:pt x="293661" y="22315"/>
                  <a:pt x="276851" y="26140"/>
                  <a:pt x="308540" y="18217"/>
                </a:cubicBezTo>
                <a:cubicBezTo>
                  <a:pt x="351529" y="-10442"/>
                  <a:pt x="328086" y="324"/>
                  <a:pt x="426346" y="12607"/>
                </a:cubicBezTo>
                <a:cubicBezTo>
                  <a:pt x="438081" y="14074"/>
                  <a:pt x="448531" y="20959"/>
                  <a:pt x="460005" y="23827"/>
                </a:cubicBezTo>
                <a:cubicBezTo>
                  <a:pt x="467485" y="25697"/>
                  <a:pt x="475059" y="27221"/>
                  <a:pt x="482444" y="29436"/>
                </a:cubicBezTo>
                <a:cubicBezTo>
                  <a:pt x="493772" y="32834"/>
                  <a:pt x="504335" y="39479"/>
                  <a:pt x="516103" y="40656"/>
                </a:cubicBezTo>
                <a:lnTo>
                  <a:pt x="572201" y="46266"/>
                </a:lnTo>
                <a:cubicBezTo>
                  <a:pt x="626146" y="82229"/>
                  <a:pt x="592415" y="67671"/>
                  <a:pt x="678788" y="74315"/>
                </a:cubicBezTo>
                <a:cubicBezTo>
                  <a:pt x="721088" y="88416"/>
                  <a:pt x="668948" y="69395"/>
                  <a:pt x="712447" y="91144"/>
                </a:cubicBezTo>
                <a:cubicBezTo>
                  <a:pt x="741574" y="105707"/>
                  <a:pt x="718583" y="86061"/>
                  <a:pt x="740496" y="107974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5" name="フリーフォーム 124"/>
          <p:cNvSpPr/>
          <p:nvPr/>
        </p:nvSpPr>
        <p:spPr bwMode="auto">
          <a:xfrm>
            <a:off x="6976508" y="3075738"/>
            <a:ext cx="780278" cy="252442"/>
          </a:xfrm>
          <a:custGeom>
            <a:avLst/>
            <a:gdLst>
              <a:gd name="connsiteX0" fmla="*/ 780278 w 780278"/>
              <a:gd name="connsiteY0" fmla="*/ 0 h 252442"/>
              <a:gd name="connsiteX1" fmla="*/ 769058 w 780278"/>
              <a:gd name="connsiteY1" fmla="*/ 28049 h 252442"/>
              <a:gd name="connsiteX2" fmla="*/ 746619 w 780278"/>
              <a:gd name="connsiteY2" fmla="*/ 61708 h 252442"/>
              <a:gd name="connsiteX3" fmla="*/ 729790 w 780278"/>
              <a:gd name="connsiteY3" fmla="*/ 95367 h 252442"/>
              <a:gd name="connsiteX4" fmla="*/ 707350 w 780278"/>
              <a:gd name="connsiteY4" fmla="*/ 100977 h 252442"/>
              <a:gd name="connsiteX5" fmla="*/ 656862 w 780278"/>
              <a:gd name="connsiteY5" fmla="*/ 123416 h 252442"/>
              <a:gd name="connsiteX6" fmla="*/ 645642 w 780278"/>
              <a:gd name="connsiteY6" fmla="*/ 140246 h 252442"/>
              <a:gd name="connsiteX7" fmla="*/ 628813 w 780278"/>
              <a:gd name="connsiteY7" fmla="*/ 151465 h 252442"/>
              <a:gd name="connsiteX8" fmla="*/ 623203 w 780278"/>
              <a:gd name="connsiteY8" fmla="*/ 168295 h 252442"/>
              <a:gd name="connsiteX9" fmla="*/ 611984 w 780278"/>
              <a:gd name="connsiteY9" fmla="*/ 185124 h 252442"/>
              <a:gd name="connsiteX10" fmla="*/ 606374 w 780278"/>
              <a:gd name="connsiteY10" fmla="*/ 201954 h 252442"/>
              <a:gd name="connsiteX11" fmla="*/ 572715 w 780278"/>
              <a:gd name="connsiteY11" fmla="*/ 224393 h 252442"/>
              <a:gd name="connsiteX12" fmla="*/ 555885 w 780278"/>
              <a:gd name="connsiteY12" fmla="*/ 235612 h 252442"/>
              <a:gd name="connsiteX13" fmla="*/ 539056 w 780278"/>
              <a:gd name="connsiteY13" fmla="*/ 246832 h 252442"/>
              <a:gd name="connsiteX14" fmla="*/ 522226 w 780278"/>
              <a:gd name="connsiteY14" fmla="*/ 252442 h 252442"/>
              <a:gd name="connsiteX15" fmla="*/ 438079 w 780278"/>
              <a:gd name="connsiteY15" fmla="*/ 241222 h 252442"/>
              <a:gd name="connsiteX16" fmla="*/ 404420 w 780278"/>
              <a:gd name="connsiteY16" fmla="*/ 230003 h 252442"/>
              <a:gd name="connsiteX17" fmla="*/ 381981 w 780278"/>
              <a:gd name="connsiteY17" fmla="*/ 224393 h 252442"/>
              <a:gd name="connsiteX18" fmla="*/ 348322 w 780278"/>
              <a:gd name="connsiteY18" fmla="*/ 213173 h 252442"/>
              <a:gd name="connsiteX19" fmla="*/ 191247 w 780278"/>
              <a:gd name="connsiteY19" fmla="*/ 207563 h 252442"/>
              <a:gd name="connsiteX20" fmla="*/ 140759 w 780278"/>
              <a:gd name="connsiteY20" fmla="*/ 196344 h 252442"/>
              <a:gd name="connsiteX21" fmla="*/ 107100 w 780278"/>
              <a:gd name="connsiteY21" fmla="*/ 185124 h 252442"/>
              <a:gd name="connsiteX22" fmla="*/ 90271 w 780278"/>
              <a:gd name="connsiteY22" fmla="*/ 179514 h 252442"/>
              <a:gd name="connsiteX23" fmla="*/ 79051 w 780278"/>
              <a:gd name="connsiteY23" fmla="*/ 162685 h 252442"/>
              <a:gd name="connsiteX24" fmla="*/ 62222 w 780278"/>
              <a:gd name="connsiteY24" fmla="*/ 151465 h 252442"/>
              <a:gd name="connsiteX25" fmla="*/ 51002 w 780278"/>
              <a:gd name="connsiteY25" fmla="*/ 117806 h 252442"/>
              <a:gd name="connsiteX26" fmla="*/ 45392 w 780278"/>
              <a:gd name="connsiteY26" fmla="*/ 100977 h 252442"/>
              <a:gd name="connsiteX27" fmla="*/ 28563 w 780278"/>
              <a:gd name="connsiteY27" fmla="*/ 89757 h 252442"/>
              <a:gd name="connsiteX28" fmla="*/ 17343 w 780278"/>
              <a:gd name="connsiteY28" fmla="*/ 72928 h 252442"/>
              <a:gd name="connsiteX29" fmla="*/ 514 w 780278"/>
              <a:gd name="connsiteY29" fmla="*/ 61708 h 252442"/>
              <a:gd name="connsiteX30" fmla="*/ 6123 w 780278"/>
              <a:gd name="connsiteY30" fmla="*/ 33659 h 25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80278" h="252442">
                <a:moveTo>
                  <a:pt x="780278" y="0"/>
                </a:moveTo>
                <a:cubicBezTo>
                  <a:pt x="776538" y="9350"/>
                  <a:pt x="773880" y="19209"/>
                  <a:pt x="769058" y="28049"/>
                </a:cubicBezTo>
                <a:cubicBezTo>
                  <a:pt x="762601" y="39887"/>
                  <a:pt x="746619" y="61708"/>
                  <a:pt x="746619" y="61708"/>
                </a:cubicBezTo>
                <a:cubicBezTo>
                  <a:pt x="743419" y="71307"/>
                  <a:pt x="739111" y="89153"/>
                  <a:pt x="729790" y="95367"/>
                </a:cubicBezTo>
                <a:cubicBezTo>
                  <a:pt x="723375" y="99644"/>
                  <a:pt x="714735" y="98761"/>
                  <a:pt x="707350" y="100977"/>
                </a:cubicBezTo>
                <a:cubicBezTo>
                  <a:pt x="670939" y="111901"/>
                  <a:pt x="681455" y="107022"/>
                  <a:pt x="656862" y="123416"/>
                </a:cubicBezTo>
                <a:cubicBezTo>
                  <a:pt x="653122" y="129026"/>
                  <a:pt x="650410" y="135478"/>
                  <a:pt x="645642" y="140246"/>
                </a:cubicBezTo>
                <a:cubicBezTo>
                  <a:pt x="640875" y="145013"/>
                  <a:pt x="633025" y="146200"/>
                  <a:pt x="628813" y="151465"/>
                </a:cubicBezTo>
                <a:cubicBezTo>
                  <a:pt x="625119" y="156083"/>
                  <a:pt x="625848" y="163006"/>
                  <a:pt x="623203" y="168295"/>
                </a:cubicBezTo>
                <a:cubicBezTo>
                  <a:pt x="620188" y="174325"/>
                  <a:pt x="614999" y="179094"/>
                  <a:pt x="611984" y="185124"/>
                </a:cubicBezTo>
                <a:cubicBezTo>
                  <a:pt x="609339" y="190413"/>
                  <a:pt x="610555" y="197773"/>
                  <a:pt x="606374" y="201954"/>
                </a:cubicBezTo>
                <a:cubicBezTo>
                  <a:pt x="596839" y="211489"/>
                  <a:pt x="583935" y="216913"/>
                  <a:pt x="572715" y="224393"/>
                </a:cubicBezTo>
                <a:lnTo>
                  <a:pt x="555885" y="235612"/>
                </a:lnTo>
                <a:cubicBezTo>
                  <a:pt x="550275" y="239352"/>
                  <a:pt x="545452" y="244700"/>
                  <a:pt x="539056" y="246832"/>
                </a:cubicBezTo>
                <a:lnTo>
                  <a:pt x="522226" y="252442"/>
                </a:lnTo>
                <a:cubicBezTo>
                  <a:pt x="495205" y="249740"/>
                  <a:pt x="464989" y="248561"/>
                  <a:pt x="438079" y="241222"/>
                </a:cubicBezTo>
                <a:cubicBezTo>
                  <a:pt x="426669" y="238110"/>
                  <a:pt x="415893" y="232871"/>
                  <a:pt x="404420" y="230003"/>
                </a:cubicBezTo>
                <a:cubicBezTo>
                  <a:pt x="396940" y="228133"/>
                  <a:pt x="389366" y="226608"/>
                  <a:pt x="381981" y="224393"/>
                </a:cubicBezTo>
                <a:cubicBezTo>
                  <a:pt x="370653" y="220995"/>
                  <a:pt x="360141" y="213595"/>
                  <a:pt x="348322" y="213173"/>
                </a:cubicBezTo>
                <a:lnTo>
                  <a:pt x="191247" y="207563"/>
                </a:lnTo>
                <a:cubicBezTo>
                  <a:pt x="175225" y="204359"/>
                  <a:pt x="156610" y="201099"/>
                  <a:pt x="140759" y="196344"/>
                </a:cubicBezTo>
                <a:cubicBezTo>
                  <a:pt x="129431" y="192946"/>
                  <a:pt x="118320" y="188864"/>
                  <a:pt x="107100" y="185124"/>
                </a:cubicBezTo>
                <a:lnTo>
                  <a:pt x="90271" y="179514"/>
                </a:lnTo>
                <a:cubicBezTo>
                  <a:pt x="86531" y="173904"/>
                  <a:pt x="83818" y="167452"/>
                  <a:pt x="79051" y="162685"/>
                </a:cubicBezTo>
                <a:cubicBezTo>
                  <a:pt x="74284" y="157918"/>
                  <a:pt x="65795" y="157182"/>
                  <a:pt x="62222" y="151465"/>
                </a:cubicBezTo>
                <a:cubicBezTo>
                  <a:pt x="55954" y="141436"/>
                  <a:pt x="54742" y="129026"/>
                  <a:pt x="51002" y="117806"/>
                </a:cubicBezTo>
                <a:cubicBezTo>
                  <a:pt x="49132" y="112196"/>
                  <a:pt x="50312" y="104257"/>
                  <a:pt x="45392" y="100977"/>
                </a:cubicBezTo>
                <a:lnTo>
                  <a:pt x="28563" y="89757"/>
                </a:lnTo>
                <a:cubicBezTo>
                  <a:pt x="24823" y="84147"/>
                  <a:pt x="22110" y="77695"/>
                  <a:pt x="17343" y="72928"/>
                </a:cubicBezTo>
                <a:cubicBezTo>
                  <a:pt x="12576" y="68161"/>
                  <a:pt x="2366" y="68191"/>
                  <a:pt x="514" y="61708"/>
                </a:cubicBezTo>
                <a:cubicBezTo>
                  <a:pt x="-2105" y="52540"/>
                  <a:pt x="6123" y="33659"/>
                  <a:pt x="6123" y="33659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6" name="円/楕円 336"/>
          <p:cNvSpPr/>
          <p:nvPr/>
        </p:nvSpPr>
        <p:spPr bwMode="auto">
          <a:xfrm>
            <a:off x="7719589" y="3010453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27" name="フリーフォーム 126"/>
          <p:cNvSpPr/>
          <p:nvPr/>
        </p:nvSpPr>
        <p:spPr bwMode="auto">
          <a:xfrm>
            <a:off x="6404820" y="3131836"/>
            <a:ext cx="544153" cy="880741"/>
          </a:xfrm>
          <a:custGeom>
            <a:avLst/>
            <a:gdLst>
              <a:gd name="connsiteX0" fmla="*/ 544153 w 544153"/>
              <a:gd name="connsiteY0" fmla="*/ 0 h 880741"/>
              <a:gd name="connsiteX1" fmla="*/ 493664 w 544153"/>
              <a:gd name="connsiteY1" fmla="*/ 16830 h 880741"/>
              <a:gd name="connsiteX2" fmla="*/ 476835 w 544153"/>
              <a:gd name="connsiteY2" fmla="*/ 22440 h 880741"/>
              <a:gd name="connsiteX3" fmla="*/ 443176 w 544153"/>
              <a:gd name="connsiteY3" fmla="*/ 39269 h 880741"/>
              <a:gd name="connsiteX4" fmla="*/ 330980 w 544153"/>
              <a:gd name="connsiteY4" fmla="*/ 44879 h 880741"/>
              <a:gd name="connsiteX5" fmla="*/ 297321 w 544153"/>
              <a:gd name="connsiteY5" fmla="*/ 56099 h 880741"/>
              <a:gd name="connsiteX6" fmla="*/ 280491 w 544153"/>
              <a:gd name="connsiteY6" fmla="*/ 61708 h 880741"/>
              <a:gd name="connsiteX7" fmla="*/ 241222 w 544153"/>
              <a:gd name="connsiteY7" fmla="*/ 67318 h 880741"/>
              <a:gd name="connsiteX8" fmla="*/ 207564 w 544153"/>
              <a:gd name="connsiteY8" fmla="*/ 78538 h 880741"/>
              <a:gd name="connsiteX9" fmla="*/ 157075 w 544153"/>
              <a:gd name="connsiteY9" fmla="*/ 100977 h 880741"/>
              <a:gd name="connsiteX10" fmla="*/ 112197 w 544153"/>
              <a:gd name="connsiteY10" fmla="*/ 112197 h 880741"/>
              <a:gd name="connsiteX11" fmla="*/ 95367 w 544153"/>
              <a:gd name="connsiteY11" fmla="*/ 123416 h 880741"/>
              <a:gd name="connsiteX12" fmla="*/ 89757 w 544153"/>
              <a:gd name="connsiteY12" fmla="*/ 140246 h 880741"/>
              <a:gd name="connsiteX13" fmla="*/ 78538 w 544153"/>
              <a:gd name="connsiteY13" fmla="*/ 157075 h 880741"/>
              <a:gd name="connsiteX14" fmla="*/ 67318 w 544153"/>
              <a:gd name="connsiteY14" fmla="*/ 196344 h 880741"/>
              <a:gd name="connsiteX15" fmla="*/ 50489 w 544153"/>
              <a:gd name="connsiteY15" fmla="*/ 230003 h 880741"/>
              <a:gd name="connsiteX16" fmla="*/ 39269 w 544153"/>
              <a:gd name="connsiteY16" fmla="*/ 336589 h 880741"/>
              <a:gd name="connsiteX17" fmla="*/ 33659 w 544153"/>
              <a:gd name="connsiteY17" fmla="*/ 359029 h 880741"/>
              <a:gd name="connsiteX18" fmla="*/ 22440 w 544153"/>
              <a:gd name="connsiteY18" fmla="*/ 392687 h 880741"/>
              <a:gd name="connsiteX19" fmla="*/ 28049 w 544153"/>
              <a:gd name="connsiteY19" fmla="*/ 426346 h 880741"/>
              <a:gd name="connsiteX20" fmla="*/ 33659 w 544153"/>
              <a:gd name="connsiteY20" fmla="*/ 443176 h 880741"/>
              <a:gd name="connsiteX21" fmla="*/ 16830 w 544153"/>
              <a:gd name="connsiteY21" fmla="*/ 516103 h 880741"/>
              <a:gd name="connsiteX22" fmla="*/ 0 w 544153"/>
              <a:gd name="connsiteY22" fmla="*/ 549762 h 880741"/>
              <a:gd name="connsiteX23" fmla="*/ 11220 w 544153"/>
              <a:gd name="connsiteY23" fmla="*/ 589031 h 880741"/>
              <a:gd name="connsiteX24" fmla="*/ 16830 w 544153"/>
              <a:gd name="connsiteY24" fmla="*/ 611470 h 880741"/>
              <a:gd name="connsiteX25" fmla="*/ 28049 w 544153"/>
              <a:gd name="connsiteY25" fmla="*/ 645129 h 880741"/>
              <a:gd name="connsiteX26" fmla="*/ 33659 w 544153"/>
              <a:gd name="connsiteY26" fmla="*/ 751716 h 880741"/>
              <a:gd name="connsiteX27" fmla="*/ 39269 w 544153"/>
              <a:gd name="connsiteY27" fmla="*/ 841473 h 880741"/>
              <a:gd name="connsiteX28" fmla="*/ 44879 w 544153"/>
              <a:gd name="connsiteY28" fmla="*/ 869522 h 880741"/>
              <a:gd name="connsiteX29" fmla="*/ 56099 w 544153"/>
              <a:gd name="connsiteY29" fmla="*/ 880741 h 88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44153" h="880741">
                <a:moveTo>
                  <a:pt x="544153" y="0"/>
                </a:moveTo>
                <a:lnTo>
                  <a:pt x="493664" y="16830"/>
                </a:lnTo>
                <a:cubicBezTo>
                  <a:pt x="488054" y="18700"/>
                  <a:pt x="481755" y="19160"/>
                  <a:pt x="476835" y="22440"/>
                </a:cubicBezTo>
                <a:cubicBezTo>
                  <a:pt x="466341" y="29435"/>
                  <a:pt x="456529" y="38108"/>
                  <a:pt x="443176" y="39269"/>
                </a:cubicBezTo>
                <a:cubicBezTo>
                  <a:pt x="405871" y="42513"/>
                  <a:pt x="368379" y="43009"/>
                  <a:pt x="330980" y="44879"/>
                </a:cubicBezTo>
                <a:lnTo>
                  <a:pt x="297321" y="56099"/>
                </a:lnTo>
                <a:cubicBezTo>
                  <a:pt x="291711" y="57969"/>
                  <a:pt x="286345" y="60872"/>
                  <a:pt x="280491" y="61708"/>
                </a:cubicBezTo>
                <a:lnTo>
                  <a:pt x="241222" y="67318"/>
                </a:lnTo>
                <a:cubicBezTo>
                  <a:pt x="230003" y="71058"/>
                  <a:pt x="217404" y="71978"/>
                  <a:pt x="207564" y="78538"/>
                </a:cubicBezTo>
                <a:cubicBezTo>
                  <a:pt x="187419" y="91967"/>
                  <a:pt x="185684" y="95255"/>
                  <a:pt x="157075" y="100977"/>
                </a:cubicBezTo>
                <a:cubicBezTo>
                  <a:pt x="146404" y="103111"/>
                  <a:pt x="123699" y="106446"/>
                  <a:pt x="112197" y="112197"/>
                </a:cubicBezTo>
                <a:cubicBezTo>
                  <a:pt x="106167" y="115212"/>
                  <a:pt x="100977" y="119676"/>
                  <a:pt x="95367" y="123416"/>
                </a:cubicBezTo>
                <a:cubicBezTo>
                  <a:pt x="93497" y="129026"/>
                  <a:pt x="92402" y="134957"/>
                  <a:pt x="89757" y="140246"/>
                </a:cubicBezTo>
                <a:cubicBezTo>
                  <a:pt x="86742" y="146276"/>
                  <a:pt x="81194" y="150878"/>
                  <a:pt x="78538" y="157075"/>
                </a:cubicBezTo>
                <a:cubicBezTo>
                  <a:pt x="67753" y="182240"/>
                  <a:pt x="78235" y="174509"/>
                  <a:pt x="67318" y="196344"/>
                </a:cubicBezTo>
                <a:cubicBezTo>
                  <a:pt x="45569" y="239844"/>
                  <a:pt x="64590" y="187699"/>
                  <a:pt x="50489" y="230003"/>
                </a:cubicBezTo>
                <a:cubicBezTo>
                  <a:pt x="46749" y="265532"/>
                  <a:pt x="43890" y="301164"/>
                  <a:pt x="39269" y="336589"/>
                </a:cubicBezTo>
                <a:cubicBezTo>
                  <a:pt x="38272" y="344234"/>
                  <a:pt x="35874" y="351644"/>
                  <a:pt x="33659" y="359029"/>
                </a:cubicBezTo>
                <a:cubicBezTo>
                  <a:pt x="30261" y="370356"/>
                  <a:pt x="22440" y="392687"/>
                  <a:pt x="22440" y="392687"/>
                </a:cubicBezTo>
                <a:cubicBezTo>
                  <a:pt x="24310" y="403907"/>
                  <a:pt x="25582" y="415242"/>
                  <a:pt x="28049" y="426346"/>
                </a:cubicBezTo>
                <a:cubicBezTo>
                  <a:pt x="29332" y="432119"/>
                  <a:pt x="33659" y="437263"/>
                  <a:pt x="33659" y="443176"/>
                </a:cubicBezTo>
                <a:cubicBezTo>
                  <a:pt x="33659" y="457399"/>
                  <a:pt x="25717" y="502773"/>
                  <a:pt x="16830" y="516103"/>
                </a:cubicBezTo>
                <a:cubicBezTo>
                  <a:pt x="2330" y="537853"/>
                  <a:pt x="7742" y="526537"/>
                  <a:pt x="0" y="549762"/>
                </a:cubicBezTo>
                <a:cubicBezTo>
                  <a:pt x="17535" y="619901"/>
                  <a:pt x="-4874" y="532706"/>
                  <a:pt x="11220" y="589031"/>
                </a:cubicBezTo>
                <a:cubicBezTo>
                  <a:pt x="13338" y="596444"/>
                  <a:pt x="14615" y="604085"/>
                  <a:pt x="16830" y="611470"/>
                </a:cubicBezTo>
                <a:cubicBezTo>
                  <a:pt x="20228" y="622798"/>
                  <a:pt x="28049" y="645129"/>
                  <a:pt x="28049" y="645129"/>
                </a:cubicBezTo>
                <a:cubicBezTo>
                  <a:pt x="29919" y="680658"/>
                  <a:pt x="31629" y="716196"/>
                  <a:pt x="33659" y="751716"/>
                </a:cubicBezTo>
                <a:cubicBezTo>
                  <a:pt x="35369" y="781645"/>
                  <a:pt x="36427" y="811631"/>
                  <a:pt x="39269" y="841473"/>
                </a:cubicBezTo>
                <a:cubicBezTo>
                  <a:pt x="40173" y="850965"/>
                  <a:pt x="41123" y="860758"/>
                  <a:pt x="44879" y="869522"/>
                </a:cubicBezTo>
                <a:cubicBezTo>
                  <a:pt x="46962" y="874383"/>
                  <a:pt x="52359" y="877001"/>
                  <a:pt x="56099" y="88074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8" name="フリーフォーム 127"/>
          <p:cNvSpPr/>
          <p:nvPr/>
        </p:nvSpPr>
        <p:spPr bwMode="auto">
          <a:xfrm>
            <a:off x="6123397" y="4040627"/>
            <a:ext cx="320692" cy="371035"/>
          </a:xfrm>
          <a:custGeom>
            <a:avLst/>
            <a:gdLst>
              <a:gd name="connsiteX0" fmla="*/ 320692 w 320692"/>
              <a:gd name="connsiteY0" fmla="*/ 0 h 371035"/>
              <a:gd name="connsiteX1" fmla="*/ 264594 w 320692"/>
              <a:gd name="connsiteY1" fmla="*/ 11219 h 371035"/>
              <a:gd name="connsiteX2" fmla="*/ 230935 w 320692"/>
              <a:gd name="connsiteY2" fmla="*/ 22439 h 371035"/>
              <a:gd name="connsiteX3" fmla="*/ 208496 w 320692"/>
              <a:gd name="connsiteY3" fmla="*/ 56098 h 371035"/>
              <a:gd name="connsiteX4" fmla="*/ 202886 w 320692"/>
              <a:gd name="connsiteY4" fmla="*/ 72927 h 371035"/>
              <a:gd name="connsiteX5" fmla="*/ 191666 w 320692"/>
              <a:gd name="connsiteY5" fmla="*/ 89757 h 371035"/>
              <a:gd name="connsiteX6" fmla="*/ 169227 w 320692"/>
              <a:gd name="connsiteY6" fmla="*/ 95366 h 371035"/>
              <a:gd name="connsiteX7" fmla="*/ 152398 w 320692"/>
              <a:gd name="connsiteY7" fmla="*/ 106586 h 371035"/>
              <a:gd name="connsiteX8" fmla="*/ 135568 w 320692"/>
              <a:gd name="connsiteY8" fmla="*/ 112196 h 371035"/>
              <a:gd name="connsiteX9" fmla="*/ 124349 w 320692"/>
              <a:gd name="connsiteY9" fmla="*/ 129025 h 371035"/>
              <a:gd name="connsiteX10" fmla="*/ 107519 w 320692"/>
              <a:gd name="connsiteY10" fmla="*/ 140245 h 371035"/>
              <a:gd name="connsiteX11" fmla="*/ 96299 w 320692"/>
              <a:gd name="connsiteY11" fmla="*/ 157074 h 371035"/>
              <a:gd name="connsiteX12" fmla="*/ 79470 w 320692"/>
              <a:gd name="connsiteY12" fmla="*/ 190733 h 371035"/>
              <a:gd name="connsiteX13" fmla="*/ 45811 w 320692"/>
              <a:gd name="connsiteY13" fmla="*/ 213173 h 371035"/>
              <a:gd name="connsiteX14" fmla="*/ 28982 w 320692"/>
              <a:gd name="connsiteY14" fmla="*/ 246831 h 371035"/>
              <a:gd name="connsiteX15" fmla="*/ 17762 w 320692"/>
              <a:gd name="connsiteY15" fmla="*/ 302930 h 371035"/>
              <a:gd name="connsiteX16" fmla="*/ 6542 w 320692"/>
              <a:gd name="connsiteY16" fmla="*/ 319759 h 371035"/>
              <a:gd name="connsiteX17" fmla="*/ 6542 w 320692"/>
              <a:gd name="connsiteY17" fmla="*/ 370247 h 371035"/>
              <a:gd name="connsiteX18" fmla="*/ 12152 w 320692"/>
              <a:gd name="connsiteY18" fmla="*/ 370247 h 37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0692" h="371035">
                <a:moveTo>
                  <a:pt x="320692" y="0"/>
                </a:moveTo>
                <a:cubicBezTo>
                  <a:pt x="301993" y="3740"/>
                  <a:pt x="282685" y="5188"/>
                  <a:pt x="264594" y="11219"/>
                </a:cubicBezTo>
                <a:lnTo>
                  <a:pt x="230935" y="22439"/>
                </a:lnTo>
                <a:cubicBezTo>
                  <a:pt x="223455" y="33659"/>
                  <a:pt x="212760" y="43306"/>
                  <a:pt x="208496" y="56098"/>
                </a:cubicBezTo>
                <a:cubicBezTo>
                  <a:pt x="206626" y="61708"/>
                  <a:pt x="205531" y="67638"/>
                  <a:pt x="202886" y="72927"/>
                </a:cubicBezTo>
                <a:cubicBezTo>
                  <a:pt x="199871" y="78958"/>
                  <a:pt x="197276" y="86017"/>
                  <a:pt x="191666" y="89757"/>
                </a:cubicBezTo>
                <a:cubicBezTo>
                  <a:pt x="185251" y="94034"/>
                  <a:pt x="176707" y="93496"/>
                  <a:pt x="169227" y="95366"/>
                </a:cubicBezTo>
                <a:cubicBezTo>
                  <a:pt x="163617" y="99106"/>
                  <a:pt x="158428" y="103571"/>
                  <a:pt x="152398" y="106586"/>
                </a:cubicBezTo>
                <a:cubicBezTo>
                  <a:pt x="147109" y="109231"/>
                  <a:pt x="140186" y="108502"/>
                  <a:pt x="135568" y="112196"/>
                </a:cubicBezTo>
                <a:cubicBezTo>
                  <a:pt x="130303" y="116408"/>
                  <a:pt x="129116" y="124258"/>
                  <a:pt x="124349" y="129025"/>
                </a:cubicBezTo>
                <a:cubicBezTo>
                  <a:pt x="119581" y="133793"/>
                  <a:pt x="113129" y="136505"/>
                  <a:pt x="107519" y="140245"/>
                </a:cubicBezTo>
                <a:cubicBezTo>
                  <a:pt x="103779" y="145855"/>
                  <a:pt x="99314" y="151044"/>
                  <a:pt x="96299" y="157074"/>
                </a:cubicBezTo>
                <a:cubicBezTo>
                  <a:pt x="88739" y="172195"/>
                  <a:pt x="93764" y="178225"/>
                  <a:pt x="79470" y="190733"/>
                </a:cubicBezTo>
                <a:cubicBezTo>
                  <a:pt x="69322" y="199613"/>
                  <a:pt x="45811" y="213173"/>
                  <a:pt x="45811" y="213173"/>
                </a:cubicBezTo>
                <a:cubicBezTo>
                  <a:pt x="36354" y="227358"/>
                  <a:pt x="32300" y="230239"/>
                  <a:pt x="28982" y="246831"/>
                </a:cubicBezTo>
                <a:cubicBezTo>
                  <a:pt x="25537" y="264057"/>
                  <a:pt x="26211" y="286032"/>
                  <a:pt x="17762" y="302930"/>
                </a:cubicBezTo>
                <a:cubicBezTo>
                  <a:pt x="14747" y="308960"/>
                  <a:pt x="10282" y="314149"/>
                  <a:pt x="6542" y="319759"/>
                </a:cubicBezTo>
                <a:cubicBezTo>
                  <a:pt x="-953" y="342246"/>
                  <a:pt x="-3330" y="340629"/>
                  <a:pt x="6542" y="370247"/>
                </a:cubicBezTo>
                <a:cubicBezTo>
                  <a:pt x="7133" y="372021"/>
                  <a:pt x="10282" y="370247"/>
                  <a:pt x="12152" y="37024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29" name="フリーフォーム 128"/>
          <p:cNvSpPr/>
          <p:nvPr/>
        </p:nvSpPr>
        <p:spPr bwMode="auto">
          <a:xfrm>
            <a:off x="6460919" y="4046236"/>
            <a:ext cx="72927" cy="504884"/>
          </a:xfrm>
          <a:custGeom>
            <a:avLst/>
            <a:gdLst>
              <a:gd name="connsiteX0" fmla="*/ 5609 w 72927"/>
              <a:gd name="connsiteY0" fmla="*/ 0 h 504884"/>
              <a:gd name="connsiteX1" fmla="*/ 39268 w 72927"/>
              <a:gd name="connsiteY1" fmla="*/ 5610 h 504884"/>
              <a:gd name="connsiteX2" fmla="*/ 67317 w 72927"/>
              <a:gd name="connsiteY2" fmla="*/ 33659 h 504884"/>
              <a:gd name="connsiteX3" fmla="*/ 72927 w 72927"/>
              <a:gd name="connsiteY3" fmla="*/ 50489 h 504884"/>
              <a:gd name="connsiteX4" fmla="*/ 67317 w 72927"/>
              <a:gd name="connsiteY4" fmla="*/ 106587 h 504884"/>
              <a:gd name="connsiteX5" fmla="*/ 56098 w 72927"/>
              <a:gd name="connsiteY5" fmla="*/ 145856 h 504884"/>
              <a:gd name="connsiteX6" fmla="*/ 44878 w 72927"/>
              <a:gd name="connsiteY6" fmla="*/ 246832 h 504884"/>
              <a:gd name="connsiteX7" fmla="*/ 33658 w 72927"/>
              <a:gd name="connsiteY7" fmla="*/ 263662 h 504884"/>
              <a:gd name="connsiteX8" fmla="*/ 22439 w 72927"/>
              <a:gd name="connsiteY8" fmla="*/ 297321 h 504884"/>
              <a:gd name="connsiteX9" fmla="*/ 16829 w 72927"/>
              <a:gd name="connsiteY9" fmla="*/ 314150 h 504884"/>
              <a:gd name="connsiteX10" fmla="*/ 11219 w 72927"/>
              <a:gd name="connsiteY10" fmla="*/ 387078 h 504884"/>
              <a:gd name="connsiteX11" fmla="*/ 5609 w 72927"/>
              <a:gd name="connsiteY11" fmla="*/ 415127 h 504884"/>
              <a:gd name="connsiteX12" fmla="*/ 0 w 72927"/>
              <a:gd name="connsiteY12" fmla="*/ 465615 h 504884"/>
              <a:gd name="connsiteX13" fmla="*/ 5609 w 72927"/>
              <a:gd name="connsiteY13" fmla="*/ 504884 h 50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927" h="504884">
                <a:moveTo>
                  <a:pt x="5609" y="0"/>
                </a:moveTo>
                <a:cubicBezTo>
                  <a:pt x="16829" y="1870"/>
                  <a:pt x="28477" y="2013"/>
                  <a:pt x="39268" y="5610"/>
                </a:cubicBezTo>
                <a:cubicBezTo>
                  <a:pt x="52732" y="10098"/>
                  <a:pt x="61333" y="21691"/>
                  <a:pt x="67317" y="33659"/>
                </a:cubicBezTo>
                <a:cubicBezTo>
                  <a:pt x="69962" y="38948"/>
                  <a:pt x="71057" y="44879"/>
                  <a:pt x="72927" y="50489"/>
                </a:cubicBezTo>
                <a:cubicBezTo>
                  <a:pt x="71057" y="69188"/>
                  <a:pt x="69975" y="87983"/>
                  <a:pt x="67317" y="106587"/>
                </a:cubicBezTo>
                <a:cubicBezTo>
                  <a:pt x="65555" y="118918"/>
                  <a:pt x="60095" y="133865"/>
                  <a:pt x="56098" y="145856"/>
                </a:cubicBezTo>
                <a:cubicBezTo>
                  <a:pt x="55397" y="156374"/>
                  <a:pt x="58263" y="220063"/>
                  <a:pt x="44878" y="246832"/>
                </a:cubicBezTo>
                <a:cubicBezTo>
                  <a:pt x="41863" y="252863"/>
                  <a:pt x="37398" y="258052"/>
                  <a:pt x="33658" y="263662"/>
                </a:cubicBezTo>
                <a:lnTo>
                  <a:pt x="22439" y="297321"/>
                </a:lnTo>
                <a:lnTo>
                  <a:pt x="16829" y="314150"/>
                </a:lnTo>
                <a:cubicBezTo>
                  <a:pt x="14959" y="338459"/>
                  <a:pt x="13912" y="362846"/>
                  <a:pt x="11219" y="387078"/>
                </a:cubicBezTo>
                <a:cubicBezTo>
                  <a:pt x="10166" y="396555"/>
                  <a:pt x="6957" y="405688"/>
                  <a:pt x="5609" y="415127"/>
                </a:cubicBezTo>
                <a:cubicBezTo>
                  <a:pt x="3214" y="431890"/>
                  <a:pt x="1870" y="448786"/>
                  <a:pt x="0" y="465615"/>
                </a:cubicBezTo>
                <a:lnTo>
                  <a:pt x="5609" y="504884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30" name="円/楕円 340"/>
          <p:cNvSpPr/>
          <p:nvPr/>
        </p:nvSpPr>
        <p:spPr bwMode="auto">
          <a:xfrm>
            <a:off x="6391589" y="3978743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31" name="円/楕円 341"/>
          <p:cNvSpPr/>
          <p:nvPr/>
        </p:nvSpPr>
        <p:spPr bwMode="auto">
          <a:xfrm>
            <a:off x="6068601" y="436582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32" name="フリーフォーム 131"/>
          <p:cNvSpPr/>
          <p:nvPr/>
        </p:nvSpPr>
        <p:spPr bwMode="auto">
          <a:xfrm>
            <a:off x="4413336" y="5353323"/>
            <a:ext cx="286100" cy="420737"/>
          </a:xfrm>
          <a:custGeom>
            <a:avLst/>
            <a:gdLst>
              <a:gd name="connsiteX0" fmla="*/ 286100 w 286100"/>
              <a:gd name="connsiteY0" fmla="*/ 0 h 420737"/>
              <a:gd name="connsiteX1" fmla="*/ 263661 w 286100"/>
              <a:gd name="connsiteY1" fmla="*/ 39269 h 420737"/>
              <a:gd name="connsiteX2" fmla="*/ 241222 w 286100"/>
              <a:gd name="connsiteY2" fmla="*/ 72928 h 420737"/>
              <a:gd name="connsiteX3" fmla="*/ 235612 w 286100"/>
              <a:gd name="connsiteY3" fmla="*/ 117807 h 420737"/>
              <a:gd name="connsiteX4" fmla="*/ 230002 w 286100"/>
              <a:gd name="connsiteY4" fmla="*/ 134636 h 420737"/>
              <a:gd name="connsiteX5" fmla="*/ 213173 w 286100"/>
              <a:gd name="connsiteY5" fmla="*/ 140246 h 420737"/>
              <a:gd name="connsiteX6" fmla="*/ 185124 w 286100"/>
              <a:gd name="connsiteY6" fmla="*/ 168295 h 420737"/>
              <a:gd name="connsiteX7" fmla="*/ 173904 w 286100"/>
              <a:gd name="connsiteY7" fmla="*/ 185124 h 420737"/>
              <a:gd name="connsiteX8" fmla="*/ 151465 w 286100"/>
              <a:gd name="connsiteY8" fmla="*/ 235613 h 420737"/>
              <a:gd name="connsiteX9" fmla="*/ 134635 w 286100"/>
              <a:gd name="connsiteY9" fmla="*/ 246832 h 420737"/>
              <a:gd name="connsiteX10" fmla="*/ 112196 w 286100"/>
              <a:gd name="connsiteY10" fmla="*/ 252442 h 420737"/>
              <a:gd name="connsiteX11" fmla="*/ 95367 w 286100"/>
              <a:gd name="connsiteY11" fmla="*/ 258052 h 420737"/>
              <a:gd name="connsiteX12" fmla="*/ 67317 w 286100"/>
              <a:gd name="connsiteY12" fmla="*/ 308540 h 420737"/>
              <a:gd name="connsiteX13" fmla="*/ 56098 w 286100"/>
              <a:gd name="connsiteY13" fmla="*/ 325370 h 420737"/>
              <a:gd name="connsiteX14" fmla="*/ 39268 w 286100"/>
              <a:gd name="connsiteY14" fmla="*/ 336589 h 420737"/>
              <a:gd name="connsiteX15" fmla="*/ 22439 w 286100"/>
              <a:gd name="connsiteY15" fmla="*/ 370248 h 420737"/>
              <a:gd name="connsiteX16" fmla="*/ 5610 w 286100"/>
              <a:gd name="connsiteY16" fmla="*/ 381468 h 420737"/>
              <a:gd name="connsiteX17" fmla="*/ 0 w 286100"/>
              <a:gd name="connsiteY17" fmla="*/ 398297 h 420737"/>
              <a:gd name="connsiteX18" fmla="*/ 5610 w 286100"/>
              <a:gd name="connsiteY18" fmla="*/ 420737 h 42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6100" h="420737">
                <a:moveTo>
                  <a:pt x="286100" y="0"/>
                </a:moveTo>
                <a:cubicBezTo>
                  <a:pt x="274846" y="56280"/>
                  <a:pt x="291482" y="7475"/>
                  <a:pt x="263661" y="39269"/>
                </a:cubicBezTo>
                <a:cubicBezTo>
                  <a:pt x="254781" y="49417"/>
                  <a:pt x="241222" y="72928"/>
                  <a:pt x="241222" y="72928"/>
                </a:cubicBezTo>
                <a:cubicBezTo>
                  <a:pt x="239352" y="87888"/>
                  <a:pt x="238309" y="102974"/>
                  <a:pt x="235612" y="117807"/>
                </a:cubicBezTo>
                <a:cubicBezTo>
                  <a:pt x="234554" y="123625"/>
                  <a:pt x="234183" y="130455"/>
                  <a:pt x="230002" y="134636"/>
                </a:cubicBezTo>
                <a:cubicBezTo>
                  <a:pt x="225821" y="138817"/>
                  <a:pt x="218783" y="138376"/>
                  <a:pt x="213173" y="140246"/>
                </a:cubicBezTo>
                <a:cubicBezTo>
                  <a:pt x="183253" y="185123"/>
                  <a:pt x="222523" y="130896"/>
                  <a:pt x="185124" y="168295"/>
                </a:cubicBezTo>
                <a:cubicBezTo>
                  <a:pt x="180357" y="173062"/>
                  <a:pt x="177644" y="179514"/>
                  <a:pt x="173904" y="185124"/>
                </a:cubicBezTo>
                <a:cubicBezTo>
                  <a:pt x="168351" y="201783"/>
                  <a:pt x="164798" y="222280"/>
                  <a:pt x="151465" y="235613"/>
                </a:cubicBezTo>
                <a:cubicBezTo>
                  <a:pt x="146698" y="240380"/>
                  <a:pt x="140832" y="244176"/>
                  <a:pt x="134635" y="246832"/>
                </a:cubicBezTo>
                <a:cubicBezTo>
                  <a:pt x="127548" y="249869"/>
                  <a:pt x="119609" y="250324"/>
                  <a:pt x="112196" y="252442"/>
                </a:cubicBezTo>
                <a:cubicBezTo>
                  <a:pt x="106510" y="254067"/>
                  <a:pt x="100977" y="256182"/>
                  <a:pt x="95367" y="258052"/>
                </a:cubicBezTo>
                <a:cubicBezTo>
                  <a:pt x="85492" y="287675"/>
                  <a:pt x="93038" y="269958"/>
                  <a:pt x="67317" y="308540"/>
                </a:cubicBezTo>
                <a:cubicBezTo>
                  <a:pt x="63577" y="314150"/>
                  <a:pt x="61708" y="321630"/>
                  <a:pt x="56098" y="325370"/>
                </a:cubicBezTo>
                <a:lnTo>
                  <a:pt x="39268" y="336589"/>
                </a:lnTo>
                <a:cubicBezTo>
                  <a:pt x="34705" y="350279"/>
                  <a:pt x="33316" y="359371"/>
                  <a:pt x="22439" y="370248"/>
                </a:cubicBezTo>
                <a:cubicBezTo>
                  <a:pt x="17672" y="375015"/>
                  <a:pt x="11220" y="377728"/>
                  <a:pt x="5610" y="381468"/>
                </a:cubicBezTo>
                <a:cubicBezTo>
                  <a:pt x="3740" y="387078"/>
                  <a:pt x="0" y="392384"/>
                  <a:pt x="0" y="398297"/>
                </a:cubicBezTo>
                <a:cubicBezTo>
                  <a:pt x="0" y="406007"/>
                  <a:pt x="5610" y="420737"/>
                  <a:pt x="5610" y="420737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33" name="フリーフォーム 132"/>
          <p:cNvSpPr/>
          <p:nvPr/>
        </p:nvSpPr>
        <p:spPr bwMode="auto">
          <a:xfrm>
            <a:off x="3840527" y="5824548"/>
            <a:ext cx="236220" cy="107879"/>
          </a:xfrm>
          <a:custGeom>
            <a:avLst/>
            <a:gdLst>
              <a:gd name="connsiteX0" fmla="*/ 123416 w 123416"/>
              <a:gd name="connsiteY0" fmla="*/ 0 h 190734"/>
              <a:gd name="connsiteX1" fmla="*/ 117806 w 123416"/>
              <a:gd name="connsiteY1" fmla="*/ 28049 h 190734"/>
              <a:gd name="connsiteX2" fmla="*/ 100976 w 123416"/>
              <a:gd name="connsiteY2" fmla="*/ 33659 h 190734"/>
              <a:gd name="connsiteX3" fmla="*/ 67318 w 123416"/>
              <a:gd name="connsiteY3" fmla="*/ 56098 h 190734"/>
              <a:gd name="connsiteX4" fmla="*/ 56098 w 123416"/>
              <a:gd name="connsiteY4" fmla="*/ 72928 h 190734"/>
              <a:gd name="connsiteX5" fmla="*/ 50488 w 123416"/>
              <a:gd name="connsiteY5" fmla="*/ 117806 h 190734"/>
              <a:gd name="connsiteX6" fmla="*/ 33659 w 123416"/>
              <a:gd name="connsiteY6" fmla="*/ 129026 h 190734"/>
              <a:gd name="connsiteX7" fmla="*/ 11219 w 123416"/>
              <a:gd name="connsiteY7" fmla="*/ 162685 h 190734"/>
              <a:gd name="connsiteX8" fmla="*/ 0 w 123416"/>
              <a:gd name="connsiteY8" fmla="*/ 190734 h 1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416" h="190734">
                <a:moveTo>
                  <a:pt x="123416" y="0"/>
                </a:moveTo>
                <a:cubicBezTo>
                  <a:pt x="121546" y="9350"/>
                  <a:pt x="123095" y="20116"/>
                  <a:pt x="117806" y="28049"/>
                </a:cubicBezTo>
                <a:cubicBezTo>
                  <a:pt x="114526" y="32969"/>
                  <a:pt x="105896" y="30379"/>
                  <a:pt x="100976" y="33659"/>
                </a:cubicBezTo>
                <a:cubicBezTo>
                  <a:pt x="58953" y="61674"/>
                  <a:pt x="107335" y="42758"/>
                  <a:pt x="67318" y="56098"/>
                </a:cubicBezTo>
                <a:cubicBezTo>
                  <a:pt x="63578" y="61708"/>
                  <a:pt x="57872" y="66423"/>
                  <a:pt x="56098" y="72928"/>
                </a:cubicBezTo>
                <a:cubicBezTo>
                  <a:pt x="52131" y="87473"/>
                  <a:pt x="56087" y="103808"/>
                  <a:pt x="50488" y="117806"/>
                </a:cubicBezTo>
                <a:cubicBezTo>
                  <a:pt x="47984" y="124066"/>
                  <a:pt x="39269" y="125286"/>
                  <a:pt x="33659" y="129026"/>
                </a:cubicBezTo>
                <a:cubicBezTo>
                  <a:pt x="26179" y="140246"/>
                  <a:pt x="15483" y="149892"/>
                  <a:pt x="11219" y="162685"/>
                </a:cubicBezTo>
                <a:cubicBezTo>
                  <a:pt x="4288" y="183481"/>
                  <a:pt x="8254" y="174225"/>
                  <a:pt x="0" y="190734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34" name="円/楕円 344"/>
          <p:cNvSpPr/>
          <p:nvPr/>
        </p:nvSpPr>
        <p:spPr bwMode="auto">
          <a:xfrm>
            <a:off x="3886776" y="5980193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35" name="フリーフォーム 134"/>
          <p:cNvSpPr/>
          <p:nvPr/>
        </p:nvSpPr>
        <p:spPr bwMode="auto">
          <a:xfrm>
            <a:off x="2483559" y="5201203"/>
            <a:ext cx="661958" cy="247487"/>
          </a:xfrm>
          <a:custGeom>
            <a:avLst/>
            <a:gdLst>
              <a:gd name="connsiteX0" fmla="*/ 0 w 661958"/>
              <a:gd name="connsiteY0" fmla="*/ 247487 h 247487"/>
              <a:gd name="connsiteX1" fmla="*/ 11220 w 661958"/>
              <a:gd name="connsiteY1" fmla="*/ 219438 h 247487"/>
              <a:gd name="connsiteX2" fmla="*/ 50488 w 661958"/>
              <a:gd name="connsiteY2" fmla="*/ 174560 h 247487"/>
              <a:gd name="connsiteX3" fmla="*/ 95367 w 661958"/>
              <a:gd name="connsiteY3" fmla="*/ 168950 h 247487"/>
              <a:gd name="connsiteX4" fmla="*/ 129026 w 661958"/>
              <a:gd name="connsiteY4" fmla="*/ 140901 h 247487"/>
              <a:gd name="connsiteX5" fmla="*/ 162685 w 661958"/>
              <a:gd name="connsiteY5" fmla="*/ 129681 h 247487"/>
              <a:gd name="connsiteX6" fmla="*/ 280491 w 661958"/>
              <a:gd name="connsiteY6" fmla="*/ 129681 h 247487"/>
              <a:gd name="connsiteX7" fmla="*/ 297320 w 661958"/>
              <a:gd name="connsiteY7" fmla="*/ 118462 h 247487"/>
              <a:gd name="connsiteX8" fmla="*/ 319760 w 661958"/>
              <a:gd name="connsiteY8" fmla="*/ 112852 h 247487"/>
              <a:gd name="connsiteX9" fmla="*/ 353418 w 661958"/>
              <a:gd name="connsiteY9" fmla="*/ 101632 h 247487"/>
              <a:gd name="connsiteX10" fmla="*/ 403907 w 661958"/>
              <a:gd name="connsiteY10" fmla="*/ 90412 h 247487"/>
              <a:gd name="connsiteX11" fmla="*/ 465615 w 661958"/>
              <a:gd name="connsiteY11" fmla="*/ 67973 h 247487"/>
              <a:gd name="connsiteX12" fmla="*/ 499274 w 661958"/>
              <a:gd name="connsiteY12" fmla="*/ 51144 h 247487"/>
              <a:gd name="connsiteX13" fmla="*/ 521713 w 661958"/>
              <a:gd name="connsiteY13" fmla="*/ 45534 h 247487"/>
              <a:gd name="connsiteX14" fmla="*/ 538542 w 661958"/>
              <a:gd name="connsiteY14" fmla="*/ 39924 h 247487"/>
              <a:gd name="connsiteX15" fmla="*/ 555372 w 661958"/>
              <a:gd name="connsiteY15" fmla="*/ 6265 h 247487"/>
              <a:gd name="connsiteX16" fmla="*/ 577811 w 661958"/>
              <a:gd name="connsiteY16" fmla="*/ 655 h 247487"/>
              <a:gd name="connsiteX17" fmla="*/ 661958 w 661958"/>
              <a:gd name="connsiteY17" fmla="*/ 655 h 24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1958" h="247487">
                <a:moveTo>
                  <a:pt x="0" y="247487"/>
                </a:moveTo>
                <a:cubicBezTo>
                  <a:pt x="3740" y="238137"/>
                  <a:pt x="6398" y="228278"/>
                  <a:pt x="11220" y="219438"/>
                </a:cubicBezTo>
                <a:cubicBezTo>
                  <a:pt x="17647" y="207655"/>
                  <a:pt x="32315" y="179516"/>
                  <a:pt x="50488" y="174560"/>
                </a:cubicBezTo>
                <a:cubicBezTo>
                  <a:pt x="65033" y="170593"/>
                  <a:pt x="80407" y="170820"/>
                  <a:pt x="95367" y="168950"/>
                </a:cubicBezTo>
                <a:cubicBezTo>
                  <a:pt x="105939" y="158378"/>
                  <a:pt x="114964" y="147151"/>
                  <a:pt x="129026" y="140901"/>
                </a:cubicBezTo>
                <a:cubicBezTo>
                  <a:pt x="139833" y="136098"/>
                  <a:pt x="162685" y="129681"/>
                  <a:pt x="162685" y="129681"/>
                </a:cubicBezTo>
                <a:cubicBezTo>
                  <a:pt x="210330" y="141593"/>
                  <a:pt x="200918" y="141617"/>
                  <a:pt x="280491" y="129681"/>
                </a:cubicBezTo>
                <a:cubicBezTo>
                  <a:pt x="287158" y="128681"/>
                  <a:pt x="291123" y="121118"/>
                  <a:pt x="297320" y="118462"/>
                </a:cubicBezTo>
                <a:cubicBezTo>
                  <a:pt x="304407" y="115425"/>
                  <a:pt x="312375" y="115068"/>
                  <a:pt x="319760" y="112852"/>
                </a:cubicBezTo>
                <a:cubicBezTo>
                  <a:pt x="331087" y="109454"/>
                  <a:pt x="341753" y="103576"/>
                  <a:pt x="353418" y="101632"/>
                </a:cubicBezTo>
                <a:cubicBezTo>
                  <a:pt x="392910" y="95050"/>
                  <a:pt x="376286" y="99619"/>
                  <a:pt x="403907" y="90412"/>
                </a:cubicBezTo>
                <a:cubicBezTo>
                  <a:pt x="425467" y="58070"/>
                  <a:pt x="406042" y="77902"/>
                  <a:pt x="465615" y="67973"/>
                </a:cubicBezTo>
                <a:cubicBezTo>
                  <a:pt x="491398" y="63676"/>
                  <a:pt x="474608" y="61715"/>
                  <a:pt x="499274" y="51144"/>
                </a:cubicBezTo>
                <a:cubicBezTo>
                  <a:pt x="506361" y="48107"/>
                  <a:pt x="514300" y="47652"/>
                  <a:pt x="521713" y="45534"/>
                </a:cubicBezTo>
                <a:cubicBezTo>
                  <a:pt x="527399" y="43909"/>
                  <a:pt x="532932" y="41794"/>
                  <a:pt x="538542" y="39924"/>
                </a:cubicBezTo>
                <a:cubicBezTo>
                  <a:pt x="541742" y="30324"/>
                  <a:pt x="546051" y="12479"/>
                  <a:pt x="555372" y="6265"/>
                </a:cubicBezTo>
                <a:cubicBezTo>
                  <a:pt x="561787" y="1988"/>
                  <a:pt x="570112" y="1060"/>
                  <a:pt x="577811" y="655"/>
                </a:cubicBezTo>
                <a:cubicBezTo>
                  <a:pt x="605821" y="-819"/>
                  <a:pt x="633909" y="655"/>
                  <a:pt x="661958" y="65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36" name="円/楕円 346"/>
          <p:cNvSpPr/>
          <p:nvPr/>
        </p:nvSpPr>
        <p:spPr bwMode="auto">
          <a:xfrm>
            <a:off x="3114747" y="513350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37" name="円/楕円 347"/>
          <p:cNvSpPr/>
          <p:nvPr/>
        </p:nvSpPr>
        <p:spPr bwMode="auto">
          <a:xfrm>
            <a:off x="2408552" y="540663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38" name="フリーフォーム 137"/>
          <p:cNvSpPr/>
          <p:nvPr/>
        </p:nvSpPr>
        <p:spPr bwMode="auto">
          <a:xfrm>
            <a:off x="5005133" y="5470698"/>
            <a:ext cx="252391" cy="190457"/>
          </a:xfrm>
          <a:custGeom>
            <a:avLst/>
            <a:gdLst>
              <a:gd name="connsiteX0" fmla="*/ 0 w 252391"/>
              <a:gd name="connsiteY0" fmla="*/ 0 h 190457"/>
              <a:gd name="connsiteX1" fmla="*/ 20688 w 252391"/>
              <a:gd name="connsiteY1" fmla="*/ 8275 h 190457"/>
              <a:gd name="connsiteX2" fmla="*/ 57926 w 252391"/>
              <a:gd name="connsiteY2" fmla="*/ 28963 h 190457"/>
              <a:gd name="connsiteX3" fmla="*/ 62064 w 252391"/>
              <a:gd name="connsiteY3" fmla="*/ 41376 h 190457"/>
              <a:gd name="connsiteX4" fmla="*/ 70339 w 252391"/>
              <a:gd name="connsiteY4" fmla="*/ 74476 h 190457"/>
              <a:gd name="connsiteX5" fmla="*/ 78614 w 252391"/>
              <a:gd name="connsiteY5" fmla="*/ 86889 h 190457"/>
              <a:gd name="connsiteX6" fmla="*/ 103439 w 252391"/>
              <a:gd name="connsiteY6" fmla="*/ 95164 h 190457"/>
              <a:gd name="connsiteX7" fmla="*/ 148952 w 252391"/>
              <a:gd name="connsiteY7" fmla="*/ 103439 h 190457"/>
              <a:gd name="connsiteX8" fmla="*/ 169640 w 252391"/>
              <a:gd name="connsiteY8" fmla="*/ 136539 h 190457"/>
              <a:gd name="connsiteX9" fmla="*/ 173778 w 252391"/>
              <a:gd name="connsiteY9" fmla="*/ 148952 h 190457"/>
              <a:gd name="connsiteX10" fmla="*/ 198603 w 252391"/>
              <a:gd name="connsiteY10" fmla="*/ 161365 h 190457"/>
              <a:gd name="connsiteX11" fmla="*/ 211016 w 252391"/>
              <a:gd name="connsiteY11" fmla="*/ 169640 h 190457"/>
              <a:gd name="connsiteX12" fmla="*/ 235841 w 252391"/>
              <a:gd name="connsiteY12" fmla="*/ 177915 h 190457"/>
              <a:gd name="connsiteX13" fmla="*/ 252391 w 252391"/>
              <a:gd name="connsiteY13" fmla="*/ 190328 h 19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391" h="190457">
                <a:moveTo>
                  <a:pt x="0" y="0"/>
                </a:moveTo>
                <a:cubicBezTo>
                  <a:pt x="6896" y="2758"/>
                  <a:pt x="14168" y="4719"/>
                  <a:pt x="20688" y="8275"/>
                </a:cubicBezTo>
                <a:cubicBezTo>
                  <a:pt x="65405" y="32666"/>
                  <a:pt x="28946" y="19302"/>
                  <a:pt x="57926" y="28963"/>
                </a:cubicBezTo>
                <a:cubicBezTo>
                  <a:pt x="59305" y="33101"/>
                  <a:pt x="60916" y="37168"/>
                  <a:pt x="62064" y="41376"/>
                </a:cubicBezTo>
                <a:cubicBezTo>
                  <a:pt x="65056" y="52348"/>
                  <a:pt x="64031" y="65013"/>
                  <a:pt x="70339" y="74476"/>
                </a:cubicBezTo>
                <a:cubicBezTo>
                  <a:pt x="73097" y="78614"/>
                  <a:pt x="74397" y="84253"/>
                  <a:pt x="78614" y="86889"/>
                </a:cubicBezTo>
                <a:cubicBezTo>
                  <a:pt x="86011" y="91512"/>
                  <a:pt x="95164" y="92406"/>
                  <a:pt x="103439" y="95164"/>
                </a:cubicBezTo>
                <a:cubicBezTo>
                  <a:pt x="126397" y="102816"/>
                  <a:pt x="111534" y="98761"/>
                  <a:pt x="148952" y="103439"/>
                </a:cubicBezTo>
                <a:cubicBezTo>
                  <a:pt x="168623" y="116552"/>
                  <a:pt x="159792" y="106996"/>
                  <a:pt x="169640" y="136539"/>
                </a:cubicBezTo>
                <a:cubicBezTo>
                  <a:pt x="171019" y="140677"/>
                  <a:pt x="170149" y="146533"/>
                  <a:pt x="173778" y="148952"/>
                </a:cubicBezTo>
                <a:cubicBezTo>
                  <a:pt x="209343" y="172663"/>
                  <a:pt x="164348" y="144237"/>
                  <a:pt x="198603" y="161365"/>
                </a:cubicBezTo>
                <a:cubicBezTo>
                  <a:pt x="203051" y="163589"/>
                  <a:pt x="206472" y="167620"/>
                  <a:pt x="211016" y="169640"/>
                </a:cubicBezTo>
                <a:cubicBezTo>
                  <a:pt x="218987" y="173183"/>
                  <a:pt x="235841" y="177915"/>
                  <a:pt x="235841" y="177915"/>
                </a:cubicBezTo>
                <a:cubicBezTo>
                  <a:pt x="245646" y="192623"/>
                  <a:pt x="239143" y="190328"/>
                  <a:pt x="252391" y="190328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39" name="フリーフォーム 138"/>
          <p:cNvSpPr/>
          <p:nvPr/>
        </p:nvSpPr>
        <p:spPr bwMode="auto">
          <a:xfrm>
            <a:off x="4748605" y="5305196"/>
            <a:ext cx="248253" cy="148952"/>
          </a:xfrm>
          <a:custGeom>
            <a:avLst/>
            <a:gdLst>
              <a:gd name="connsiteX0" fmla="*/ 248253 w 248253"/>
              <a:gd name="connsiteY0" fmla="*/ 148952 h 148952"/>
              <a:gd name="connsiteX1" fmla="*/ 239978 w 248253"/>
              <a:gd name="connsiteY1" fmla="*/ 91026 h 148952"/>
              <a:gd name="connsiteX2" fmla="*/ 227565 w 248253"/>
              <a:gd name="connsiteY2" fmla="*/ 82751 h 148952"/>
              <a:gd name="connsiteX3" fmla="*/ 202740 w 248253"/>
              <a:gd name="connsiteY3" fmla="*/ 74476 h 148952"/>
              <a:gd name="connsiteX4" fmla="*/ 194465 w 248253"/>
              <a:gd name="connsiteY4" fmla="*/ 62063 h 148952"/>
              <a:gd name="connsiteX5" fmla="*/ 169640 w 248253"/>
              <a:gd name="connsiteY5" fmla="*/ 53788 h 148952"/>
              <a:gd name="connsiteX6" fmla="*/ 157227 w 248253"/>
              <a:gd name="connsiteY6" fmla="*/ 28963 h 148952"/>
              <a:gd name="connsiteX7" fmla="*/ 132402 w 248253"/>
              <a:gd name="connsiteY7" fmla="*/ 24825 h 148952"/>
              <a:gd name="connsiteX8" fmla="*/ 37238 w 248253"/>
              <a:gd name="connsiteY8" fmla="*/ 20688 h 148952"/>
              <a:gd name="connsiteX9" fmla="*/ 12412 w 248253"/>
              <a:gd name="connsiteY9" fmla="*/ 12412 h 148952"/>
              <a:gd name="connsiteX10" fmla="*/ 0 w 248253"/>
              <a:gd name="connsiteY10" fmla="*/ 8275 h 148952"/>
              <a:gd name="connsiteX11" fmla="*/ 0 w 248253"/>
              <a:gd name="connsiteY11" fmla="*/ 0 h 14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8253" h="148952">
                <a:moveTo>
                  <a:pt x="248253" y="148952"/>
                </a:moveTo>
                <a:cubicBezTo>
                  <a:pt x="245495" y="129643"/>
                  <a:pt x="245796" y="109643"/>
                  <a:pt x="239978" y="91026"/>
                </a:cubicBezTo>
                <a:cubicBezTo>
                  <a:pt x="238495" y="86280"/>
                  <a:pt x="232109" y="84771"/>
                  <a:pt x="227565" y="82751"/>
                </a:cubicBezTo>
                <a:cubicBezTo>
                  <a:pt x="219594" y="79208"/>
                  <a:pt x="202740" y="74476"/>
                  <a:pt x="202740" y="74476"/>
                </a:cubicBezTo>
                <a:cubicBezTo>
                  <a:pt x="199982" y="70338"/>
                  <a:pt x="198682" y="64699"/>
                  <a:pt x="194465" y="62063"/>
                </a:cubicBezTo>
                <a:cubicBezTo>
                  <a:pt x="187068" y="57440"/>
                  <a:pt x="169640" y="53788"/>
                  <a:pt x="169640" y="53788"/>
                </a:cubicBezTo>
                <a:cubicBezTo>
                  <a:pt x="167682" y="47914"/>
                  <a:pt x="163643" y="32171"/>
                  <a:pt x="157227" y="28963"/>
                </a:cubicBezTo>
                <a:cubicBezTo>
                  <a:pt x="149723" y="25211"/>
                  <a:pt x="140771" y="25402"/>
                  <a:pt x="132402" y="24825"/>
                </a:cubicBezTo>
                <a:cubicBezTo>
                  <a:pt x="100726" y="22640"/>
                  <a:pt x="68959" y="22067"/>
                  <a:pt x="37238" y="20688"/>
                </a:cubicBezTo>
                <a:lnTo>
                  <a:pt x="12412" y="12412"/>
                </a:lnTo>
                <a:cubicBezTo>
                  <a:pt x="8275" y="11033"/>
                  <a:pt x="0" y="12636"/>
                  <a:pt x="0" y="8275"/>
                </a:cubicBez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40" name="円/楕円 350"/>
          <p:cNvSpPr/>
          <p:nvPr/>
        </p:nvSpPr>
        <p:spPr bwMode="auto">
          <a:xfrm>
            <a:off x="4695253" y="527354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1" name="円/楕円 351"/>
          <p:cNvSpPr/>
          <p:nvPr/>
        </p:nvSpPr>
        <p:spPr bwMode="auto">
          <a:xfrm>
            <a:off x="5235313" y="563358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2" name="円/楕円 352"/>
          <p:cNvSpPr/>
          <p:nvPr/>
        </p:nvSpPr>
        <p:spPr bwMode="auto">
          <a:xfrm>
            <a:off x="4041974" y="572685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3" name="フリーフォーム 142"/>
          <p:cNvSpPr/>
          <p:nvPr/>
        </p:nvSpPr>
        <p:spPr bwMode="auto">
          <a:xfrm>
            <a:off x="1754186" y="5769941"/>
            <a:ext cx="190279" cy="105711"/>
          </a:xfrm>
          <a:custGeom>
            <a:avLst/>
            <a:gdLst>
              <a:gd name="connsiteX0" fmla="*/ 0 w 190279"/>
              <a:gd name="connsiteY0" fmla="*/ 0 h 105711"/>
              <a:gd name="connsiteX1" fmla="*/ 47570 w 190279"/>
              <a:gd name="connsiteY1" fmla="*/ 10572 h 105711"/>
              <a:gd name="connsiteX2" fmla="*/ 63426 w 190279"/>
              <a:gd name="connsiteY2" fmla="*/ 21143 h 105711"/>
              <a:gd name="connsiteX3" fmla="*/ 89854 w 190279"/>
              <a:gd name="connsiteY3" fmla="*/ 47570 h 105711"/>
              <a:gd name="connsiteX4" fmla="*/ 100425 w 190279"/>
              <a:gd name="connsiteY4" fmla="*/ 58142 h 105711"/>
              <a:gd name="connsiteX5" fmla="*/ 174423 w 190279"/>
              <a:gd name="connsiteY5" fmla="*/ 63427 h 105711"/>
              <a:gd name="connsiteX6" fmla="*/ 190279 w 190279"/>
              <a:gd name="connsiteY6" fmla="*/ 105711 h 1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79" h="105711">
                <a:moveTo>
                  <a:pt x="0" y="0"/>
                </a:moveTo>
                <a:cubicBezTo>
                  <a:pt x="12182" y="2030"/>
                  <a:pt x="34558" y="4066"/>
                  <a:pt x="47570" y="10572"/>
                </a:cubicBezTo>
                <a:cubicBezTo>
                  <a:pt x="53252" y="13413"/>
                  <a:pt x="58141" y="17619"/>
                  <a:pt x="63426" y="21143"/>
                </a:cubicBezTo>
                <a:cubicBezTo>
                  <a:pt x="81549" y="48327"/>
                  <a:pt x="64683" y="27432"/>
                  <a:pt x="89854" y="47570"/>
                </a:cubicBezTo>
                <a:cubicBezTo>
                  <a:pt x="93745" y="50683"/>
                  <a:pt x="95527" y="57224"/>
                  <a:pt x="100425" y="58142"/>
                </a:cubicBezTo>
                <a:cubicBezTo>
                  <a:pt x="124730" y="62699"/>
                  <a:pt x="149757" y="61665"/>
                  <a:pt x="174423" y="63427"/>
                </a:cubicBezTo>
                <a:cubicBezTo>
                  <a:pt x="186240" y="98877"/>
                  <a:pt x="180011" y="85173"/>
                  <a:pt x="190279" y="10571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44" name="円/楕円 354"/>
          <p:cNvSpPr/>
          <p:nvPr/>
        </p:nvSpPr>
        <p:spPr bwMode="auto">
          <a:xfrm>
            <a:off x="1904132" y="584381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5" name="円/楕円 355"/>
          <p:cNvSpPr/>
          <p:nvPr/>
        </p:nvSpPr>
        <p:spPr bwMode="auto">
          <a:xfrm>
            <a:off x="1678848" y="5693991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6" name="円/楕円 356"/>
          <p:cNvSpPr/>
          <p:nvPr/>
        </p:nvSpPr>
        <p:spPr bwMode="auto">
          <a:xfrm>
            <a:off x="1664525" y="625981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7" name="フリーフォーム 146"/>
          <p:cNvSpPr/>
          <p:nvPr/>
        </p:nvSpPr>
        <p:spPr bwMode="auto">
          <a:xfrm>
            <a:off x="6463589" y="3149810"/>
            <a:ext cx="493776" cy="1400861"/>
          </a:xfrm>
          <a:custGeom>
            <a:avLst/>
            <a:gdLst>
              <a:gd name="connsiteX0" fmla="*/ 493776 w 493776"/>
              <a:gd name="connsiteY0" fmla="*/ 0 h 1400861"/>
              <a:gd name="connsiteX1" fmla="*/ 490118 w 493776"/>
              <a:gd name="connsiteY1" fmla="*/ 21946 h 1400861"/>
              <a:gd name="connsiteX2" fmla="*/ 482803 w 493776"/>
              <a:gd name="connsiteY2" fmla="*/ 43891 h 1400861"/>
              <a:gd name="connsiteX3" fmla="*/ 475488 w 493776"/>
              <a:gd name="connsiteY3" fmla="*/ 65837 h 1400861"/>
              <a:gd name="connsiteX4" fmla="*/ 471830 w 493776"/>
              <a:gd name="connsiteY4" fmla="*/ 76810 h 1400861"/>
              <a:gd name="connsiteX5" fmla="*/ 460857 w 493776"/>
              <a:gd name="connsiteY5" fmla="*/ 98755 h 1400861"/>
              <a:gd name="connsiteX6" fmla="*/ 438912 w 493776"/>
              <a:gd name="connsiteY6" fmla="*/ 113386 h 1400861"/>
              <a:gd name="connsiteX7" fmla="*/ 416966 w 493776"/>
              <a:gd name="connsiteY7" fmla="*/ 128016 h 1400861"/>
              <a:gd name="connsiteX8" fmla="*/ 405993 w 493776"/>
              <a:gd name="connsiteY8" fmla="*/ 135331 h 1400861"/>
              <a:gd name="connsiteX9" fmla="*/ 391363 w 493776"/>
              <a:gd name="connsiteY9" fmla="*/ 138989 h 1400861"/>
              <a:gd name="connsiteX10" fmla="*/ 369417 w 493776"/>
              <a:gd name="connsiteY10" fmla="*/ 153619 h 1400861"/>
              <a:gd name="connsiteX11" fmla="*/ 351129 w 493776"/>
              <a:gd name="connsiteY11" fmla="*/ 164592 h 1400861"/>
              <a:gd name="connsiteX12" fmla="*/ 340157 w 493776"/>
              <a:gd name="connsiteY12" fmla="*/ 171907 h 1400861"/>
              <a:gd name="connsiteX13" fmla="*/ 332841 w 493776"/>
              <a:gd name="connsiteY13" fmla="*/ 179223 h 1400861"/>
              <a:gd name="connsiteX14" fmla="*/ 321869 w 493776"/>
              <a:gd name="connsiteY14" fmla="*/ 182880 h 1400861"/>
              <a:gd name="connsiteX15" fmla="*/ 314553 w 493776"/>
              <a:gd name="connsiteY15" fmla="*/ 190195 h 1400861"/>
              <a:gd name="connsiteX16" fmla="*/ 303581 w 493776"/>
              <a:gd name="connsiteY16" fmla="*/ 193853 h 1400861"/>
              <a:gd name="connsiteX17" fmla="*/ 299923 w 493776"/>
              <a:gd name="connsiteY17" fmla="*/ 204826 h 1400861"/>
              <a:gd name="connsiteX18" fmla="*/ 292608 w 493776"/>
              <a:gd name="connsiteY18" fmla="*/ 215799 h 1400861"/>
              <a:gd name="connsiteX19" fmla="*/ 281635 w 493776"/>
              <a:gd name="connsiteY19" fmla="*/ 234087 h 1400861"/>
              <a:gd name="connsiteX20" fmla="*/ 277977 w 493776"/>
              <a:gd name="connsiteY20" fmla="*/ 245059 h 1400861"/>
              <a:gd name="connsiteX21" fmla="*/ 270662 w 493776"/>
              <a:gd name="connsiteY21" fmla="*/ 256032 h 1400861"/>
              <a:gd name="connsiteX22" fmla="*/ 267005 w 493776"/>
              <a:gd name="connsiteY22" fmla="*/ 270663 h 1400861"/>
              <a:gd name="connsiteX23" fmla="*/ 270662 w 493776"/>
              <a:gd name="connsiteY23" fmla="*/ 380391 h 1400861"/>
              <a:gd name="connsiteX24" fmla="*/ 277977 w 493776"/>
              <a:gd name="connsiteY24" fmla="*/ 402336 h 1400861"/>
              <a:gd name="connsiteX25" fmla="*/ 285293 w 493776"/>
              <a:gd name="connsiteY25" fmla="*/ 413309 h 1400861"/>
              <a:gd name="connsiteX26" fmla="*/ 288950 w 493776"/>
              <a:gd name="connsiteY26" fmla="*/ 424282 h 1400861"/>
              <a:gd name="connsiteX27" fmla="*/ 296265 w 493776"/>
              <a:gd name="connsiteY27" fmla="*/ 435255 h 1400861"/>
              <a:gd name="connsiteX28" fmla="*/ 310896 w 493776"/>
              <a:gd name="connsiteY28" fmla="*/ 468173 h 1400861"/>
              <a:gd name="connsiteX29" fmla="*/ 310896 w 493776"/>
              <a:gd name="connsiteY29" fmla="*/ 530352 h 1400861"/>
              <a:gd name="connsiteX30" fmla="*/ 296265 w 493776"/>
              <a:gd name="connsiteY30" fmla="*/ 559613 h 1400861"/>
              <a:gd name="connsiteX31" fmla="*/ 288950 w 493776"/>
              <a:gd name="connsiteY31" fmla="*/ 581559 h 1400861"/>
              <a:gd name="connsiteX32" fmla="*/ 281635 w 493776"/>
              <a:gd name="connsiteY32" fmla="*/ 592531 h 1400861"/>
              <a:gd name="connsiteX33" fmla="*/ 277977 w 493776"/>
              <a:gd name="connsiteY33" fmla="*/ 603504 h 1400861"/>
              <a:gd name="connsiteX34" fmla="*/ 270662 w 493776"/>
              <a:gd name="connsiteY34" fmla="*/ 618135 h 1400861"/>
              <a:gd name="connsiteX35" fmla="*/ 267005 w 493776"/>
              <a:gd name="connsiteY35" fmla="*/ 629107 h 1400861"/>
              <a:gd name="connsiteX36" fmla="*/ 259689 w 493776"/>
              <a:gd name="connsiteY36" fmla="*/ 636423 h 1400861"/>
              <a:gd name="connsiteX37" fmla="*/ 252374 w 493776"/>
              <a:gd name="connsiteY37" fmla="*/ 647395 h 1400861"/>
              <a:gd name="connsiteX38" fmla="*/ 245059 w 493776"/>
              <a:gd name="connsiteY38" fmla="*/ 680314 h 1400861"/>
              <a:gd name="connsiteX39" fmla="*/ 237744 w 493776"/>
              <a:gd name="connsiteY39" fmla="*/ 702259 h 1400861"/>
              <a:gd name="connsiteX40" fmla="*/ 230429 w 493776"/>
              <a:gd name="connsiteY40" fmla="*/ 724205 h 1400861"/>
              <a:gd name="connsiteX41" fmla="*/ 226771 w 493776"/>
              <a:gd name="connsiteY41" fmla="*/ 735178 h 1400861"/>
              <a:gd name="connsiteX42" fmla="*/ 204825 w 493776"/>
              <a:gd name="connsiteY42" fmla="*/ 764439 h 1400861"/>
              <a:gd name="connsiteX43" fmla="*/ 190195 w 493776"/>
              <a:gd name="connsiteY43" fmla="*/ 808330 h 1400861"/>
              <a:gd name="connsiteX44" fmla="*/ 186537 w 493776"/>
              <a:gd name="connsiteY44" fmla="*/ 819303 h 1400861"/>
              <a:gd name="connsiteX45" fmla="*/ 179222 w 493776"/>
              <a:gd name="connsiteY45" fmla="*/ 830275 h 1400861"/>
              <a:gd name="connsiteX46" fmla="*/ 175565 w 493776"/>
              <a:gd name="connsiteY46" fmla="*/ 841248 h 1400861"/>
              <a:gd name="connsiteX47" fmla="*/ 160934 w 493776"/>
              <a:gd name="connsiteY47" fmla="*/ 855879 h 1400861"/>
              <a:gd name="connsiteX48" fmla="*/ 149961 w 493776"/>
              <a:gd name="connsiteY48" fmla="*/ 888797 h 1400861"/>
              <a:gd name="connsiteX49" fmla="*/ 146304 w 493776"/>
              <a:gd name="connsiteY49" fmla="*/ 899770 h 1400861"/>
              <a:gd name="connsiteX50" fmla="*/ 138989 w 493776"/>
              <a:gd name="connsiteY50" fmla="*/ 910743 h 1400861"/>
              <a:gd name="connsiteX51" fmla="*/ 124358 w 493776"/>
              <a:gd name="connsiteY51" fmla="*/ 943661 h 1400861"/>
              <a:gd name="connsiteX52" fmla="*/ 120701 w 493776"/>
              <a:gd name="connsiteY52" fmla="*/ 954634 h 1400861"/>
              <a:gd name="connsiteX53" fmla="*/ 113385 w 493776"/>
              <a:gd name="connsiteY53" fmla="*/ 1002183 h 1400861"/>
              <a:gd name="connsiteX54" fmla="*/ 109728 w 493776"/>
              <a:gd name="connsiteY54" fmla="*/ 1016813 h 1400861"/>
              <a:gd name="connsiteX55" fmla="*/ 102413 w 493776"/>
              <a:gd name="connsiteY55" fmla="*/ 1038759 h 1400861"/>
              <a:gd name="connsiteX56" fmla="*/ 98755 w 493776"/>
              <a:gd name="connsiteY56" fmla="*/ 1049731 h 1400861"/>
              <a:gd name="connsiteX57" fmla="*/ 91440 w 493776"/>
              <a:gd name="connsiteY57" fmla="*/ 1104595 h 1400861"/>
              <a:gd name="connsiteX58" fmla="*/ 84125 w 493776"/>
              <a:gd name="connsiteY58" fmla="*/ 1119226 h 1400861"/>
              <a:gd name="connsiteX59" fmla="*/ 76809 w 493776"/>
              <a:gd name="connsiteY59" fmla="*/ 1141171 h 1400861"/>
              <a:gd name="connsiteX60" fmla="*/ 69494 w 493776"/>
              <a:gd name="connsiteY60" fmla="*/ 1163117 h 1400861"/>
              <a:gd name="connsiteX61" fmla="*/ 65837 w 493776"/>
              <a:gd name="connsiteY61" fmla="*/ 1174090 h 1400861"/>
              <a:gd name="connsiteX62" fmla="*/ 62179 w 493776"/>
              <a:gd name="connsiteY62" fmla="*/ 1221639 h 1400861"/>
              <a:gd name="connsiteX63" fmla="*/ 54864 w 493776"/>
              <a:gd name="connsiteY63" fmla="*/ 1243584 h 1400861"/>
              <a:gd name="connsiteX64" fmla="*/ 51206 w 493776"/>
              <a:gd name="connsiteY64" fmla="*/ 1254557 h 1400861"/>
              <a:gd name="connsiteX65" fmla="*/ 43891 w 493776"/>
              <a:gd name="connsiteY65" fmla="*/ 1265530 h 1400861"/>
              <a:gd name="connsiteX66" fmla="*/ 36576 w 493776"/>
              <a:gd name="connsiteY66" fmla="*/ 1287475 h 1400861"/>
              <a:gd name="connsiteX67" fmla="*/ 25603 w 493776"/>
              <a:gd name="connsiteY67" fmla="*/ 1320394 h 1400861"/>
              <a:gd name="connsiteX68" fmla="*/ 18288 w 493776"/>
              <a:gd name="connsiteY68" fmla="*/ 1345997 h 1400861"/>
              <a:gd name="connsiteX69" fmla="*/ 10973 w 493776"/>
              <a:gd name="connsiteY69" fmla="*/ 1367943 h 1400861"/>
              <a:gd name="connsiteX70" fmla="*/ 3657 w 493776"/>
              <a:gd name="connsiteY70" fmla="*/ 1393546 h 1400861"/>
              <a:gd name="connsiteX71" fmla="*/ 0 w 493776"/>
              <a:gd name="connsiteY71" fmla="*/ 1400861 h 140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3776" h="1400861">
                <a:moveTo>
                  <a:pt x="493776" y="0"/>
                </a:moveTo>
                <a:cubicBezTo>
                  <a:pt x="492557" y="7315"/>
                  <a:pt x="491917" y="14751"/>
                  <a:pt x="490118" y="21946"/>
                </a:cubicBezTo>
                <a:cubicBezTo>
                  <a:pt x="488248" y="29426"/>
                  <a:pt x="485241" y="36576"/>
                  <a:pt x="482803" y="43891"/>
                </a:cubicBezTo>
                <a:lnTo>
                  <a:pt x="475488" y="65837"/>
                </a:lnTo>
                <a:lnTo>
                  <a:pt x="471830" y="76810"/>
                </a:lnTo>
                <a:cubicBezTo>
                  <a:pt x="469220" y="84640"/>
                  <a:pt x="467534" y="92913"/>
                  <a:pt x="460857" y="98755"/>
                </a:cubicBezTo>
                <a:cubicBezTo>
                  <a:pt x="454241" y="104544"/>
                  <a:pt x="445129" y="107169"/>
                  <a:pt x="438912" y="113386"/>
                </a:cubicBezTo>
                <a:cubicBezTo>
                  <a:pt x="425213" y="127085"/>
                  <a:pt x="432846" y="122724"/>
                  <a:pt x="416966" y="128016"/>
                </a:cubicBezTo>
                <a:cubicBezTo>
                  <a:pt x="413308" y="130454"/>
                  <a:pt x="410033" y="133599"/>
                  <a:pt x="405993" y="135331"/>
                </a:cubicBezTo>
                <a:cubicBezTo>
                  <a:pt x="401373" y="137311"/>
                  <a:pt x="395727" y="136495"/>
                  <a:pt x="391363" y="138989"/>
                </a:cubicBezTo>
                <a:cubicBezTo>
                  <a:pt x="353016" y="160903"/>
                  <a:pt x="403668" y="142204"/>
                  <a:pt x="369417" y="153619"/>
                </a:cubicBezTo>
                <a:cubicBezTo>
                  <a:pt x="355129" y="167909"/>
                  <a:pt x="370121" y="155096"/>
                  <a:pt x="351129" y="164592"/>
                </a:cubicBezTo>
                <a:cubicBezTo>
                  <a:pt x="347197" y="166558"/>
                  <a:pt x="343589" y="169161"/>
                  <a:pt x="340157" y="171907"/>
                </a:cubicBezTo>
                <a:cubicBezTo>
                  <a:pt x="337464" y="174061"/>
                  <a:pt x="335798" y="177449"/>
                  <a:pt x="332841" y="179223"/>
                </a:cubicBezTo>
                <a:cubicBezTo>
                  <a:pt x="329535" y="181206"/>
                  <a:pt x="325526" y="181661"/>
                  <a:pt x="321869" y="182880"/>
                </a:cubicBezTo>
                <a:cubicBezTo>
                  <a:pt x="319430" y="185318"/>
                  <a:pt x="317510" y="188421"/>
                  <a:pt x="314553" y="190195"/>
                </a:cubicBezTo>
                <a:cubicBezTo>
                  <a:pt x="311247" y="192179"/>
                  <a:pt x="306307" y="191127"/>
                  <a:pt x="303581" y="193853"/>
                </a:cubicBezTo>
                <a:cubicBezTo>
                  <a:pt x="300855" y="196579"/>
                  <a:pt x="301647" y="201377"/>
                  <a:pt x="299923" y="204826"/>
                </a:cubicBezTo>
                <a:cubicBezTo>
                  <a:pt x="297957" y="208758"/>
                  <a:pt x="294574" y="211867"/>
                  <a:pt x="292608" y="215799"/>
                </a:cubicBezTo>
                <a:cubicBezTo>
                  <a:pt x="283112" y="234791"/>
                  <a:pt x="295923" y="219797"/>
                  <a:pt x="281635" y="234087"/>
                </a:cubicBezTo>
                <a:cubicBezTo>
                  <a:pt x="280416" y="237744"/>
                  <a:pt x="279701" y="241611"/>
                  <a:pt x="277977" y="245059"/>
                </a:cubicBezTo>
                <a:cubicBezTo>
                  <a:pt x="276011" y="248991"/>
                  <a:pt x="272393" y="251991"/>
                  <a:pt x="270662" y="256032"/>
                </a:cubicBezTo>
                <a:cubicBezTo>
                  <a:pt x="268682" y="260653"/>
                  <a:pt x="268224" y="265786"/>
                  <a:pt x="267005" y="270663"/>
                </a:cubicBezTo>
                <a:cubicBezTo>
                  <a:pt x="268224" y="307239"/>
                  <a:pt x="267623" y="343921"/>
                  <a:pt x="270662" y="380391"/>
                </a:cubicBezTo>
                <a:cubicBezTo>
                  <a:pt x="271302" y="388075"/>
                  <a:pt x="273700" y="395921"/>
                  <a:pt x="277977" y="402336"/>
                </a:cubicBezTo>
                <a:lnTo>
                  <a:pt x="285293" y="413309"/>
                </a:lnTo>
                <a:cubicBezTo>
                  <a:pt x="286512" y="416967"/>
                  <a:pt x="287226" y="420834"/>
                  <a:pt x="288950" y="424282"/>
                </a:cubicBezTo>
                <a:cubicBezTo>
                  <a:pt x="290916" y="428214"/>
                  <a:pt x="294480" y="431238"/>
                  <a:pt x="296265" y="435255"/>
                </a:cubicBezTo>
                <a:cubicBezTo>
                  <a:pt x="313676" y="474428"/>
                  <a:pt x="294341" y="443340"/>
                  <a:pt x="310896" y="468173"/>
                </a:cubicBezTo>
                <a:cubicBezTo>
                  <a:pt x="319291" y="493364"/>
                  <a:pt x="317811" y="484251"/>
                  <a:pt x="310896" y="530352"/>
                </a:cubicBezTo>
                <a:cubicBezTo>
                  <a:pt x="307929" y="550132"/>
                  <a:pt x="306602" y="549278"/>
                  <a:pt x="296265" y="559613"/>
                </a:cubicBezTo>
                <a:cubicBezTo>
                  <a:pt x="293827" y="566928"/>
                  <a:pt x="293227" y="575143"/>
                  <a:pt x="288950" y="581559"/>
                </a:cubicBezTo>
                <a:cubicBezTo>
                  <a:pt x="286512" y="585216"/>
                  <a:pt x="283601" y="588599"/>
                  <a:pt x="281635" y="592531"/>
                </a:cubicBezTo>
                <a:cubicBezTo>
                  <a:pt x="279911" y="595979"/>
                  <a:pt x="279496" y="599960"/>
                  <a:pt x="277977" y="603504"/>
                </a:cubicBezTo>
                <a:cubicBezTo>
                  <a:pt x="275829" y="608516"/>
                  <a:pt x="272810" y="613123"/>
                  <a:pt x="270662" y="618135"/>
                </a:cubicBezTo>
                <a:cubicBezTo>
                  <a:pt x="269143" y="621678"/>
                  <a:pt x="268988" y="625801"/>
                  <a:pt x="267005" y="629107"/>
                </a:cubicBezTo>
                <a:cubicBezTo>
                  <a:pt x="265231" y="632064"/>
                  <a:pt x="261843" y="633730"/>
                  <a:pt x="259689" y="636423"/>
                </a:cubicBezTo>
                <a:cubicBezTo>
                  <a:pt x="256943" y="639855"/>
                  <a:pt x="254812" y="643738"/>
                  <a:pt x="252374" y="647395"/>
                </a:cubicBezTo>
                <a:cubicBezTo>
                  <a:pt x="241908" y="678799"/>
                  <a:pt x="257938" y="628798"/>
                  <a:pt x="245059" y="680314"/>
                </a:cubicBezTo>
                <a:cubicBezTo>
                  <a:pt x="243189" y="687794"/>
                  <a:pt x="240182" y="694944"/>
                  <a:pt x="237744" y="702259"/>
                </a:cubicBezTo>
                <a:lnTo>
                  <a:pt x="230429" y="724205"/>
                </a:lnTo>
                <a:cubicBezTo>
                  <a:pt x="229210" y="727863"/>
                  <a:pt x="228910" y="731970"/>
                  <a:pt x="226771" y="735178"/>
                </a:cubicBezTo>
                <a:cubicBezTo>
                  <a:pt x="210228" y="759993"/>
                  <a:pt x="218358" y="750906"/>
                  <a:pt x="204825" y="764439"/>
                </a:cubicBezTo>
                <a:lnTo>
                  <a:pt x="190195" y="808330"/>
                </a:lnTo>
                <a:cubicBezTo>
                  <a:pt x="188976" y="811988"/>
                  <a:pt x="188676" y="816095"/>
                  <a:pt x="186537" y="819303"/>
                </a:cubicBezTo>
                <a:lnTo>
                  <a:pt x="179222" y="830275"/>
                </a:lnTo>
                <a:cubicBezTo>
                  <a:pt x="178003" y="833933"/>
                  <a:pt x="177806" y="838111"/>
                  <a:pt x="175565" y="841248"/>
                </a:cubicBezTo>
                <a:cubicBezTo>
                  <a:pt x="171556" y="846860"/>
                  <a:pt x="160934" y="855879"/>
                  <a:pt x="160934" y="855879"/>
                </a:cubicBezTo>
                <a:lnTo>
                  <a:pt x="149961" y="888797"/>
                </a:lnTo>
                <a:cubicBezTo>
                  <a:pt x="148742" y="892455"/>
                  <a:pt x="148443" y="896562"/>
                  <a:pt x="146304" y="899770"/>
                </a:cubicBezTo>
                <a:cubicBezTo>
                  <a:pt x="143866" y="903428"/>
                  <a:pt x="140774" y="906726"/>
                  <a:pt x="138989" y="910743"/>
                </a:cubicBezTo>
                <a:cubicBezTo>
                  <a:pt x="121578" y="949916"/>
                  <a:pt x="140913" y="918828"/>
                  <a:pt x="124358" y="943661"/>
                </a:cubicBezTo>
                <a:cubicBezTo>
                  <a:pt x="123139" y="947319"/>
                  <a:pt x="121537" y="950870"/>
                  <a:pt x="120701" y="954634"/>
                </a:cubicBezTo>
                <a:cubicBezTo>
                  <a:pt x="117164" y="970551"/>
                  <a:pt x="116303" y="986132"/>
                  <a:pt x="113385" y="1002183"/>
                </a:cubicBezTo>
                <a:cubicBezTo>
                  <a:pt x="112486" y="1007129"/>
                  <a:pt x="111172" y="1011998"/>
                  <a:pt x="109728" y="1016813"/>
                </a:cubicBezTo>
                <a:cubicBezTo>
                  <a:pt x="107512" y="1024199"/>
                  <a:pt x="104852" y="1031444"/>
                  <a:pt x="102413" y="1038759"/>
                </a:cubicBezTo>
                <a:lnTo>
                  <a:pt x="98755" y="1049731"/>
                </a:lnTo>
                <a:cubicBezTo>
                  <a:pt x="98456" y="1052120"/>
                  <a:pt x="92603" y="1100331"/>
                  <a:pt x="91440" y="1104595"/>
                </a:cubicBezTo>
                <a:cubicBezTo>
                  <a:pt x="90005" y="1109855"/>
                  <a:pt x="86150" y="1114163"/>
                  <a:pt x="84125" y="1119226"/>
                </a:cubicBezTo>
                <a:cubicBezTo>
                  <a:pt x="81261" y="1126385"/>
                  <a:pt x="79247" y="1133856"/>
                  <a:pt x="76809" y="1141171"/>
                </a:cubicBezTo>
                <a:lnTo>
                  <a:pt x="69494" y="1163117"/>
                </a:lnTo>
                <a:lnTo>
                  <a:pt x="65837" y="1174090"/>
                </a:lnTo>
                <a:cubicBezTo>
                  <a:pt x="64618" y="1189940"/>
                  <a:pt x="64658" y="1205937"/>
                  <a:pt x="62179" y="1221639"/>
                </a:cubicBezTo>
                <a:cubicBezTo>
                  <a:pt x="60976" y="1229255"/>
                  <a:pt x="57302" y="1236269"/>
                  <a:pt x="54864" y="1243584"/>
                </a:cubicBezTo>
                <a:cubicBezTo>
                  <a:pt x="53645" y="1247242"/>
                  <a:pt x="53345" y="1251349"/>
                  <a:pt x="51206" y="1254557"/>
                </a:cubicBezTo>
                <a:cubicBezTo>
                  <a:pt x="48768" y="1258215"/>
                  <a:pt x="45676" y="1261513"/>
                  <a:pt x="43891" y="1265530"/>
                </a:cubicBezTo>
                <a:cubicBezTo>
                  <a:pt x="40759" y="1272576"/>
                  <a:pt x="39014" y="1280160"/>
                  <a:pt x="36576" y="1287475"/>
                </a:cubicBezTo>
                <a:lnTo>
                  <a:pt x="25603" y="1320394"/>
                </a:lnTo>
                <a:cubicBezTo>
                  <a:pt x="13319" y="1357243"/>
                  <a:pt x="32054" y="1300107"/>
                  <a:pt x="18288" y="1345997"/>
                </a:cubicBezTo>
                <a:cubicBezTo>
                  <a:pt x="16072" y="1353383"/>
                  <a:pt x="12843" y="1360462"/>
                  <a:pt x="10973" y="1367943"/>
                </a:cubicBezTo>
                <a:cubicBezTo>
                  <a:pt x="8660" y="1377195"/>
                  <a:pt x="7156" y="1384798"/>
                  <a:pt x="3657" y="1393546"/>
                </a:cubicBezTo>
                <a:cubicBezTo>
                  <a:pt x="2645" y="1396077"/>
                  <a:pt x="1219" y="1398423"/>
                  <a:pt x="0" y="1400861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48" name="円/楕円 358"/>
          <p:cNvSpPr/>
          <p:nvPr/>
        </p:nvSpPr>
        <p:spPr bwMode="auto">
          <a:xfrm>
            <a:off x="6377535" y="450415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49" name="フリーフォーム 148"/>
          <p:cNvSpPr/>
          <p:nvPr/>
        </p:nvSpPr>
        <p:spPr bwMode="auto">
          <a:xfrm>
            <a:off x="3532595" y="5378197"/>
            <a:ext cx="291710" cy="516103"/>
          </a:xfrm>
          <a:custGeom>
            <a:avLst/>
            <a:gdLst>
              <a:gd name="connsiteX0" fmla="*/ 0 w 291710"/>
              <a:gd name="connsiteY0" fmla="*/ 0 h 516103"/>
              <a:gd name="connsiteX1" fmla="*/ 28049 w 291710"/>
              <a:gd name="connsiteY1" fmla="*/ 5610 h 516103"/>
              <a:gd name="connsiteX2" fmla="*/ 44878 w 291710"/>
              <a:gd name="connsiteY2" fmla="*/ 22439 h 516103"/>
              <a:gd name="connsiteX3" fmla="*/ 67317 w 291710"/>
              <a:gd name="connsiteY3" fmla="*/ 72928 h 516103"/>
              <a:gd name="connsiteX4" fmla="*/ 84147 w 291710"/>
              <a:gd name="connsiteY4" fmla="*/ 112196 h 516103"/>
              <a:gd name="connsiteX5" fmla="*/ 89757 w 291710"/>
              <a:gd name="connsiteY5" fmla="*/ 129026 h 516103"/>
              <a:gd name="connsiteX6" fmla="*/ 106586 w 291710"/>
              <a:gd name="connsiteY6" fmla="*/ 134636 h 516103"/>
              <a:gd name="connsiteX7" fmla="*/ 140245 w 291710"/>
              <a:gd name="connsiteY7" fmla="*/ 151465 h 516103"/>
              <a:gd name="connsiteX8" fmla="*/ 168294 w 291710"/>
              <a:gd name="connsiteY8" fmla="*/ 179514 h 516103"/>
              <a:gd name="connsiteX9" fmla="*/ 201953 w 291710"/>
              <a:gd name="connsiteY9" fmla="*/ 201953 h 516103"/>
              <a:gd name="connsiteX10" fmla="*/ 235612 w 291710"/>
              <a:gd name="connsiteY10" fmla="*/ 235612 h 516103"/>
              <a:gd name="connsiteX11" fmla="*/ 246832 w 291710"/>
              <a:gd name="connsiteY11" fmla="*/ 269271 h 516103"/>
              <a:gd name="connsiteX12" fmla="*/ 252441 w 291710"/>
              <a:gd name="connsiteY12" fmla="*/ 286101 h 516103"/>
              <a:gd name="connsiteX13" fmla="*/ 263661 w 291710"/>
              <a:gd name="connsiteY13" fmla="*/ 375858 h 516103"/>
              <a:gd name="connsiteX14" fmla="*/ 269271 w 291710"/>
              <a:gd name="connsiteY14" fmla="*/ 392687 h 516103"/>
              <a:gd name="connsiteX15" fmla="*/ 274881 w 291710"/>
              <a:gd name="connsiteY15" fmla="*/ 426346 h 516103"/>
              <a:gd name="connsiteX16" fmla="*/ 280490 w 291710"/>
              <a:gd name="connsiteY16" fmla="*/ 465615 h 516103"/>
              <a:gd name="connsiteX17" fmla="*/ 286100 w 291710"/>
              <a:gd name="connsiteY17" fmla="*/ 488054 h 516103"/>
              <a:gd name="connsiteX18" fmla="*/ 291710 w 291710"/>
              <a:gd name="connsiteY18" fmla="*/ 516103 h 516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1710" h="516103">
                <a:moveTo>
                  <a:pt x="0" y="0"/>
                </a:moveTo>
                <a:cubicBezTo>
                  <a:pt x="9350" y="1870"/>
                  <a:pt x="19521" y="1346"/>
                  <a:pt x="28049" y="5610"/>
                </a:cubicBezTo>
                <a:cubicBezTo>
                  <a:pt x="35145" y="9158"/>
                  <a:pt x="39799" y="16344"/>
                  <a:pt x="44878" y="22439"/>
                </a:cubicBezTo>
                <a:cubicBezTo>
                  <a:pt x="59695" y="40220"/>
                  <a:pt x="59163" y="48465"/>
                  <a:pt x="67317" y="72928"/>
                </a:cubicBezTo>
                <a:cubicBezTo>
                  <a:pt x="80470" y="112388"/>
                  <a:pt x="63355" y="63683"/>
                  <a:pt x="84147" y="112196"/>
                </a:cubicBezTo>
                <a:cubicBezTo>
                  <a:pt x="86476" y="117631"/>
                  <a:pt x="85576" y="124844"/>
                  <a:pt x="89757" y="129026"/>
                </a:cubicBezTo>
                <a:cubicBezTo>
                  <a:pt x="93938" y="133207"/>
                  <a:pt x="101297" y="131992"/>
                  <a:pt x="106586" y="134636"/>
                </a:cubicBezTo>
                <a:cubicBezTo>
                  <a:pt x="150085" y="156385"/>
                  <a:pt x="97945" y="137364"/>
                  <a:pt x="140245" y="151465"/>
                </a:cubicBezTo>
                <a:cubicBezTo>
                  <a:pt x="160815" y="182318"/>
                  <a:pt x="140245" y="156139"/>
                  <a:pt x="168294" y="179514"/>
                </a:cubicBezTo>
                <a:cubicBezTo>
                  <a:pt x="196307" y="202859"/>
                  <a:pt x="172379" y="192096"/>
                  <a:pt x="201953" y="201953"/>
                </a:cubicBezTo>
                <a:cubicBezTo>
                  <a:pt x="213173" y="213173"/>
                  <a:pt x="230594" y="220559"/>
                  <a:pt x="235612" y="235612"/>
                </a:cubicBezTo>
                <a:lnTo>
                  <a:pt x="246832" y="269271"/>
                </a:lnTo>
                <a:lnTo>
                  <a:pt x="252441" y="286101"/>
                </a:lnTo>
                <a:cubicBezTo>
                  <a:pt x="255925" y="324420"/>
                  <a:pt x="255380" y="342737"/>
                  <a:pt x="263661" y="375858"/>
                </a:cubicBezTo>
                <a:cubicBezTo>
                  <a:pt x="265095" y="381595"/>
                  <a:pt x="267401" y="387077"/>
                  <a:pt x="269271" y="392687"/>
                </a:cubicBezTo>
                <a:cubicBezTo>
                  <a:pt x="271141" y="403907"/>
                  <a:pt x="273152" y="415104"/>
                  <a:pt x="274881" y="426346"/>
                </a:cubicBezTo>
                <a:cubicBezTo>
                  <a:pt x="276891" y="439415"/>
                  <a:pt x="278125" y="452606"/>
                  <a:pt x="280490" y="465615"/>
                </a:cubicBezTo>
                <a:cubicBezTo>
                  <a:pt x="281869" y="473201"/>
                  <a:pt x="284427" y="480528"/>
                  <a:pt x="286100" y="488054"/>
                </a:cubicBezTo>
                <a:cubicBezTo>
                  <a:pt x="288168" y="497362"/>
                  <a:pt x="291710" y="516103"/>
                  <a:pt x="291710" y="516103"/>
                </a:cubicBez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50" name="フリーフォーム 149"/>
          <p:cNvSpPr/>
          <p:nvPr/>
        </p:nvSpPr>
        <p:spPr bwMode="auto">
          <a:xfrm>
            <a:off x="3509454" y="5342655"/>
            <a:ext cx="758041" cy="258051"/>
          </a:xfrm>
          <a:custGeom>
            <a:avLst/>
            <a:gdLst>
              <a:gd name="connsiteX0" fmla="*/ 0 w 723681"/>
              <a:gd name="connsiteY0" fmla="*/ 0 h 258051"/>
              <a:gd name="connsiteX1" fmla="*/ 67318 w 723681"/>
              <a:gd name="connsiteY1" fmla="*/ 5609 h 258051"/>
              <a:gd name="connsiteX2" fmla="*/ 95367 w 723681"/>
              <a:gd name="connsiteY2" fmla="*/ 33658 h 258051"/>
              <a:gd name="connsiteX3" fmla="*/ 134636 w 723681"/>
              <a:gd name="connsiteY3" fmla="*/ 50488 h 258051"/>
              <a:gd name="connsiteX4" fmla="*/ 252442 w 723681"/>
              <a:gd name="connsiteY4" fmla="*/ 67317 h 258051"/>
              <a:gd name="connsiteX5" fmla="*/ 286101 w 723681"/>
              <a:gd name="connsiteY5" fmla="*/ 89757 h 258051"/>
              <a:gd name="connsiteX6" fmla="*/ 319760 w 723681"/>
              <a:gd name="connsiteY6" fmla="*/ 112196 h 258051"/>
              <a:gd name="connsiteX7" fmla="*/ 353419 w 723681"/>
              <a:gd name="connsiteY7" fmla="*/ 145855 h 258051"/>
              <a:gd name="connsiteX8" fmla="*/ 370248 w 723681"/>
              <a:gd name="connsiteY8" fmla="*/ 162684 h 258051"/>
              <a:gd name="connsiteX9" fmla="*/ 375858 w 723681"/>
              <a:gd name="connsiteY9" fmla="*/ 179514 h 258051"/>
              <a:gd name="connsiteX10" fmla="*/ 409517 w 723681"/>
              <a:gd name="connsiteY10" fmla="*/ 207563 h 258051"/>
              <a:gd name="connsiteX11" fmla="*/ 437566 w 723681"/>
              <a:gd name="connsiteY11" fmla="*/ 230002 h 258051"/>
              <a:gd name="connsiteX12" fmla="*/ 460005 w 723681"/>
              <a:gd name="connsiteY12" fmla="*/ 246831 h 258051"/>
              <a:gd name="connsiteX13" fmla="*/ 516103 w 723681"/>
              <a:gd name="connsiteY13" fmla="*/ 258051 h 258051"/>
              <a:gd name="connsiteX14" fmla="*/ 617080 w 723681"/>
              <a:gd name="connsiteY14" fmla="*/ 252441 h 258051"/>
              <a:gd name="connsiteX15" fmla="*/ 628300 w 723681"/>
              <a:gd name="connsiteY15" fmla="*/ 235612 h 258051"/>
              <a:gd name="connsiteX16" fmla="*/ 645129 w 723681"/>
              <a:gd name="connsiteY16" fmla="*/ 224392 h 258051"/>
              <a:gd name="connsiteX17" fmla="*/ 656349 w 723681"/>
              <a:gd name="connsiteY17" fmla="*/ 207563 h 258051"/>
              <a:gd name="connsiteX18" fmla="*/ 690008 w 723681"/>
              <a:gd name="connsiteY18" fmla="*/ 190733 h 258051"/>
              <a:gd name="connsiteX19" fmla="*/ 701227 w 723681"/>
              <a:gd name="connsiteY19" fmla="*/ 168294 h 258051"/>
              <a:gd name="connsiteX20" fmla="*/ 718057 w 723681"/>
              <a:gd name="connsiteY20" fmla="*/ 112196 h 258051"/>
              <a:gd name="connsiteX21" fmla="*/ 723666 w 723681"/>
              <a:gd name="connsiteY21" fmla="*/ 89757 h 258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23681" h="258051">
                <a:moveTo>
                  <a:pt x="0" y="0"/>
                </a:moveTo>
                <a:cubicBezTo>
                  <a:pt x="22439" y="1870"/>
                  <a:pt x="45238" y="1193"/>
                  <a:pt x="67318" y="5609"/>
                </a:cubicBezTo>
                <a:cubicBezTo>
                  <a:pt x="88967" y="9939"/>
                  <a:pt x="81197" y="21850"/>
                  <a:pt x="95367" y="33658"/>
                </a:cubicBezTo>
                <a:cubicBezTo>
                  <a:pt x="104611" y="41361"/>
                  <a:pt x="122943" y="46590"/>
                  <a:pt x="134636" y="50488"/>
                </a:cubicBezTo>
                <a:cubicBezTo>
                  <a:pt x="186694" y="85195"/>
                  <a:pt x="108832" y="37398"/>
                  <a:pt x="252442" y="67317"/>
                </a:cubicBezTo>
                <a:cubicBezTo>
                  <a:pt x="265643" y="70067"/>
                  <a:pt x="274881" y="82277"/>
                  <a:pt x="286101" y="89757"/>
                </a:cubicBezTo>
                <a:cubicBezTo>
                  <a:pt x="286103" y="89759"/>
                  <a:pt x="319759" y="112195"/>
                  <a:pt x="319760" y="112196"/>
                </a:cubicBezTo>
                <a:lnTo>
                  <a:pt x="353419" y="145855"/>
                </a:lnTo>
                <a:lnTo>
                  <a:pt x="370248" y="162684"/>
                </a:lnTo>
                <a:cubicBezTo>
                  <a:pt x="372118" y="168294"/>
                  <a:pt x="372578" y="174594"/>
                  <a:pt x="375858" y="179514"/>
                </a:cubicBezTo>
                <a:cubicBezTo>
                  <a:pt x="384496" y="192472"/>
                  <a:pt x="397099" y="199284"/>
                  <a:pt x="409517" y="207563"/>
                </a:cubicBezTo>
                <a:cubicBezTo>
                  <a:pt x="430805" y="239496"/>
                  <a:pt x="408385" y="213328"/>
                  <a:pt x="437566" y="230002"/>
                </a:cubicBezTo>
                <a:cubicBezTo>
                  <a:pt x="445684" y="234641"/>
                  <a:pt x="451200" y="243686"/>
                  <a:pt x="460005" y="246831"/>
                </a:cubicBezTo>
                <a:cubicBezTo>
                  <a:pt x="477964" y="253245"/>
                  <a:pt x="516103" y="258051"/>
                  <a:pt x="516103" y="258051"/>
                </a:cubicBezTo>
                <a:cubicBezTo>
                  <a:pt x="549762" y="256181"/>
                  <a:pt x="584024" y="259052"/>
                  <a:pt x="617080" y="252441"/>
                </a:cubicBezTo>
                <a:cubicBezTo>
                  <a:pt x="623691" y="251119"/>
                  <a:pt x="623533" y="240379"/>
                  <a:pt x="628300" y="235612"/>
                </a:cubicBezTo>
                <a:cubicBezTo>
                  <a:pt x="633067" y="230845"/>
                  <a:pt x="639519" y="228132"/>
                  <a:pt x="645129" y="224392"/>
                </a:cubicBezTo>
                <a:cubicBezTo>
                  <a:pt x="648869" y="218782"/>
                  <a:pt x="651582" y="212330"/>
                  <a:pt x="656349" y="207563"/>
                </a:cubicBezTo>
                <a:cubicBezTo>
                  <a:pt x="667225" y="196687"/>
                  <a:pt x="676319" y="195296"/>
                  <a:pt x="690008" y="190733"/>
                </a:cubicBezTo>
                <a:cubicBezTo>
                  <a:pt x="693748" y="183253"/>
                  <a:pt x="699027" y="176362"/>
                  <a:pt x="701227" y="168294"/>
                </a:cubicBezTo>
                <a:cubicBezTo>
                  <a:pt x="717886" y="107208"/>
                  <a:pt x="694354" y="147748"/>
                  <a:pt x="718057" y="112196"/>
                </a:cubicBezTo>
                <a:cubicBezTo>
                  <a:pt x="724257" y="93592"/>
                  <a:pt x="723666" y="101279"/>
                  <a:pt x="723666" y="89757"/>
                </a:cubicBez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51" name="フリーフォーム 150"/>
          <p:cNvSpPr/>
          <p:nvPr/>
        </p:nvSpPr>
        <p:spPr bwMode="auto">
          <a:xfrm>
            <a:off x="3951368" y="5442418"/>
            <a:ext cx="347840" cy="311637"/>
          </a:xfrm>
          <a:custGeom>
            <a:avLst/>
            <a:gdLst>
              <a:gd name="connsiteX0" fmla="*/ 347840 w 347840"/>
              <a:gd name="connsiteY0" fmla="*/ 0 h 286101"/>
              <a:gd name="connsiteX1" fmla="*/ 314181 w 347840"/>
              <a:gd name="connsiteY1" fmla="*/ 44879 h 286101"/>
              <a:gd name="connsiteX2" fmla="*/ 308572 w 347840"/>
              <a:gd name="connsiteY2" fmla="*/ 61708 h 286101"/>
              <a:gd name="connsiteX3" fmla="*/ 297352 w 347840"/>
              <a:gd name="connsiteY3" fmla="*/ 84147 h 286101"/>
              <a:gd name="connsiteX4" fmla="*/ 269303 w 347840"/>
              <a:gd name="connsiteY4" fmla="*/ 140245 h 286101"/>
              <a:gd name="connsiteX5" fmla="*/ 252473 w 347840"/>
              <a:gd name="connsiteY5" fmla="*/ 145855 h 286101"/>
              <a:gd name="connsiteX6" fmla="*/ 235644 w 347840"/>
              <a:gd name="connsiteY6" fmla="*/ 157075 h 286101"/>
              <a:gd name="connsiteX7" fmla="*/ 201985 w 347840"/>
              <a:gd name="connsiteY7" fmla="*/ 173904 h 286101"/>
              <a:gd name="connsiteX8" fmla="*/ 190765 w 347840"/>
              <a:gd name="connsiteY8" fmla="*/ 190734 h 286101"/>
              <a:gd name="connsiteX9" fmla="*/ 151497 w 347840"/>
              <a:gd name="connsiteY9" fmla="*/ 201953 h 286101"/>
              <a:gd name="connsiteX10" fmla="*/ 117838 w 347840"/>
              <a:gd name="connsiteY10" fmla="*/ 224393 h 286101"/>
              <a:gd name="connsiteX11" fmla="*/ 84179 w 347840"/>
              <a:gd name="connsiteY11" fmla="*/ 235612 h 286101"/>
              <a:gd name="connsiteX12" fmla="*/ 67350 w 347840"/>
              <a:gd name="connsiteY12" fmla="*/ 241222 h 286101"/>
              <a:gd name="connsiteX13" fmla="*/ 16861 w 347840"/>
              <a:gd name="connsiteY13" fmla="*/ 269271 h 286101"/>
              <a:gd name="connsiteX14" fmla="*/ 32 w 347840"/>
              <a:gd name="connsiteY14" fmla="*/ 286101 h 286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840" h="286101">
                <a:moveTo>
                  <a:pt x="347840" y="0"/>
                </a:moveTo>
                <a:cubicBezTo>
                  <a:pt x="342336" y="6879"/>
                  <a:pt x="320134" y="32972"/>
                  <a:pt x="314181" y="44879"/>
                </a:cubicBezTo>
                <a:cubicBezTo>
                  <a:pt x="311537" y="50168"/>
                  <a:pt x="310901" y="56273"/>
                  <a:pt x="308572" y="61708"/>
                </a:cubicBezTo>
                <a:cubicBezTo>
                  <a:pt x="305278" y="69394"/>
                  <a:pt x="301092" y="76667"/>
                  <a:pt x="297352" y="84147"/>
                </a:cubicBezTo>
                <a:cubicBezTo>
                  <a:pt x="293332" y="100226"/>
                  <a:pt x="287519" y="134173"/>
                  <a:pt x="269303" y="140245"/>
                </a:cubicBezTo>
                <a:lnTo>
                  <a:pt x="252473" y="145855"/>
                </a:lnTo>
                <a:cubicBezTo>
                  <a:pt x="246863" y="149595"/>
                  <a:pt x="241674" y="154060"/>
                  <a:pt x="235644" y="157075"/>
                </a:cubicBezTo>
                <a:cubicBezTo>
                  <a:pt x="189180" y="180308"/>
                  <a:pt x="250232" y="141742"/>
                  <a:pt x="201985" y="173904"/>
                </a:cubicBezTo>
                <a:cubicBezTo>
                  <a:pt x="198245" y="179514"/>
                  <a:pt x="196030" y="186522"/>
                  <a:pt x="190765" y="190734"/>
                </a:cubicBezTo>
                <a:cubicBezTo>
                  <a:pt x="187105" y="193662"/>
                  <a:pt x="152966" y="201586"/>
                  <a:pt x="151497" y="201953"/>
                </a:cubicBezTo>
                <a:cubicBezTo>
                  <a:pt x="140277" y="209433"/>
                  <a:pt x="130631" y="220129"/>
                  <a:pt x="117838" y="224393"/>
                </a:cubicBezTo>
                <a:lnTo>
                  <a:pt x="84179" y="235612"/>
                </a:lnTo>
                <a:cubicBezTo>
                  <a:pt x="78569" y="237482"/>
                  <a:pt x="72270" y="237942"/>
                  <a:pt x="67350" y="241222"/>
                </a:cubicBezTo>
                <a:cubicBezTo>
                  <a:pt x="28771" y="266941"/>
                  <a:pt x="46483" y="259397"/>
                  <a:pt x="16861" y="269271"/>
                </a:cubicBezTo>
                <a:cubicBezTo>
                  <a:pt x="-1524" y="281528"/>
                  <a:pt x="32" y="273749"/>
                  <a:pt x="32" y="286101"/>
                </a:cubicBez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52" name="円/楕円 363"/>
          <p:cNvSpPr/>
          <p:nvPr/>
        </p:nvSpPr>
        <p:spPr bwMode="auto">
          <a:xfrm>
            <a:off x="3455454" y="528865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53" name="円/楕円 364"/>
          <p:cNvSpPr/>
          <p:nvPr/>
        </p:nvSpPr>
        <p:spPr bwMode="auto">
          <a:xfrm>
            <a:off x="4234481" y="536347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54" name="フリーフォーム 153"/>
          <p:cNvSpPr/>
          <p:nvPr/>
        </p:nvSpPr>
        <p:spPr bwMode="auto">
          <a:xfrm>
            <a:off x="2214288" y="5496003"/>
            <a:ext cx="78537" cy="302930"/>
          </a:xfrm>
          <a:custGeom>
            <a:avLst/>
            <a:gdLst>
              <a:gd name="connsiteX0" fmla="*/ 78537 w 78537"/>
              <a:gd name="connsiteY0" fmla="*/ 302930 h 302930"/>
              <a:gd name="connsiteX1" fmla="*/ 72927 w 78537"/>
              <a:gd name="connsiteY1" fmla="*/ 274881 h 302930"/>
              <a:gd name="connsiteX2" fmla="*/ 67318 w 78537"/>
              <a:gd name="connsiteY2" fmla="*/ 230003 h 302930"/>
              <a:gd name="connsiteX3" fmla="*/ 44878 w 78537"/>
              <a:gd name="connsiteY3" fmla="*/ 196344 h 302930"/>
              <a:gd name="connsiteX4" fmla="*/ 33659 w 78537"/>
              <a:gd name="connsiteY4" fmla="*/ 179514 h 302930"/>
              <a:gd name="connsiteX5" fmla="*/ 11219 w 78537"/>
              <a:gd name="connsiteY5" fmla="*/ 145855 h 302930"/>
              <a:gd name="connsiteX6" fmla="*/ 0 w 78537"/>
              <a:gd name="connsiteY6" fmla="*/ 129026 h 302930"/>
              <a:gd name="connsiteX7" fmla="*/ 5610 w 78537"/>
              <a:gd name="connsiteY7" fmla="*/ 78538 h 302930"/>
              <a:gd name="connsiteX8" fmla="*/ 16829 w 78537"/>
              <a:gd name="connsiteY8" fmla="*/ 39269 h 302930"/>
              <a:gd name="connsiteX9" fmla="*/ 16829 w 78537"/>
              <a:gd name="connsiteY9" fmla="*/ 0 h 30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537" h="302930">
                <a:moveTo>
                  <a:pt x="78537" y="302930"/>
                </a:moveTo>
                <a:cubicBezTo>
                  <a:pt x="76667" y="293580"/>
                  <a:pt x="74377" y="284305"/>
                  <a:pt x="72927" y="274881"/>
                </a:cubicBezTo>
                <a:cubicBezTo>
                  <a:pt x="70635" y="259981"/>
                  <a:pt x="72389" y="244200"/>
                  <a:pt x="67318" y="230003"/>
                </a:cubicBezTo>
                <a:cubicBezTo>
                  <a:pt x="62783" y="217304"/>
                  <a:pt x="52358" y="207564"/>
                  <a:pt x="44878" y="196344"/>
                </a:cubicBezTo>
                <a:lnTo>
                  <a:pt x="33659" y="179514"/>
                </a:lnTo>
                <a:lnTo>
                  <a:pt x="11219" y="145855"/>
                </a:lnTo>
                <a:lnTo>
                  <a:pt x="0" y="129026"/>
                </a:lnTo>
                <a:cubicBezTo>
                  <a:pt x="1870" y="112197"/>
                  <a:pt x="2826" y="95241"/>
                  <a:pt x="5610" y="78538"/>
                </a:cubicBezTo>
                <a:cubicBezTo>
                  <a:pt x="10920" y="46675"/>
                  <a:pt x="13353" y="77509"/>
                  <a:pt x="16829" y="39269"/>
                </a:cubicBezTo>
                <a:cubicBezTo>
                  <a:pt x="18014" y="26233"/>
                  <a:pt x="16829" y="13090"/>
                  <a:pt x="16829" y="0"/>
                </a:cubicBezTo>
              </a:path>
            </a:pathLst>
          </a:custGeom>
          <a:noFill/>
          <a:ln w="38100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55" name="円/楕円 366"/>
          <p:cNvSpPr/>
          <p:nvPr/>
        </p:nvSpPr>
        <p:spPr bwMode="auto">
          <a:xfrm>
            <a:off x="2244294" y="576766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56" name="円/楕円 367"/>
          <p:cNvSpPr/>
          <p:nvPr/>
        </p:nvSpPr>
        <p:spPr bwMode="auto">
          <a:xfrm>
            <a:off x="2182558" y="542450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57" name="フリーフォーム 156"/>
          <p:cNvSpPr/>
          <p:nvPr/>
        </p:nvSpPr>
        <p:spPr bwMode="auto">
          <a:xfrm>
            <a:off x="701040" y="5487642"/>
            <a:ext cx="1356360" cy="1246728"/>
          </a:xfrm>
          <a:custGeom>
            <a:avLst/>
            <a:gdLst>
              <a:gd name="connsiteX0" fmla="*/ 0 w 1325880"/>
              <a:gd name="connsiteY0" fmla="*/ 1249680 h 1249680"/>
              <a:gd name="connsiteX1" fmla="*/ 99060 w 1325880"/>
              <a:gd name="connsiteY1" fmla="*/ 1036320 h 1249680"/>
              <a:gd name="connsiteX2" fmla="*/ 213360 w 1325880"/>
              <a:gd name="connsiteY2" fmla="*/ 800100 h 1249680"/>
              <a:gd name="connsiteX3" fmla="*/ 388620 w 1325880"/>
              <a:gd name="connsiteY3" fmla="*/ 548640 h 1249680"/>
              <a:gd name="connsiteX4" fmla="*/ 670560 w 1325880"/>
              <a:gd name="connsiteY4" fmla="*/ 297180 h 1249680"/>
              <a:gd name="connsiteX5" fmla="*/ 990600 w 1325880"/>
              <a:gd name="connsiteY5" fmla="*/ 129540 h 1249680"/>
              <a:gd name="connsiteX6" fmla="*/ 1325880 w 1325880"/>
              <a:gd name="connsiteY6" fmla="*/ 0 h 1249680"/>
              <a:gd name="connsiteX0" fmla="*/ 0 w 1325880"/>
              <a:gd name="connsiteY0" fmla="*/ 1249680 h 1249680"/>
              <a:gd name="connsiteX1" fmla="*/ 99060 w 1325880"/>
              <a:gd name="connsiteY1" fmla="*/ 1036320 h 1249680"/>
              <a:gd name="connsiteX2" fmla="*/ 213360 w 1325880"/>
              <a:gd name="connsiteY2" fmla="*/ 800100 h 1249680"/>
              <a:gd name="connsiteX3" fmla="*/ 388620 w 1325880"/>
              <a:gd name="connsiteY3" fmla="*/ 548640 h 1249680"/>
              <a:gd name="connsiteX4" fmla="*/ 670560 w 1325880"/>
              <a:gd name="connsiteY4" fmla="*/ 297180 h 1249680"/>
              <a:gd name="connsiteX5" fmla="*/ 960120 w 1325880"/>
              <a:gd name="connsiteY5" fmla="*/ 99060 h 1249680"/>
              <a:gd name="connsiteX6" fmla="*/ 1325880 w 1325880"/>
              <a:gd name="connsiteY6" fmla="*/ 0 h 1249680"/>
              <a:gd name="connsiteX0" fmla="*/ 0 w 1325880"/>
              <a:gd name="connsiteY0" fmla="*/ 1249680 h 1249680"/>
              <a:gd name="connsiteX1" fmla="*/ 99060 w 1325880"/>
              <a:gd name="connsiteY1" fmla="*/ 1036320 h 1249680"/>
              <a:gd name="connsiteX2" fmla="*/ 213360 w 1325880"/>
              <a:gd name="connsiteY2" fmla="*/ 800100 h 1249680"/>
              <a:gd name="connsiteX3" fmla="*/ 388620 w 1325880"/>
              <a:gd name="connsiteY3" fmla="*/ 548640 h 1249680"/>
              <a:gd name="connsiteX4" fmla="*/ 670560 w 1325880"/>
              <a:gd name="connsiteY4" fmla="*/ 297180 h 1249680"/>
              <a:gd name="connsiteX5" fmla="*/ 1051560 w 1325880"/>
              <a:gd name="connsiteY5" fmla="*/ 60960 h 1249680"/>
              <a:gd name="connsiteX6" fmla="*/ 1325880 w 1325880"/>
              <a:gd name="connsiteY6" fmla="*/ 0 h 1249680"/>
              <a:gd name="connsiteX0" fmla="*/ 0 w 1325880"/>
              <a:gd name="connsiteY0" fmla="*/ 1249680 h 1249680"/>
              <a:gd name="connsiteX1" fmla="*/ 99060 w 1325880"/>
              <a:gd name="connsiteY1" fmla="*/ 1036320 h 1249680"/>
              <a:gd name="connsiteX2" fmla="*/ 213360 w 1325880"/>
              <a:gd name="connsiteY2" fmla="*/ 800100 h 1249680"/>
              <a:gd name="connsiteX3" fmla="*/ 388620 w 1325880"/>
              <a:gd name="connsiteY3" fmla="*/ 548640 h 1249680"/>
              <a:gd name="connsiteX4" fmla="*/ 685800 w 1325880"/>
              <a:gd name="connsiteY4" fmla="*/ 243840 h 1249680"/>
              <a:gd name="connsiteX5" fmla="*/ 1051560 w 1325880"/>
              <a:gd name="connsiteY5" fmla="*/ 60960 h 1249680"/>
              <a:gd name="connsiteX6" fmla="*/ 1325880 w 1325880"/>
              <a:gd name="connsiteY6" fmla="*/ 0 h 1249680"/>
              <a:gd name="connsiteX0" fmla="*/ 0 w 1356360"/>
              <a:gd name="connsiteY0" fmla="*/ 1242060 h 1242060"/>
              <a:gd name="connsiteX1" fmla="*/ 99060 w 1356360"/>
              <a:gd name="connsiteY1" fmla="*/ 1028700 h 1242060"/>
              <a:gd name="connsiteX2" fmla="*/ 213360 w 1356360"/>
              <a:gd name="connsiteY2" fmla="*/ 792480 h 1242060"/>
              <a:gd name="connsiteX3" fmla="*/ 388620 w 1356360"/>
              <a:gd name="connsiteY3" fmla="*/ 541020 h 1242060"/>
              <a:gd name="connsiteX4" fmla="*/ 685800 w 1356360"/>
              <a:gd name="connsiteY4" fmla="*/ 236220 h 1242060"/>
              <a:gd name="connsiteX5" fmla="*/ 1051560 w 1356360"/>
              <a:gd name="connsiteY5" fmla="*/ 53340 h 1242060"/>
              <a:gd name="connsiteX6" fmla="*/ 1356360 w 1356360"/>
              <a:gd name="connsiteY6" fmla="*/ 0 h 1242060"/>
              <a:gd name="connsiteX0" fmla="*/ 0 w 1356360"/>
              <a:gd name="connsiteY0" fmla="*/ 1243032 h 1243032"/>
              <a:gd name="connsiteX1" fmla="*/ 99060 w 1356360"/>
              <a:gd name="connsiteY1" fmla="*/ 1029672 h 1243032"/>
              <a:gd name="connsiteX2" fmla="*/ 213360 w 1356360"/>
              <a:gd name="connsiteY2" fmla="*/ 793452 h 1243032"/>
              <a:gd name="connsiteX3" fmla="*/ 388620 w 1356360"/>
              <a:gd name="connsiteY3" fmla="*/ 541992 h 1243032"/>
              <a:gd name="connsiteX4" fmla="*/ 685800 w 1356360"/>
              <a:gd name="connsiteY4" fmla="*/ 237192 h 1243032"/>
              <a:gd name="connsiteX5" fmla="*/ 1051560 w 1356360"/>
              <a:gd name="connsiteY5" fmla="*/ 54312 h 1243032"/>
              <a:gd name="connsiteX6" fmla="*/ 1356360 w 1356360"/>
              <a:gd name="connsiteY6" fmla="*/ 972 h 1243032"/>
              <a:gd name="connsiteX0" fmla="*/ 0 w 1356360"/>
              <a:gd name="connsiteY0" fmla="*/ 1247858 h 1247858"/>
              <a:gd name="connsiteX1" fmla="*/ 99060 w 1356360"/>
              <a:gd name="connsiteY1" fmla="*/ 1034498 h 1247858"/>
              <a:gd name="connsiteX2" fmla="*/ 213360 w 1356360"/>
              <a:gd name="connsiteY2" fmla="*/ 798278 h 1247858"/>
              <a:gd name="connsiteX3" fmla="*/ 388620 w 1356360"/>
              <a:gd name="connsiteY3" fmla="*/ 546818 h 1247858"/>
              <a:gd name="connsiteX4" fmla="*/ 685800 w 1356360"/>
              <a:gd name="connsiteY4" fmla="*/ 242018 h 1247858"/>
              <a:gd name="connsiteX5" fmla="*/ 1021080 w 1356360"/>
              <a:gd name="connsiteY5" fmla="*/ 28658 h 1247858"/>
              <a:gd name="connsiteX6" fmla="*/ 1356360 w 1356360"/>
              <a:gd name="connsiteY6" fmla="*/ 5798 h 1247858"/>
              <a:gd name="connsiteX0" fmla="*/ 0 w 1356360"/>
              <a:gd name="connsiteY0" fmla="*/ 1246728 h 1246728"/>
              <a:gd name="connsiteX1" fmla="*/ 99060 w 1356360"/>
              <a:gd name="connsiteY1" fmla="*/ 1033368 h 1246728"/>
              <a:gd name="connsiteX2" fmla="*/ 213360 w 1356360"/>
              <a:gd name="connsiteY2" fmla="*/ 797148 h 1246728"/>
              <a:gd name="connsiteX3" fmla="*/ 388620 w 1356360"/>
              <a:gd name="connsiteY3" fmla="*/ 545688 h 1246728"/>
              <a:gd name="connsiteX4" fmla="*/ 670560 w 1356360"/>
              <a:gd name="connsiteY4" fmla="*/ 218028 h 1246728"/>
              <a:gd name="connsiteX5" fmla="*/ 1021080 w 1356360"/>
              <a:gd name="connsiteY5" fmla="*/ 27528 h 1246728"/>
              <a:gd name="connsiteX6" fmla="*/ 1356360 w 1356360"/>
              <a:gd name="connsiteY6" fmla="*/ 4668 h 124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6360" h="1246728">
                <a:moveTo>
                  <a:pt x="0" y="1246728"/>
                </a:moveTo>
                <a:cubicBezTo>
                  <a:pt x="31750" y="1177513"/>
                  <a:pt x="63500" y="1108298"/>
                  <a:pt x="99060" y="1033368"/>
                </a:cubicBezTo>
                <a:cubicBezTo>
                  <a:pt x="134620" y="958438"/>
                  <a:pt x="165100" y="878428"/>
                  <a:pt x="213360" y="797148"/>
                </a:cubicBezTo>
                <a:cubicBezTo>
                  <a:pt x="261620" y="715868"/>
                  <a:pt x="312420" y="642208"/>
                  <a:pt x="388620" y="545688"/>
                </a:cubicBezTo>
                <a:cubicBezTo>
                  <a:pt x="464820" y="449168"/>
                  <a:pt x="565150" y="304388"/>
                  <a:pt x="670560" y="218028"/>
                </a:cubicBezTo>
                <a:cubicBezTo>
                  <a:pt x="775970" y="131668"/>
                  <a:pt x="906780" y="63088"/>
                  <a:pt x="1021080" y="27528"/>
                </a:cubicBezTo>
                <a:cubicBezTo>
                  <a:pt x="1135380" y="-8032"/>
                  <a:pt x="1235710" y="-1047"/>
                  <a:pt x="1356360" y="4668"/>
                </a:cubicBezTo>
              </a:path>
            </a:pathLst>
          </a:custGeom>
          <a:noFill/>
          <a:ln w="38100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58" name="円/楕円 369"/>
          <p:cNvSpPr/>
          <p:nvPr/>
        </p:nvSpPr>
        <p:spPr bwMode="auto">
          <a:xfrm>
            <a:off x="1968711" y="6282267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59" name="円/楕円 370"/>
          <p:cNvSpPr/>
          <p:nvPr/>
        </p:nvSpPr>
        <p:spPr bwMode="auto">
          <a:xfrm>
            <a:off x="641402" y="6727892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000000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0" name="円/楕円 371"/>
          <p:cNvSpPr/>
          <p:nvPr/>
        </p:nvSpPr>
        <p:spPr bwMode="auto">
          <a:xfrm>
            <a:off x="1859503" y="5538641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1" name="フリーフォーム 160"/>
          <p:cNvSpPr/>
          <p:nvPr/>
        </p:nvSpPr>
        <p:spPr bwMode="auto">
          <a:xfrm>
            <a:off x="3745768" y="5747150"/>
            <a:ext cx="157074" cy="34954"/>
          </a:xfrm>
          <a:custGeom>
            <a:avLst/>
            <a:gdLst>
              <a:gd name="connsiteX0" fmla="*/ 0 w 157074"/>
              <a:gd name="connsiteY0" fmla="*/ 34954 h 34954"/>
              <a:gd name="connsiteX1" fmla="*/ 28049 w 157074"/>
              <a:gd name="connsiteY1" fmla="*/ 18124 h 34954"/>
              <a:gd name="connsiteX2" fmla="*/ 89757 w 157074"/>
              <a:gd name="connsiteY2" fmla="*/ 6905 h 34954"/>
              <a:gd name="connsiteX3" fmla="*/ 157074 w 157074"/>
              <a:gd name="connsiteY3" fmla="*/ 1295 h 3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074" h="34954">
                <a:moveTo>
                  <a:pt x="0" y="34954"/>
                </a:moveTo>
                <a:cubicBezTo>
                  <a:pt x="9350" y="29344"/>
                  <a:pt x="18297" y="23000"/>
                  <a:pt x="28049" y="18124"/>
                </a:cubicBezTo>
                <a:cubicBezTo>
                  <a:pt x="45346" y="9475"/>
                  <a:pt x="74283" y="8839"/>
                  <a:pt x="89757" y="6905"/>
                </a:cubicBezTo>
                <a:cubicBezTo>
                  <a:pt x="122552" y="-4027"/>
                  <a:pt x="100673" y="1295"/>
                  <a:pt x="157074" y="1295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62" name="フリーフォーム 161"/>
          <p:cNvSpPr/>
          <p:nvPr/>
        </p:nvSpPr>
        <p:spPr bwMode="auto">
          <a:xfrm>
            <a:off x="4817242" y="5520207"/>
            <a:ext cx="168295" cy="183359"/>
          </a:xfrm>
          <a:custGeom>
            <a:avLst/>
            <a:gdLst>
              <a:gd name="connsiteX0" fmla="*/ 0 w 168295"/>
              <a:gd name="connsiteY0" fmla="*/ 162684 h 162684"/>
              <a:gd name="connsiteX1" fmla="*/ 28050 w 168295"/>
              <a:gd name="connsiteY1" fmla="*/ 140245 h 162684"/>
              <a:gd name="connsiteX2" fmla="*/ 44879 w 168295"/>
              <a:gd name="connsiteY2" fmla="*/ 123416 h 162684"/>
              <a:gd name="connsiteX3" fmla="*/ 61708 w 168295"/>
              <a:gd name="connsiteY3" fmla="*/ 117806 h 162684"/>
              <a:gd name="connsiteX4" fmla="*/ 78538 w 168295"/>
              <a:gd name="connsiteY4" fmla="*/ 106586 h 162684"/>
              <a:gd name="connsiteX5" fmla="*/ 100977 w 168295"/>
              <a:gd name="connsiteY5" fmla="*/ 72927 h 162684"/>
              <a:gd name="connsiteX6" fmla="*/ 134636 w 168295"/>
              <a:gd name="connsiteY6" fmla="*/ 61708 h 162684"/>
              <a:gd name="connsiteX7" fmla="*/ 151465 w 168295"/>
              <a:gd name="connsiteY7" fmla="*/ 44878 h 162684"/>
              <a:gd name="connsiteX8" fmla="*/ 162685 w 168295"/>
              <a:gd name="connsiteY8" fmla="*/ 11219 h 162684"/>
              <a:gd name="connsiteX9" fmla="*/ 168295 w 168295"/>
              <a:gd name="connsiteY9" fmla="*/ 0 h 16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295" h="162684">
                <a:moveTo>
                  <a:pt x="0" y="162684"/>
                </a:moveTo>
                <a:cubicBezTo>
                  <a:pt x="9350" y="155204"/>
                  <a:pt x="19039" y="148130"/>
                  <a:pt x="28050" y="140245"/>
                </a:cubicBezTo>
                <a:cubicBezTo>
                  <a:pt x="34020" y="135021"/>
                  <a:pt x="38278" y="127817"/>
                  <a:pt x="44879" y="123416"/>
                </a:cubicBezTo>
                <a:cubicBezTo>
                  <a:pt x="49799" y="120136"/>
                  <a:pt x="56419" y="120451"/>
                  <a:pt x="61708" y="117806"/>
                </a:cubicBezTo>
                <a:cubicBezTo>
                  <a:pt x="67739" y="114791"/>
                  <a:pt x="72928" y="110326"/>
                  <a:pt x="78538" y="106586"/>
                </a:cubicBezTo>
                <a:cubicBezTo>
                  <a:pt x="83809" y="90774"/>
                  <a:pt x="83788" y="82477"/>
                  <a:pt x="100977" y="72927"/>
                </a:cubicBezTo>
                <a:cubicBezTo>
                  <a:pt x="111315" y="67184"/>
                  <a:pt x="134636" y="61708"/>
                  <a:pt x="134636" y="61708"/>
                </a:cubicBezTo>
                <a:cubicBezTo>
                  <a:pt x="140246" y="56098"/>
                  <a:pt x="147612" y="51813"/>
                  <a:pt x="151465" y="44878"/>
                </a:cubicBezTo>
                <a:cubicBezTo>
                  <a:pt x="157208" y="34540"/>
                  <a:pt x="157396" y="21797"/>
                  <a:pt x="162685" y="11219"/>
                </a:cubicBezTo>
                <a:lnTo>
                  <a:pt x="168295" y="0"/>
                </a:ln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63" name="円/楕円 374"/>
          <p:cNvSpPr/>
          <p:nvPr/>
        </p:nvSpPr>
        <p:spPr bwMode="auto">
          <a:xfrm>
            <a:off x="4949259" y="544669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4" name="フリーフォーム 163"/>
          <p:cNvSpPr/>
          <p:nvPr/>
        </p:nvSpPr>
        <p:spPr bwMode="auto">
          <a:xfrm>
            <a:off x="3756238" y="5822849"/>
            <a:ext cx="56592" cy="80443"/>
          </a:xfrm>
          <a:custGeom>
            <a:avLst/>
            <a:gdLst>
              <a:gd name="connsiteX0" fmla="*/ 0 w 56592"/>
              <a:gd name="connsiteY0" fmla="*/ 0 h 80443"/>
              <a:gd name="connsiteX1" fmla="*/ 14893 w 56592"/>
              <a:gd name="connsiteY1" fmla="*/ 8935 h 80443"/>
              <a:gd name="connsiteX2" fmla="*/ 17871 w 56592"/>
              <a:gd name="connsiteY2" fmla="*/ 17871 h 80443"/>
              <a:gd name="connsiteX3" fmla="*/ 29785 w 56592"/>
              <a:gd name="connsiteY3" fmla="*/ 35742 h 80443"/>
              <a:gd name="connsiteX4" fmla="*/ 32764 w 56592"/>
              <a:gd name="connsiteY4" fmla="*/ 44677 h 80443"/>
              <a:gd name="connsiteX5" fmla="*/ 44678 w 56592"/>
              <a:gd name="connsiteY5" fmla="*/ 62548 h 80443"/>
              <a:gd name="connsiteX6" fmla="*/ 50635 w 56592"/>
              <a:gd name="connsiteY6" fmla="*/ 71484 h 80443"/>
              <a:gd name="connsiteX7" fmla="*/ 56592 w 56592"/>
              <a:gd name="connsiteY7" fmla="*/ 80419 h 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92" h="80443">
                <a:moveTo>
                  <a:pt x="0" y="0"/>
                </a:moveTo>
                <a:cubicBezTo>
                  <a:pt x="4964" y="2978"/>
                  <a:pt x="10799" y="4841"/>
                  <a:pt x="14893" y="8935"/>
                </a:cubicBezTo>
                <a:cubicBezTo>
                  <a:pt x="17113" y="11155"/>
                  <a:pt x="16346" y="15126"/>
                  <a:pt x="17871" y="17871"/>
                </a:cubicBezTo>
                <a:cubicBezTo>
                  <a:pt x="21348" y="24130"/>
                  <a:pt x="27521" y="28950"/>
                  <a:pt x="29785" y="35742"/>
                </a:cubicBezTo>
                <a:cubicBezTo>
                  <a:pt x="30778" y="38720"/>
                  <a:pt x="31239" y="41933"/>
                  <a:pt x="32764" y="44677"/>
                </a:cubicBezTo>
                <a:cubicBezTo>
                  <a:pt x="36241" y="50935"/>
                  <a:pt x="40707" y="56591"/>
                  <a:pt x="44678" y="62548"/>
                </a:cubicBezTo>
                <a:lnTo>
                  <a:pt x="50635" y="71484"/>
                </a:lnTo>
                <a:cubicBezTo>
                  <a:pt x="53927" y="81361"/>
                  <a:pt x="50474" y="80419"/>
                  <a:pt x="56592" y="80419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65" name="円/楕円 376"/>
          <p:cNvSpPr/>
          <p:nvPr/>
        </p:nvSpPr>
        <p:spPr bwMode="auto">
          <a:xfrm>
            <a:off x="3662020" y="5725270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6" name="フリーフォーム 165"/>
          <p:cNvSpPr/>
          <p:nvPr/>
        </p:nvSpPr>
        <p:spPr bwMode="auto">
          <a:xfrm>
            <a:off x="4463824" y="5692347"/>
            <a:ext cx="510493" cy="207563"/>
          </a:xfrm>
          <a:custGeom>
            <a:avLst/>
            <a:gdLst>
              <a:gd name="connsiteX0" fmla="*/ 510493 w 510493"/>
              <a:gd name="connsiteY0" fmla="*/ 207563 h 207563"/>
              <a:gd name="connsiteX1" fmla="*/ 499274 w 510493"/>
              <a:gd name="connsiteY1" fmla="*/ 179514 h 207563"/>
              <a:gd name="connsiteX2" fmla="*/ 488054 w 510493"/>
              <a:gd name="connsiteY2" fmla="*/ 162684 h 207563"/>
              <a:gd name="connsiteX3" fmla="*/ 482444 w 510493"/>
              <a:gd name="connsiteY3" fmla="*/ 145855 h 207563"/>
              <a:gd name="connsiteX4" fmla="*/ 476834 w 510493"/>
              <a:gd name="connsiteY4" fmla="*/ 117806 h 207563"/>
              <a:gd name="connsiteX5" fmla="*/ 460005 w 510493"/>
              <a:gd name="connsiteY5" fmla="*/ 100976 h 207563"/>
              <a:gd name="connsiteX6" fmla="*/ 437566 w 510493"/>
              <a:gd name="connsiteY6" fmla="*/ 95367 h 207563"/>
              <a:gd name="connsiteX7" fmla="*/ 403907 w 510493"/>
              <a:gd name="connsiteY7" fmla="*/ 67317 h 207563"/>
              <a:gd name="connsiteX8" fmla="*/ 398297 w 510493"/>
              <a:gd name="connsiteY8" fmla="*/ 50488 h 207563"/>
              <a:gd name="connsiteX9" fmla="*/ 381468 w 510493"/>
              <a:gd name="connsiteY9" fmla="*/ 39268 h 207563"/>
              <a:gd name="connsiteX10" fmla="*/ 364638 w 510493"/>
              <a:gd name="connsiteY10" fmla="*/ 22439 h 207563"/>
              <a:gd name="connsiteX11" fmla="*/ 347809 w 510493"/>
              <a:gd name="connsiteY11" fmla="*/ 11219 h 207563"/>
              <a:gd name="connsiteX12" fmla="*/ 308540 w 510493"/>
              <a:gd name="connsiteY12" fmla="*/ 0 h 207563"/>
              <a:gd name="connsiteX13" fmla="*/ 213173 w 510493"/>
              <a:gd name="connsiteY13" fmla="*/ 5610 h 207563"/>
              <a:gd name="connsiteX14" fmla="*/ 185124 w 510493"/>
              <a:gd name="connsiteY14" fmla="*/ 11219 h 207563"/>
              <a:gd name="connsiteX15" fmla="*/ 67318 w 510493"/>
              <a:gd name="connsiteY15" fmla="*/ 39268 h 207563"/>
              <a:gd name="connsiteX16" fmla="*/ 28049 w 510493"/>
              <a:gd name="connsiteY16" fmla="*/ 50488 h 207563"/>
              <a:gd name="connsiteX17" fmla="*/ 0 w 510493"/>
              <a:gd name="connsiteY17" fmla="*/ 50488 h 20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493" h="207563">
                <a:moveTo>
                  <a:pt x="510493" y="207563"/>
                </a:moveTo>
                <a:cubicBezTo>
                  <a:pt x="506753" y="198213"/>
                  <a:pt x="503777" y="188521"/>
                  <a:pt x="499274" y="179514"/>
                </a:cubicBezTo>
                <a:cubicBezTo>
                  <a:pt x="496259" y="173483"/>
                  <a:pt x="491069" y="168715"/>
                  <a:pt x="488054" y="162684"/>
                </a:cubicBezTo>
                <a:cubicBezTo>
                  <a:pt x="485409" y="157395"/>
                  <a:pt x="483878" y="151592"/>
                  <a:pt x="482444" y="145855"/>
                </a:cubicBezTo>
                <a:cubicBezTo>
                  <a:pt x="480131" y="136605"/>
                  <a:pt x="481098" y="126334"/>
                  <a:pt x="476834" y="117806"/>
                </a:cubicBezTo>
                <a:cubicBezTo>
                  <a:pt x="473286" y="110710"/>
                  <a:pt x="466893" y="104912"/>
                  <a:pt x="460005" y="100976"/>
                </a:cubicBezTo>
                <a:cubicBezTo>
                  <a:pt x="453311" y="97151"/>
                  <a:pt x="445046" y="97237"/>
                  <a:pt x="437566" y="95367"/>
                </a:cubicBezTo>
                <a:cubicBezTo>
                  <a:pt x="425146" y="87087"/>
                  <a:pt x="412547" y="80277"/>
                  <a:pt x="403907" y="67317"/>
                </a:cubicBezTo>
                <a:cubicBezTo>
                  <a:pt x="400627" y="62397"/>
                  <a:pt x="401991" y="55105"/>
                  <a:pt x="398297" y="50488"/>
                </a:cubicBezTo>
                <a:cubicBezTo>
                  <a:pt x="394085" y="45223"/>
                  <a:pt x="386647" y="43584"/>
                  <a:pt x="381468" y="39268"/>
                </a:cubicBezTo>
                <a:cubicBezTo>
                  <a:pt x="375373" y="34189"/>
                  <a:pt x="370733" y="27518"/>
                  <a:pt x="364638" y="22439"/>
                </a:cubicBezTo>
                <a:cubicBezTo>
                  <a:pt x="359459" y="18123"/>
                  <a:pt x="353839" y="14234"/>
                  <a:pt x="347809" y="11219"/>
                </a:cubicBezTo>
                <a:cubicBezTo>
                  <a:pt x="339767" y="7198"/>
                  <a:pt x="315722" y="1795"/>
                  <a:pt x="308540" y="0"/>
                </a:cubicBezTo>
                <a:cubicBezTo>
                  <a:pt x="276751" y="1870"/>
                  <a:pt x="244886" y="2727"/>
                  <a:pt x="213173" y="5610"/>
                </a:cubicBezTo>
                <a:cubicBezTo>
                  <a:pt x="203677" y="6473"/>
                  <a:pt x="193804" y="7273"/>
                  <a:pt x="185124" y="11219"/>
                </a:cubicBezTo>
                <a:cubicBezTo>
                  <a:pt x="96874" y="51332"/>
                  <a:pt x="229965" y="28426"/>
                  <a:pt x="67318" y="39268"/>
                </a:cubicBezTo>
                <a:cubicBezTo>
                  <a:pt x="56681" y="42814"/>
                  <a:pt x="38614" y="49314"/>
                  <a:pt x="28049" y="50488"/>
                </a:cubicBezTo>
                <a:cubicBezTo>
                  <a:pt x="18757" y="51521"/>
                  <a:pt x="9350" y="50488"/>
                  <a:pt x="0" y="50488"/>
                </a:cubicBezTo>
              </a:path>
            </a:pathLst>
          </a:custGeom>
          <a:noFill/>
          <a:ln w="38100" cap="rnd">
            <a:solidFill>
              <a:srgbClr val="FFC000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>
              <a:solidFill>
                <a:srgbClr val="000000"/>
              </a:solidFill>
              <a:latin typeface="HGPｺﾞｼｯｸE" pitchFamily="50" charset="-128"/>
              <a:ea typeface="ＭＳ Ｐゴシック" charset="-128"/>
            </a:endParaRPr>
          </a:p>
        </p:txBody>
      </p:sp>
      <p:sp>
        <p:nvSpPr>
          <p:cNvPr id="167" name="円/楕円 378"/>
          <p:cNvSpPr/>
          <p:nvPr/>
        </p:nvSpPr>
        <p:spPr bwMode="auto">
          <a:xfrm>
            <a:off x="4956174" y="5887522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8" name="円/楕円 379"/>
          <p:cNvSpPr/>
          <p:nvPr/>
        </p:nvSpPr>
        <p:spPr bwMode="auto">
          <a:xfrm>
            <a:off x="4354732" y="570956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69" name="円/楕円 380"/>
          <p:cNvSpPr/>
          <p:nvPr/>
        </p:nvSpPr>
        <p:spPr bwMode="auto">
          <a:xfrm>
            <a:off x="6100172" y="5045331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0" name="円/楕円 381"/>
          <p:cNvSpPr/>
          <p:nvPr/>
        </p:nvSpPr>
        <p:spPr bwMode="auto">
          <a:xfrm>
            <a:off x="6930078" y="307428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1" name="円/楕円 382"/>
          <p:cNvSpPr/>
          <p:nvPr/>
        </p:nvSpPr>
        <p:spPr bwMode="auto">
          <a:xfrm>
            <a:off x="5544384" y="594337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2" name="円/楕円 383"/>
          <p:cNvSpPr/>
          <p:nvPr/>
        </p:nvSpPr>
        <p:spPr bwMode="auto">
          <a:xfrm>
            <a:off x="5211693" y="597779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3" name="円/楕円 384"/>
          <p:cNvSpPr/>
          <p:nvPr/>
        </p:nvSpPr>
        <p:spPr bwMode="auto">
          <a:xfrm>
            <a:off x="3869774" y="5717925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4" name="円/楕円 386"/>
          <p:cNvSpPr/>
          <p:nvPr/>
        </p:nvSpPr>
        <p:spPr bwMode="auto">
          <a:xfrm>
            <a:off x="5280345" y="5852634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5" name="円/楕円 387"/>
          <p:cNvSpPr/>
          <p:nvPr/>
        </p:nvSpPr>
        <p:spPr bwMode="auto">
          <a:xfrm>
            <a:off x="4318728" y="588873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6" name="円/楕円 388"/>
          <p:cNvSpPr/>
          <p:nvPr/>
        </p:nvSpPr>
        <p:spPr bwMode="auto">
          <a:xfrm>
            <a:off x="2806709" y="5481361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7" name="円/楕円 389"/>
          <p:cNvSpPr/>
          <p:nvPr/>
        </p:nvSpPr>
        <p:spPr bwMode="auto">
          <a:xfrm>
            <a:off x="2002158" y="5454929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78" name="フリーフォーム 177"/>
          <p:cNvSpPr/>
          <p:nvPr/>
        </p:nvSpPr>
        <p:spPr>
          <a:xfrm rot="191522">
            <a:off x="5095193" y="4202340"/>
            <a:ext cx="492387" cy="1838163"/>
          </a:xfrm>
          <a:custGeom>
            <a:avLst/>
            <a:gdLst>
              <a:gd name="connsiteX0" fmla="*/ 0 w 146709"/>
              <a:gd name="connsiteY0" fmla="*/ 1331959 h 1331959"/>
              <a:gd name="connsiteX1" fmla="*/ 132138 w 146709"/>
              <a:gd name="connsiteY1" fmla="*/ 692407 h 1331959"/>
              <a:gd name="connsiteX2" fmla="*/ 137424 w 146709"/>
              <a:gd name="connsiteY2" fmla="*/ 0 h 1331959"/>
              <a:gd name="connsiteX0" fmla="*/ 17751 w 152079"/>
              <a:gd name="connsiteY0" fmla="*/ 1901552 h 1901552"/>
              <a:gd name="connsiteX1" fmla="*/ 149889 w 152079"/>
              <a:gd name="connsiteY1" fmla="*/ 1262000 h 1901552"/>
              <a:gd name="connsiteX2" fmla="*/ 0 w 152079"/>
              <a:gd name="connsiteY2" fmla="*/ 0 h 1901552"/>
              <a:gd name="connsiteX0" fmla="*/ 17751 w 152497"/>
              <a:gd name="connsiteY0" fmla="*/ 1901552 h 1901552"/>
              <a:gd name="connsiteX1" fmla="*/ 149889 w 152497"/>
              <a:gd name="connsiteY1" fmla="*/ 1262000 h 1901552"/>
              <a:gd name="connsiteX2" fmla="*/ 0 w 152497"/>
              <a:gd name="connsiteY2" fmla="*/ 0 h 1901552"/>
              <a:gd name="connsiteX0" fmla="*/ 17751 w 145241"/>
              <a:gd name="connsiteY0" fmla="*/ 1901552 h 1901552"/>
              <a:gd name="connsiteX1" fmla="*/ 142500 w 145241"/>
              <a:gd name="connsiteY1" fmla="*/ 987375 h 1901552"/>
              <a:gd name="connsiteX2" fmla="*/ 0 w 145241"/>
              <a:gd name="connsiteY2" fmla="*/ 0 h 1901552"/>
              <a:gd name="connsiteX0" fmla="*/ 17751 w 142500"/>
              <a:gd name="connsiteY0" fmla="*/ 1901552 h 1901552"/>
              <a:gd name="connsiteX1" fmla="*/ 142500 w 142500"/>
              <a:gd name="connsiteY1" fmla="*/ 987375 h 1901552"/>
              <a:gd name="connsiteX2" fmla="*/ 0 w 142500"/>
              <a:gd name="connsiteY2" fmla="*/ 0 h 1901552"/>
              <a:gd name="connsiteX0" fmla="*/ 17751 w 144055"/>
              <a:gd name="connsiteY0" fmla="*/ 1901552 h 1901552"/>
              <a:gd name="connsiteX1" fmla="*/ 142500 w 144055"/>
              <a:gd name="connsiteY1" fmla="*/ 987375 h 1901552"/>
              <a:gd name="connsiteX2" fmla="*/ 0 w 144055"/>
              <a:gd name="connsiteY2" fmla="*/ 0 h 1901552"/>
              <a:gd name="connsiteX0" fmla="*/ 17751 w 122347"/>
              <a:gd name="connsiteY0" fmla="*/ 1901552 h 1901552"/>
              <a:gd name="connsiteX1" fmla="*/ 120332 w 122347"/>
              <a:gd name="connsiteY1" fmla="*/ 1007718 h 1901552"/>
              <a:gd name="connsiteX2" fmla="*/ 0 w 122347"/>
              <a:gd name="connsiteY2" fmla="*/ 0 h 1901552"/>
              <a:gd name="connsiteX0" fmla="*/ 128591 w 233187"/>
              <a:gd name="connsiteY0" fmla="*/ 1871037 h 1871037"/>
              <a:gd name="connsiteX1" fmla="*/ 231172 w 233187"/>
              <a:gd name="connsiteY1" fmla="*/ 977203 h 1871037"/>
              <a:gd name="connsiteX2" fmla="*/ 0 w 233187"/>
              <a:gd name="connsiteY2" fmla="*/ 0 h 1871037"/>
              <a:gd name="connsiteX0" fmla="*/ 128591 w 233187"/>
              <a:gd name="connsiteY0" fmla="*/ 1871037 h 1871037"/>
              <a:gd name="connsiteX1" fmla="*/ 231172 w 233187"/>
              <a:gd name="connsiteY1" fmla="*/ 977203 h 1871037"/>
              <a:gd name="connsiteX2" fmla="*/ 0 w 233187"/>
              <a:gd name="connsiteY2" fmla="*/ 0 h 1871037"/>
              <a:gd name="connsiteX0" fmla="*/ 128591 w 226015"/>
              <a:gd name="connsiteY0" fmla="*/ 1871037 h 1871037"/>
              <a:gd name="connsiteX1" fmla="*/ 223782 w 226015"/>
              <a:gd name="connsiteY1" fmla="*/ 1129773 h 1871037"/>
              <a:gd name="connsiteX2" fmla="*/ 0 w 226015"/>
              <a:gd name="connsiteY2" fmla="*/ 0 h 1871037"/>
              <a:gd name="connsiteX0" fmla="*/ 128591 w 206137"/>
              <a:gd name="connsiteY0" fmla="*/ 1871037 h 1871037"/>
              <a:gd name="connsiteX1" fmla="*/ 202954 w 206137"/>
              <a:gd name="connsiteY1" fmla="*/ 899849 h 1871037"/>
              <a:gd name="connsiteX2" fmla="*/ 0 w 206137"/>
              <a:gd name="connsiteY2" fmla="*/ 0 h 1871037"/>
              <a:gd name="connsiteX0" fmla="*/ 159793 w 210167"/>
              <a:gd name="connsiteY0" fmla="*/ 1797276 h 1797276"/>
              <a:gd name="connsiteX1" fmla="*/ 202954 w 210167"/>
              <a:gd name="connsiteY1" fmla="*/ 899849 h 1797276"/>
              <a:gd name="connsiteX2" fmla="*/ 0 w 210167"/>
              <a:gd name="connsiteY2" fmla="*/ 0 h 179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167" h="1797276">
                <a:moveTo>
                  <a:pt x="159793" y="1797276"/>
                </a:moveTo>
                <a:cubicBezTo>
                  <a:pt x="214410" y="1588496"/>
                  <a:pt x="216996" y="1132013"/>
                  <a:pt x="202954" y="899849"/>
                </a:cubicBezTo>
                <a:cubicBezTo>
                  <a:pt x="188912" y="677857"/>
                  <a:pt x="82702" y="245380"/>
                  <a:pt x="0" y="0"/>
                </a:cubicBezTo>
              </a:path>
            </a:pathLst>
          </a:custGeom>
          <a:noFill/>
          <a:ln w="19050" cap="sq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ｺﾞｼｯｸE"/>
              <a:ea typeface="HGPｺﾞｼｯｸE"/>
              <a:cs typeface="+mn-cs"/>
            </a:endParaRPr>
          </a:p>
        </p:txBody>
      </p:sp>
      <p:sp>
        <p:nvSpPr>
          <p:cNvPr id="179" name="フリーフォーム 178"/>
          <p:cNvSpPr/>
          <p:nvPr/>
        </p:nvSpPr>
        <p:spPr>
          <a:xfrm rot="191522">
            <a:off x="5055818" y="4213406"/>
            <a:ext cx="492387" cy="1838163"/>
          </a:xfrm>
          <a:custGeom>
            <a:avLst/>
            <a:gdLst>
              <a:gd name="connsiteX0" fmla="*/ 0 w 146709"/>
              <a:gd name="connsiteY0" fmla="*/ 1331959 h 1331959"/>
              <a:gd name="connsiteX1" fmla="*/ 132138 w 146709"/>
              <a:gd name="connsiteY1" fmla="*/ 692407 h 1331959"/>
              <a:gd name="connsiteX2" fmla="*/ 137424 w 146709"/>
              <a:gd name="connsiteY2" fmla="*/ 0 h 1331959"/>
              <a:gd name="connsiteX0" fmla="*/ 17751 w 152079"/>
              <a:gd name="connsiteY0" fmla="*/ 1901552 h 1901552"/>
              <a:gd name="connsiteX1" fmla="*/ 149889 w 152079"/>
              <a:gd name="connsiteY1" fmla="*/ 1262000 h 1901552"/>
              <a:gd name="connsiteX2" fmla="*/ 0 w 152079"/>
              <a:gd name="connsiteY2" fmla="*/ 0 h 1901552"/>
              <a:gd name="connsiteX0" fmla="*/ 17751 w 152497"/>
              <a:gd name="connsiteY0" fmla="*/ 1901552 h 1901552"/>
              <a:gd name="connsiteX1" fmla="*/ 149889 w 152497"/>
              <a:gd name="connsiteY1" fmla="*/ 1262000 h 1901552"/>
              <a:gd name="connsiteX2" fmla="*/ 0 w 152497"/>
              <a:gd name="connsiteY2" fmla="*/ 0 h 1901552"/>
              <a:gd name="connsiteX0" fmla="*/ 17751 w 145241"/>
              <a:gd name="connsiteY0" fmla="*/ 1901552 h 1901552"/>
              <a:gd name="connsiteX1" fmla="*/ 142500 w 145241"/>
              <a:gd name="connsiteY1" fmla="*/ 987375 h 1901552"/>
              <a:gd name="connsiteX2" fmla="*/ 0 w 145241"/>
              <a:gd name="connsiteY2" fmla="*/ 0 h 1901552"/>
              <a:gd name="connsiteX0" fmla="*/ 17751 w 142500"/>
              <a:gd name="connsiteY0" fmla="*/ 1901552 h 1901552"/>
              <a:gd name="connsiteX1" fmla="*/ 142500 w 142500"/>
              <a:gd name="connsiteY1" fmla="*/ 987375 h 1901552"/>
              <a:gd name="connsiteX2" fmla="*/ 0 w 142500"/>
              <a:gd name="connsiteY2" fmla="*/ 0 h 1901552"/>
              <a:gd name="connsiteX0" fmla="*/ 17751 w 144055"/>
              <a:gd name="connsiteY0" fmla="*/ 1901552 h 1901552"/>
              <a:gd name="connsiteX1" fmla="*/ 142500 w 144055"/>
              <a:gd name="connsiteY1" fmla="*/ 987375 h 1901552"/>
              <a:gd name="connsiteX2" fmla="*/ 0 w 144055"/>
              <a:gd name="connsiteY2" fmla="*/ 0 h 1901552"/>
              <a:gd name="connsiteX0" fmla="*/ 17751 w 122347"/>
              <a:gd name="connsiteY0" fmla="*/ 1901552 h 1901552"/>
              <a:gd name="connsiteX1" fmla="*/ 120332 w 122347"/>
              <a:gd name="connsiteY1" fmla="*/ 1007718 h 1901552"/>
              <a:gd name="connsiteX2" fmla="*/ 0 w 122347"/>
              <a:gd name="connsiteY2" fmla="*/ 0 h 1901552"/>
              <a:gd name="connsiteX0" fmla="*/ 128591 w 233187"/>
              <a:gd name="connsiteY0" fmla="*/ 1871037 h 1871037"/>
              <a:gd name="connsiteX1" fmla="*/ 231172 w 233187"/>
              <a:gd name="connsiteY1" fmla="*/ 977203 h 1871037"/>
              <a:gd name="connsiteX2" fmla="*/ 0 w 233187"/>
              <a:gd name="connsiteY2" fmla="*/ 0 h 1871037"/>
              <a:gd name="connsiteX0" fmla="*/ 128591 w 233187"/>
              <a:gd name="connsiteY0" fmla="*/ 1871037 h 1871037"/>
              <a:gd name="connsiteX1" fmla="*/ 231172 w 233187"/>
              <a:gd name="connsiteY1" fmla="*/ 977203 h 1871037"/>
              <a:gd name="connsiteX2" fmla="*/ 0 w 233187"/>
              <a:gd name="connsiteY2" fmla="*/ 0 h 1871037"/>
              <a:gd name="connsiteX0" fmla="*/ 128591 w 226015"/>
              <a:gd name="connsiteY0" fmla="*/ 1871037 h 1871037"/>
              <a:gd name="connsiteX1" fmla="*/ 223782 w 226015"/>
              <a:gd name="connsiteY1" fmla="*/ 1129773 h 1871037"/>
              <a:gd name="connsiteX2" fmla="*/ 0 w 226015"/>
              <a:gd name="connsiteY2" fmla="*/ 0 h 1871037"/>
              <a:gd name="connsiteX0" fmla="*/ 128591 w 206137"/>
              <a:gd name="connsiteY0" fmla="*/ 1871037 h 1871037"/>
              <a:gd name="connsiteX1" fmla="*/ 202954 w 206137"/>
              <a:gd name="connsiteY1" fmla="*/ 899849 h 1871037"/>
              <a:gd name="connsiteX2" fmla="*/ 0 w 206137"/>
              <a:gd name="connsiteY2" fmla="*/ 0 h 1871037"/>
              <a:gd name="connsiteX0" fmla="*/ 159793 w 210167"/>
              <a:gd name="connsiteY0" fmla="*/ 1797276 h 1797276"/>
              <a:gd name="connsiteX1" fmla="*/ 202954 w 210167"/>
              <a:gd name="connsiteY1" fmla="*/ 899849 h 1797276"/>
              <a:gd name="connsiteX2" fmla="*/ 0 w 210167"/>
              <a:gd name="connsiteY2" fmla="*/ 0 h 179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167" h="1797276">
                <a:moveTo>
                  <a:pt x="159793" y="1797276"/>
                </a:moveTo>
                <a:cubicBezTo>
                  <a:pt x="214410" y="1588496"/>
                  <a:pt x="216996" y="1132013"/>
                  <a:pt x="202954" y="899849"/>
                </a:cubicBezTo>
                <a:cubicBezTo>
                  <a:pt x="188912" y="677857"/>
                  <a:pt x="82702" y="245380"/>
                  <a:pt x="0" y="0"/>
                </a:cubicBezTo>
              </a:path>
            </a:pathLst>
          </a:custGeom>
          <a:noFill/>
          <a:ln w="19050" cap="sq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ｺﾞｼｯｸE"/>
              <a:ea typeface="HGPｺﾞｼｯｸE"/>
              <a:cs typeface="+mn-cs"/>
            </a:endParaRPr>
          </a:p>
        </p:txBody>
      </p:sp>
      <p:sp>
        <p:nvSpPr>
          <p:cNvPr id="180" name="円/楕円 393"/>
          <p:cNvSpPr/>
          <p:nvPr/>
        </p:nvSpPr>
        <p:spPr bwMode="auto">
          <a:xfrm>
            <a:off x="3775098" y="586503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81" name="フリーフォーム 180"/>
          <p:cNvSpPr/>
          <p:nvPr/>
        </p:nvSpPr>
        <p:spPr bwMode="auto">
          <a:xfrm>
            <a:off x="5460352" y="6068242"/>
            <a:ext cx="1413588" cy="94570"/>
          </a:xfrm>
          <a:custGeom>
            <a:avLst/>
            <a:gdLst>
              <a:gd name="connsiteX0" fmla="*/ 0 w 1092631"/>
              <a:gd name="connsiteY0" fmla="*/ 0 h 85286"/>
              <a:gd name="connsiteX1" fmla="*/ 224726 w 1092631"/>
              <a:gd name="connsiteY1" fmla="*/ 46495 h 85286"/>
              <a:gd name="connsiteX2" fmla="*/ 433953 w 1092631"/>
              <a:gd name="connsiteY2" fmla="*/ 85240 h 85286"/>
              <a:gd name="connsiteX3" fmla="*/ 1092631 w 1092631"/>
              <a:gd name="connsiteY3" fmla="*/ 38745 h 85286"/>
              <a:gd name="connsiteX0" fmla="*/ 0 w 1092631"/>
              <a:gd name="connsiteY0" fmla="*/ 0 h 68005"/>
              <a:gd name="connsiteX1" fmla="*/ 224726 w 1092631"/>
              <a:gd name="connsiteY1" fmla="*/ 46495 h 68005"/>
              <a:gd name="connsiteX2" fmla="*/ 615966 w 1092631"/>
              <a:gd name="connsiteY2" fmla="*/ 67905 h 68005"/>
              <a:gd name="connsiteX3" fmla="*/ 1092631 w 1092631"/>
              <a:gd name="connsiteY3" fmla="*/ 38745 h 68005"/>
              <a:gd name="connsiteX0" fmla="*/ 0 w 1159554"/>
              <a:gd name="connsiteY0" fmla="*/ 0 h 68005"/>
              <a:gd name="connsiteX1" fmla="*/ 224726 w 1159554"/>
              <a:gd name="connsiteY1" fmla="*/ 46495 h 68005"/>
              <a:gd name="connsiteX2" fmla="*/ 615966 w 1159554"/>
              <a:gd name="connsiteY2" fmla="*/ 67905 h 68005"/>
              <a:gd name="connsiteX3" fmla="*/ 1159554 w 1159554"/>
              <a:gd name="connsiteY3" fmla="*/ 38745 h 68005"/>
              <a:gd name="connsiteX0" fmla="*/ 0 w 1159554"/>
              <a:gd name="connsiteY0" fmla="*/ 0 h 126051"/>
              <a:gd name="connsiteX1" fmla="*/ 224726 w 1159554"/>
              <a:gd name="connsiteY1" fmla="*/ 46495 h 126051"/>
              <a:gd name="connsiteX2" fmla="*/ 644647 w 1159554"/>
              <a:gd name="connsiteY2" fmla="*/ 126031 h 126051"/>
              <a:gd name="connsiteX3" fmla="*/ 1159554 w 1159554"/>
              <a:gd name="connsiteY3" fmla="*/ 38745 h 126051"/>
              <a:gd name="connsiteX0" fmla="*/ 0 w 1159554"/>
              <a:gd name="connsiteY0" fmla="*/ 0 h 126116"/>
              <a:gd name="connsiteX1" fmla="*/ 272528 w 1159554"/>
              <a:gd name="connsiteY1" fmla="*/ 92994 h 126116"/>
              <a:gd name="connsiteX2" fmla="*/ 644647 w 1159554"/>
              <a:gd name="connsiteY2" fmla="*/ 126031 h 126116"/>
              <a:gd name="connsiteX3" fmla="*/ 1159554 w 1159554"/>
              <a:gd name="connsiteY3" fmla="*/ 38745 h 126116"/>
              <a:gd name="connsiteX0" fmla="*/ 0 w 1159554"/>
              <a:gd name="connsiteY0" fmla="*/ 0 h 126117"/>
              <a:gd name="connsiteX1" fmla="*/ 272528 w 1159554"/>
              <a:gd name="connsiteY1" fmla="*/ 92994 h 126117"/>
              <a:gd name="connsiteX2" fmla="*/ 644647 w 1159554"/>
              <a:gd name="connsiteY2" fmla="*/ 126031 h 126117"/>
              <a:gd name="connsiteX3" fmla="*/ 1159554 w 1159554"/>
              <a:gd name="connsiteY3" fmla="*/ 38745 h 126117"/>
              <a:gd name="connsiteX0" fmla="*/ 0 w 1159554"/>
              <a:gd name="connsiteY0" fmla="*/ 0 h 157576"/>
              <a:gd name="connsiteX1" fmla="*/ 239905 w 1159554"/>
              <a:gd name="connsiteY1" fmla="*/ 152069 h 157576"/>
              <a:gd name="connsiteX2" fmla="*/ 644647 w 1159554"/>
              <a:gd name="connsiteY2" fmla="*/ 126031 h 157576"/>
              <a:gd name="connsiteX3" fmla="*/ 1159554 w 1159554"/>
              <a:gd name="connsiteY3" fmla="*/ 38745 h 157576"/>
              <a:gd name="connsiteX0" fmla="*/ 0 w 1159554"/>
              <a:gd name="connsiteY0" fmla="*/ 0 h 157576"/>
              <a:gd name="connsiteX1" fmla="*/ 239905 w 1159554"/>
              <a:gd name="connsiteY1" fmla="*/ 152069 h 157576"/>
              <a:gd name="connsiteX2" fmla="*/ 644647 w 1159554"/>
              <a:gd name="connsiteY2" fmla="*/ 126031 h 157576"/>
              <a:gd name="connsiteX3" fmla="*/ 1159554 w 1159554"/>
              <a:gd name="connsiteY3" fmla="*/ 38745 h 157576"/>
              <a:gd name="connsiteX0" fmla="*/ 0 w 1159554"/>
              <a:gd name="connsiteY0" fmla="*/ 0 h 185329"/>
              <a:gd name="connsiteX1" fmla="*/ 239905 w 1159554"/>
              <a:gd name="connsiteY1" fmla="*/ 152069 h 185329"/>
              <a:gd name="connsiteX2" fmla="*/ 656880 w 1159554"/>
              <a:gd name="connsiteY2" fmla="*/ 185106 h 185329"/>
              <a:gd name="connsiteX3" fmla="*/ 1159554 w 1159554"/>
              <a:gd name="connsiteY3" fmla="*/ 38745 h 185329"/>
              <a:gd name="connsiteX0" fmla="*/ 0 w 1147320"/>
              <a:gd name="connsiteY0" fmla="*/ 0 h 185329"/>
              <a:gd name="connsiteX1" fmla="*/ 239905 w 1147320"/>
              <a:gd name="connsiteY1" fmla="*/ 152069 h 185329"/>
              <a:gd name="connsiteX2" fmla="*/ 656880 w 1147320"/>
              <a:gd name="connsiteY2" fmla="*/ 185106 h 185329"/>
              <a:gd name="connsiteX3" fmla="*/ 1147320 w 1147320"/>
              <a:gd name="connsiteY3" fmla="*/ 38745 h 185329"/>
              <a:gd name="connsiteX0" fmla="*/ 0 w 1147320"/>
              <a:gd name="connsiteY0" fmla="*/ 0 h 185329"/>
              <a:gd name="connsiteX1" fmla="*/ 239905 w 1147320"/>
              <a:gd name="connsiteY1" fmla="*/ 152069 h 185329"/>
              <a:gd name="connsiteX2" fmla="*/ 656880 w 1147320"/>
              <a:gd name="connsiteY2" fmla="*/ 185106 h 185329"/>
              <a:gd name="connsiteX3" fmla="*/ 1147320 w 1147320"/>
              <a:gd name="connsiteY3" fmla="*/ 38745 h 18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320" h="185329">
                <a:moveTo>
                  <a:pt x="0" y="0"/>
                </a:moveTo>
                <a:cubicBezTo>
                  <a:pt x="74909" y="64725"/>
                  <a:pt x="130425" y="121218"/>
                  <a:pt x="239905" y="152069"/>
                </a:cubicBezTo>
                <a:cubicBezTo>
                  <a:pt x="349385" y="182920"/>
                  <a:pt x="512229" y="186398"/>
                  <a:pt x="656880" y="185106"/>
                </a:cubicBezTo>
                <a:cubicBezTo>
                  <a:pt x="801531" y="183814"/>
                  <a:pt x="877936" y="158855"/>
                  <a:pt x="1147320" y="38745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olid"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 dirty="0">
              <a:solidFill>
                <a:prstClr val="black"/>
              </a:solidFill>
              <a:latin typeface="HGPｺﾞｼｯｸE"/>
              <a:ea typeface="HGPｺﾞｼｯｸE"/>
            </a:endParaRPr>
          </a:p>
        </p:txBody>
      </p:sp>
      <p:sp>
        <p:nvSpPr>
          <p:cNvPr id="182" name="円/楕円 395"/>
          <p:cNvSpPr/>
          <p:nvPr/>
        </p:nvSpPr>
        <p:spPr bwMode="auto">
          <a:xfrm>
            <a:off x="5465960" y="6109638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83" name="円/楕円 396"/>
          <p:cNvSpPr/>
          <p:nvPr/>
        </p:nvSpPr>
        <p:spPr bwMode="auto">
          <a:xfrm>
            <a:off x="5257524" y="611721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184" name="Rectangle 195"/>
          <p:cNvSpPr>
            <a:spLocks/>
          </p:cNvSpPr>
          <p:nvPr/>
        </p:nvSpPr>
        <p:spPr bwMode="auto">
          <a:xfrm>
            <a:off x="6976918" y="6105649"/>
            <a:ext cx="495905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To </a:t>
            </a:r>
            <a:r>
              <a:rPr lang="en-US" altLang="ja-JP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US</a:t>
            </a:r>
            <a:endParaRPr lang="en-US" altLang="ja-JP" sz="1200" dirty="0">
              <a:solidFill>
                <a:prstClr val="black"/>
              </a:solidFill>
              <a:latin typeface="Arial" pitchFamily="34" charset="0"/>
              <a:cs typeface="Arial" pitchFamily="34" charset="0"/>
              <a:sym typeface="Arial" charset="0"/>
            </a:endParaRPr>
          </a:p>
        </p:txBody>
      </p:sp>
      <p:sp>
        <p:nvSpPr>
          <p:cNvPr id="185" name="Rectangle 195"/>
          <p:cNvSpPr>
            <a:spLocks/>
          </p:cNvSpPr>
          <p:nvPr/>
        </p:nvSpPr>
        <p:spPr bwMode="auto">
          <a:xfrm>
            <a:off x="3026736" y="6550586"/>
            <a:ext cx="572401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To </a:t>
            </a:r>
            <a:r>
              <a:rPr lang="en-US" altLang="ja-JP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Asia</a:t>
            </a:r>
            <a:endParaRPr lang="en-US" altLang="ja-JP" sz="1200" dirty="0">
              <a:solidFill>
                <a:prstClr val="black"/>
              </a:solidFill>
              <a:latin typeface="Arial" pitchFamily="34" charset="0"/>
              <a:cs typeface="Arial" pitchFamily="34" charset="0"/>
              <a:sym typeface="Arial" charset="0"/>
            </a:endParaRPr>
          </a:p>
        </p:txBody>
      </p:sp>
      <p:sp>
        <p:nvSpPr>
          <p:cNvPr id="186" name="Rectangle 195"/>
          <p:cNvSpPr>
            <a:spLocks/>
          </p:cNvSpPr>
          <p:nvPr/>
        </p:nvSpPr>
        <p:spPr bwMode="auto">
          <a:xfrm>
            <a:off x="4522671" y="3948298"/>
            <a:ext cx="776431" cy="261610"/>
          </a:xfrm>
          <a:prstGeom prst="rect">
            <a:avLst/>
          </a:prstGeom>
          <a:solidFill>
            <a:schemeClr val="bg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To </a:t>
            </a:r>
            <a:r>
              <a:rPr lang="en-US" altLang="ja-JP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Arial" charset="0"/>
              </a:rPr>
              <a:t>Europe</a:t>
            </a:r>
            <a:endParaRPr lang="en-US" altLang="ja-JP" sz="1200" dirty="0">
              <a:solidFill>
                <a:prstClr val="black"/>
              </a:solidFill>
              <a:latin typeface="Arial" pitchFamily="34" charset="0"/>
              <a:cs typeface="Arial" pitchFamily="34" charset="0"/>
              <a:sym typeface="Arial" charset="0"/>
            </a:endParaRPr>
          </a:p>
        </p:txBody>
      </p:sp>
      <p:cxnSp>
        <p:nvCxnSpPr>
          <p:cNvPr id="187" name="直線コネクタ 186"/>
          <p:cNvCxnSpPr/>
          <p:nvPr/>
        </p:nvCxnSpPr>
        <p:spPr bwMode="auto">
          <a:xfrm>
            <a:off x="1055728" y="4374714"/>
            <a:ext cx="36220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8" name="直線コネクタ 187"/>
          <p:cNvCxnSpPr/>
          <p:nvPr/>
        </p:nvCxnSpPr>
        <p:spPr bwMode="auto">
          <a:xfrm>
            <a:off x="1055728" y="4080978"/>
            <a:ext cx="36220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89" name="テキスト ボックス 188"/>
          <p:cNvSpPr txBox="1"/>
          <p:nvPr/>
        </p:nvSpPr>
        <p:spPr bwMode="auto">
          <a:xfrm>
            <a:off x="1352224" y="3939704"/>
            <a:ext cx="27517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defTabSz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:</a:t>
            </a:r>
            <a:r>
              <a:rPr lang="ja-JP" altLang="en-US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Domestic line     	(100Gbps or more)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0" name="テキスト ボックス 189"/>
          <p:cNvSpPr txBox="1"/>
          <p:nvPr/>
        </p:nvSpPr>
        <p:spPr bwMode="auto">
          <a:xfrm>
            <a:off x="1352224" y="4252010"/>
            <a:ext cx="21788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defTabSz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:</a:t>
            </a:r>
            <a:r>
              <a:rPr lang="ja-JP" altLang="en-US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International line</a:t>
            </a:r>
            <a:r>
              <a:rPr lang="ja-JP" altLang="en-US" sz="120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	(100Gbps</a:t>
            </a:r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91" name="直線コネクタ 190"/>
          <p:cNvCxnSpPr/>
          <p:nvPr/>
        </p:nvCxnSpPr>
        <p:spPr bwMode="auto">
          <a:xfrm>
            <a:off x="1055728" y="4688478"/>
            <a:ext cx="3622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92" name="テキスト ボックス 191"/>
          <p:cNvSpPr txBox="1"/>
          <p:nvPr/>
        </p:nvSpPr>
        <p:spPr bwMode="auto">
          <a:xfrm>
            <a:off x="1352224" y="4547845"/>
            <a:ext cx="21169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defTabSz="179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:</a:t>
            </a:r>
            <a:r>
              <a:rPr lang="ja-JP" altLang="en-US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International line</a:t>
            </a:r>
            <a:r>
              <a:rPr lang="ja-JP" altLang="en-US" sz="120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	(10Gbps</a:t>
            </a:r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193" name="表 192"/>
          <p:cNvGraphicFramePr>
            <a:graphicFrameLocks noGrp="1"/>
          </p:cNvGraphicFramePr>
          <p:nvPr>
            <p:extLst/>
          </p:nvPr>
        </p:nvGraphicFramePr>
        <p:xfrm>
          <a:off x="164503" y="2273347"/>
          <a:ext cx="6271037" cy="1156961"/>
        </p:xfrm>
        <a:graphic>
          <a:graphicData uri="http://schemas.openxmlformats.org/drawingml/2006/table">
            <a:tbl>
              <a:tblPr firstRow="1" bandRow="1"/>
              <a:tblGrid>
                <a:gridCol w="8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45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8301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endParaRPr kumimoji="1" lang="ja-JP" altLang="en-US" sz="10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National </a:t>
                      </a:r>
                    </a:p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Universities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Municipal</a:t>
                      </a:r>
                    </a:p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Universities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Private</a:t>
                      </a:r>
                    </a:p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Universities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Junior</a:t>
                      </a:r>
                      <a:r>
                        <a:rPr kumimoji="1" lang="en-US" altLang="ja-JP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Colleges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Colleges of Technology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Inter-Univ. Research Institutes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Labs and Others</a:t>
                      </a:r>
                      <a:endParaRPr kumimoji="1" lang="ja-JP" altLang="en-US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761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50" dirty="0" smtClean="0">
                          <a:latin typeface="Arial" pitchFamily="34" charset="0"/>
                          <a:cs typeface="Arial" pitchFamily="34" charset="0"/>
                        </a:rPr>
                        <a:t>Number</a:t>
                      </a:r>
                      <a:r>
                        <a:rPr kumimoji="1" lang="en-US" altLang="ja-JP" sz="1050" baseline="0" dirty="0" smtClean="0">
                          <a:latin typeface="Arial" pitchFamily="34" charset="0"/>
                          <a:cs typeface="Arial" pitchFamily="34" charset="0"/>
                        </a:rPr>
                        <a:t> of Organizations</a:t>
                      </a:r>
                      <a:endParaRPr kumimoji="1" lang="ja-JP" altLang="en-US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  <a:p>
                      <a:pPr algn="ctr"/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(78%)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(55%)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(97%)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kumimoji="1" lang="ja-JP" alt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HGPｺﾞｼｯｸE"/>
                          <a:ea typeface="HGPｺﾞｼｯｸE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817</a:t>
                      </a:r>
                      <a:endParaRPr kumimoji="1" lang="ja-JP" alt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08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4" name="正方形/長方形 193"/>
          <p:cNvSpPr/>
          <p:nvPr/>
        </p:nvSpPr>
        <p:spPr>
          <a:xfrm>
            <a:off x="96695" y="3477994"/>
            <a:ext cx="1620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ja-JP" sz="1200" dirty="0" smtClean="0">
                <a:solidFill>
                  <a:srgbClr val="000000"/>
                </a:solidFill>
                <a:latin typeface="Arial" pitchFamily="34" charset="0"/>
                <a:ea typeface="HGPｺﾞｼｯｸE"/>
                <a:cs typeface="Arial" pitchFamily="34" charset="0"/>
              </a:rPr>
              <a:t>(As of March 2015) </a:t>
            </a:r>
            <a:endParaRPr lang="ja-JP" altLang="en-US" sz="1200" dirty="0">
              <a:solidFill>
                <a:srgbClr val="000000"/>
              </a:solidFill>
              <a:latin typeface="Arial" pitchFamily="34" charset="0"/>
              <a:ea typeface="HGPｺﾞｼｯｸE"/>
              <a:cs typeface="Arial" pitchFamily="34" charset="0"/>
            </a:endParaRPr>
          </a:p>
        </p:txBody>
      </p:sp>
      <p:sp>
        <p:nvSpPr>
          <p:cNvPr id="195" name="Rectangle 195"/>
          <p:cNvSpPr>
            <a:spLocks/>
          </p:cNvSpPr>
          <p:nvPr/>
        </p:nvSpPr>
        <p:spPr bwMode="auto">
          <a:xfrm>
            <a:off x="6712190" y="2789587"/>
            <a:ext cx="655629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altLang="ja-JP" sz="1200" dirty="0" smtClean="0">
                <a:solidFill>
                  <a:srgbClr val="000000"/>
                </a:solidFill>
                <a:effectLst>
                  <a:glow rad="228600">
                    <a:srgbClr val="FFFFFF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ＭＳ Ｐゴシック" charset="-128"/>
                <a:cs typeface="Arial" pitchFamily="34" charset="0"/>
                <a:sym typeface="Arial" charset="0"/>
              </a:rPr>
              <a:t>Sapporo</a:t>
            </a:r>
            <a:endParaRPr lang="en-US" altLang="ja-JP" sz="1200" dirty="0">
              <a:solidFill>
                <a:srgbClr val="000000"/>
              </a:solidFill>
              <a:effectLst>
                <a:glow rad="228600">
                  <a:srgbClr val="FFFFFF">
                    <a:satMod val="175000"/>
                    <a:alpha val="40000"/>
                  </a:srgbClr>
                </a:glow>
              </a:effectLst>
              <a:latin typeface="Arial" pitchFamily="34" charset="0"/>
              <a:ea typeface="ＭＳ Ｐゴシック" charset="-128"/>
              <a:cs typeface="Arial" pitchFamily="34" charset="0"/>
              <a:sym typeface="Arial" charset="0"/>
            </a:endParaRPr>
          </a:p>
        </p:txBody>
      </p:sp>
      <p:sp>
        <p:nvSpPr>
          <p:cNvPr id="196" name="Rectangle 195"/>
          <p:cNvSpPr>
            <a:spLocks/>
          </p:cNvSpPr>
          <p:nvPr/>
        </p:nvSpPr>
        <p:spPr bwMode="auto">
          <a:xfrm>
            <a:off x="1562027" y="5193169"/>
            <a:ext cx="665247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altLang="ja-JP" sz="1200" dirty="0" smtClean="0">
                <a:solidFill>
                  <a:srgbClr val="000000"/>
                </a:solidFill>
                <a:effectLst>
                  <a:glow rad="228600">
                    <a:srgbClr val="FFFFFF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ＭＳ Ｐゴシック" charset="-128"/>
                <a:cs typeface="Arial" pitchFamily="34" charset="0"/>
                <a:sym typeface="Arial" charset="0"/>
              </a:rPr>
              <a:t>Fukuoka</a:t>
            </a:r>
            <a:endParaRPr lang="en-US" altLang="ja-JP" sz="1200" dirty="0">
              <a:solidFill>
                <a:srgbClr val="000000"/>
              </a:solidFill>
              <a:effectLst>
                <a:glow rad="228600">
                  <a:srgbClr val="FFFFFF">
                    <a:satMod val="175000"/>
                    <a:alpha val="40000"/>
                  </a:srgbClr>
                </a:glow>
              </a:effectLst>
              <a:latin typeface="Arial" pitchFamily="34" charset="0"/>
              <a:ea typeface="ＭＳ Ｐゴシック" charset="-128"/>
              <a:cs typeface="Arial" pitchFamily="34" charset="0"/>
              <a:sym typeface="Arial" charset="0"/>
            </a:endParaRPr>
          </a:p>
        </p:txBody>
      </p:sp>
      <p:sp>
        <p:nvSpPr>
          <p:cNvPr id="197" name="Rectangle 195"/>
          <p:cNvSpPr>
            <a:spLocks/>
          </p:cNvSpPr>
          <p:nvPr/>
        </p:nvSpPr>
        <p:spPr bwMode="auto">
          <a:xfrm>
            <a:off x="3581928" y="5622399"/>
            <a:ext cx="520976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altLang="ja-JP" sz="1200" dirty="0" smtClean="0">
                <a:solidFill>
                  <a:srgbClr val="000000"/>
                </a:solidFill>
                <a:effectLst>
                  <a:glow rad="228600">
                    <a:srgbClr val="FFFFFF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ＭＳ Ｐゴシック" charset="-128"/>
                <a:cs typeface="Arial" pitchFamily="34" charset="0"/>
                <a:sym typeface="Arial" charset="0"/>
              </a:rPr>
              <a:t>Osaka</a:t>
            </a:r>
            <a:endParaRPr lang="en-US" altLang="ja-JP" sz="1200" dirty="0">
              <a:solidFill>
                <a:srgbClr val="000000"/>
              </a:solidFill>
              <a:effectLst>
                <a:glow rad="228600">
                  <a:srgbClr val="FFFFFF">
                    <a:satMod val="175000"/>
                    <a:alpha val="40000"/>
                  </a:srgbClr>
                </a:glow>
              </a:effectLst>
              <a:latin typeface="Arial" pitchFamily="34" charset="0"/>
              <a:ea typeface="ＭＳ Ｐゴシック" charset="-128"/>
              <a:cs typeface="Arial" pitchFamily="34" charset="0"/>
              <a:sym typeface="Arial" charset="0"/>
            </a:endParaRPr>
          </a:p>
        </p:txBody>
      </p:sp>
      <p:sp>
        <p:nvSpPr>
          <p:cNvPr id="198" name="Rectangle 195"/>
          <p:cNvSpPr>
            <a:spLocks/>
          </p:cNvSpPr>
          <p:nvPr/>
        </p:nvSpPr>
        <p:spPr bwMode="auto">
          <a:xfrm>
            <a:off x="5257524" y="6214813"/>
            <a:ext cx="478272" cy="26161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altLang="ja-JP" sz="1200" dirty="0" smtClean="0">
                <a:solidFill>
                  <a:srgbClr val="000000"/>
                </a:solidFill>
                <a:effectLst>
                  <a:glow rad="228600">
                    <a:srgbClr val="FFFFFF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ＭＳ Ｐゴシック" charset="-128"/>
                <a:cs typeface="Arial" pitchFamily="34" charset="0"/>
                <a:sym typeface="Arial" charset="0"/>
              </a:rPr>
              <a:t>Tokyo</a:t>
            </a:r>
            <a:endParaRPr lang="en-US" altLang="ja-JP" sz="1200" dirty="0">
              <a:solidFill>
                <a:srgbClr val="000000"/>
              </a:solidFill>
              <a:effectLst>
                <a:glow rad="228600">
                  <a:srgbClr val="FFFFFF">
                    <a:satMod val="175000"/>
                    <a:alpha val="40000"/>
                  </a:srgbClr>
                </a:glow>
              </a:effectLst>
              <a:latin typeface="Arial" pitchFamily="34" charset="0"/>
              <a:ea typeface="ＭＳ Ｐゴシック" charset="-128"/>
              <a:cs typeface="Arial" pitchFamily="34" charset="0"/>
              <a:sym typeface="Arial" charset="0"/>
            </a:endParaRPr>
          </a:p>
        </p:txBody>
      </p:sp>
      <p:sp>
        <p:nvSpPr>
          <p:cNvPr id="199" name="フリーフォーム 198"/>
          <p:cNvSpPr/>
          <p:nvPr/>
        </p:nvSpPr>
        <p:spPr bwMode="auto">
          <a:xfrm>
            <a:off x="5425775" y="6051249"/>
            <a:ext cx="1465732" cy="328211"/>
          </a:xfrm>
          <a:custGeom>
            <a:avLst/>
            <a:gdLst>
              <a:gd name="connsiteX0" fmla="*/ 0 w 1092631"/>
              <a:gd name="connsiteY0" fmla="*/ 0 h 85286"/>
              <a:gd name="connsiteX1" fmla="*/ 224726 w 1092631"/>
              <a:gd name="connsiteY1" fmla="*/ 46495 h 85286"/>
              <a:gd name="connsiteX2" fmla="*/ 433953 w 1092631"/>
              <a:gd name="connsiteY2" fmla="*/ 85240 h 85286"/>
              <a:gd name="connsiteX3" fmla="*/ 1092631 w 1092631"/>
              <a:gd name="connsiteY3" fmla="*/ 38745 h 85286"/>
              <a:gd name="connsiteX0" fmla="*/ 0 w 1092631"/>
              <a:gd name="connsiteY0" fmla="*/ 0 h 68005"/>
              <a:gd name="connsiteX1" fmla="*/ 224726 w 1092631"/>
              <a:gd name="connsiteY1" fmla="*/ 46495 h 68005"/>
              <a:gd name="connsiteX2" fmla="*/ 615966 w 1092631"/>
              <a:gd name="connsiteY2" fmla="*/ 67905 h 68005"/>
              <a:gd name="connsiteX3" fmla="*/ 1092631 w 1092631"/>
              <a:gd name="connsiteY3" fmla="*/ 38745 h 68005"/>
              <a:gd name="connsiteX0" fmla="*/ 0 w 1159554"/>
              <a:gd name="connsiteY0" fmla="*/ 0 h 68005"/>
              <a:gd name="connsiteX1" fmla="*/ 224726 w 1159554"/>
              <a:gd name="connsiteY1" fmla="*/ 46495 h 68005"/>
              <a:gd name="connsiteX2" fmla="*/ 615966 w 1159554"/>
              <a:gd name="connsiteY2" fmla="*/ 67905 h 68005"/>
              <a:gd name="connsiteX3" fmla="*/ 1159554 w 1159554"/>
              <a:gd name="connsiteY3" fmla="*/ 38745 h 68005"/>
              <a:gd name="connsiteX0" fmla="*/ 0 w 1159554"/>
              <a:gd name="connsiteY0" fmla="*/ 0 h 126051"/>
              <a:gd name="connsiteX1" fmla="*/ 224726 w 1159554"/>
              <a:gd name="connsiteY1" fmla="*/ 46495 h 126051"/>
              <a:gd name="connsiteX2" fmla="*/ 644647 w 1159554"/>
              <a:gd name="connsiteY2" fmla="*/ 126031 h 126051"/>
              <a:gd name="connsiteX3" fmla="*/ 1159554 w 1159554"/>
              <a:gd name="connsiteY3" fmla="*/ 38745 h 126051"/>
              <a:gd name="connsiteX0" fmla="*/ 0 w 1159554"/>
              <a:gd name="connsiteY0" fmla="*/ 0 h 126116"/>
              <a:gd name="connsiteX1" fmla="*/ 272528 w 1159554"/>
              <a:gd name="connsiteY1" fmla="*/ 92994 h 126116"/>
              <a:gd name="connsiteX2" fmla="*/ 644647 w 1159554"/>
              <a:gd name="connsiteY2" fmla="*/ 126031 h 126116"/>
              <a:gd name="connsiteX3" fmla="*/ 1159554 w 1159554"/>
              <a:gd name="connsiteY3" fmla="*/ 38745 h 126116"/>
              <a:gd name="connsiteX0" fmla="*/ 0 w 1159554"/>
              <a:gd name="connsiteY0" fmla="*/ 0 h 126117"/>
              <a:gd name="connsiteX1" fmla="*/ 272528 w 1159554"/>
              <a:gd name="connsiteY1" fmla="*/ 92994 h 126117"/>
              <a:gd name="connsiteX2" fmla="*/ 644647 w 1159554"/>
              <a:gd name="connsiteY2" fmla="*/ 126031 h 126117"/>
              <a:gd name="connsiteX3" fmla="*/ 1159554 w 1159554"/>
              <a:gd name="connsiteY3" fmla="*/ 38745 h 126117"/>
              <a:gd name="connsiteX0" fmla="*/ 0 w 1209031"/>
              <a:gd name="connsiteY0" fmla="*/ 0 h 451107"/>
              <a:gd name="connsiteX1" fmla="*/ 322005 w 1209031"/>
              <a:gd name="connsiteY1" fmla="*/ 406586 h 451107"/>
              <a:gd name="connsiteX2" fmla="*/ 694124 w 1209031"/>
              <a:gd name="connsiteY2" fmla="*/ 439623 h 451107"/>
              <a:gd name="connsiteX3" fmla="*/ 1209031 w 1209031"/>
              <a:gd name="connsiteY3" fmla="*/ 352337 h 451107"/>
              <a:gd name="connsiteX0" fmla="*/ 0 w 1209031"/>
              <a:gd name="connsiteY0" fmla="*/ 0 h 439641"/>
              <a:gd name="connsiteX1" fmla="*/ 297266 w 1209031"/>
              <a:gd name="connsiteY1" fmla="*/ 302056 h 439641"/>
              <a:gd name="connsiteX2" fmla="*/ 694124 w 1209031"/>
              <a:gd name="connsiteY2" fmla="*/ 439623 h 439641"/>
              <a:gd name="connsiteX3" fmla="*/ 1209031 w 1209031"/>
              <a:gd name="connsiteY3" fmla="*/ 352337 h 439641"/>
              <a:gd name="connsiteX0" fmla="*/ 0 w 1209031"/>
              <a:gd name="connsiteY0" fmla="*/ 0 h 424714"/>
              <a:gd name="connsiteX1" fmla="*/ 297266 w 1209031"/>
              <a:gd name="connsiteY1" fmla="*/ 302056 h 424714"/>
              <a:gd name="connsiteX2" fmla="*/ 650831 w 1209031"/>
              <a:gd name="connsiteY2" fmla="*/ 424690 h 424714"/>
              <a:gd name="connsiteX3" fmla="*/ 1209031 w 1209031"/>
              <a:gd name="connsiteY3" fmla="*/ 352337 h 424714"/>
              <a:gd name="connsiteX0" fmla="*/ 0 w 1171923"/>
              <a:gd name="connsiteY0" fmla="*/ 0 h 427242"/>
              <a:gd name="connsiteX1" fmla="*/ 297266 w 1171923"/>
              <a:gd name="connsiteY1" fmla="*/ 302056 h 427242"/>
              <a:gd name="connsiteX2" fmla="*/ 650831 w 1171923"/>
              <a:gd name="connsiteY2" fmla="*/ 424690 h 427242"/>
              <a:gd name="connsiteX3" fmla="*/ 1171923 w 1171923"/>
              <a:gd name="connsiteY3" fmla="*/ 367269 h 427242"/>
              <a:gd name="connsiteX0" fmla="*/ 0 w 1184292"/>
              <a:gd name="connsiteY0" fmla="*/ 0 h 462011"/>
              <a:gd name="connsiteX1" fmla="*/ 297266 w 1184292"/>
              <a:gd name="connsiteY1" fmla="*/ 302056 h 462011"/>
              <a:gd name="connsiteX2" fmla="*/ 650831 w 1184292"/>
              <a:gd name="connsiteY2" fmla="*/ 424690 h 462011"/>
              <a:gd name="connsiteX3" fmla="*/ 1184292 w 1184292"/>
              <a:gd name="connsiteY3" fmla="*/ 427001 h 462011"/>
              <a:gd name="connsiteX0" fmla="*/ 0 w 1184292"/>
              <a:gd name="connsiteY0" fmla="*/ 0 h 435516"/>
              <a:gd name="connsiteX1" fmla="*/ 297266 w 1184292"/>
              <a:gd name="connsiteY1" fmla="*/ 302056 h 435516"/>
              <a:gd name="connsiteX2" fmla="*/ 650831 w 1184292"/>
              <a:gd name="connsiteY2" fmla="*/ 424690 h 435516"/>
              <a:gd name="connsiteX3" fmla="*/ 1184292 w 1184292"/>
              <a:gd name="connsiteY3" fmla="*/ 427001 h 435516"/>
              <a:gd name="connsiteX0" fmla="*/ 0 w 1184292"/>
              <a:gd name="connsiteY0" fmla="*/ 0 h 435516"/>
              <a:gd name="connsiteX1" fmla="*/ 297266 w 1184292"/>
              <a:gd name="connsiteY1" fmla="*/ 302056 h 435516"/>
              <a:gd name="connsiteX2" fmla="*/ 650831 w 1184292"/>
              <a:gd name="connsiteY2" fmla="*/ 424690 h 435516"/>
              <a:gd name="connsiteX3" fmla="*/ 1184292 w 1184292"/>
              <a:gd name="connsiteY3" fmla="*/ 427001 h 435516"/>
              <a:gd name="connsiteX0" fmla="*/ 0 w 1184292"/>
              <a:gd name="connsiteY0" fmla="*/ 0 h 469503"/>
              <a:gd name="connsiteX1" fmla="*/ 297266 w 1184292"/>
              <a:gd name="connsiteY1" fmla="*/ 302056 h 469503"/>
              <a:gd name="connsiteX2" fmla="*/ 657016 w 1184292"/>
              <a:gd name="connsiteY2" fmla="*/ 469490 h 469503"/>
              <a:gd name="connsiteX3" fmla="*/ 1184292 w 1184292"/>
              <a:gd name="connsiteY3" fmla="*/ 427001 h 469503"/>
              <a:gd name="connsiteX0" fmla="*/ 0 w 1184292"/>
              <a:gd name="connsiteY0" fmla="*/ 0 h 469489"/>
              <a:gd name="connsiteX1" fmla="*/ 297266 w 1184292"/>
              <a:gd name="connsiteY1" fmla="*/ 302056 h 469489"/>
              <a:gd name="connsiteX2" fmla="*/ 657016 w 1184292"/>
              <a:gd name="connsiteY2" fmla="*/ 469490 h 469489"/>
              <a:gd name="connsiteX3" fmla="*/ 1184292 w 1184292"/>
              <a:gd name="connsiteY3" fmla="*/ 427001 h 469489"/>
              <a:gd name="connsiteX0" fmla="*/ 0 w 1184292"/>
              <a:gd name="connsiteY0" fmla="*/ 0 h 469491"/>
              <a:gd name="connsiteX1" fmla="*/ 260158 w 1184292"/>
              <a:gd name="connsiteY1" fmla="*/ 302056 h 469491"/>
              <a:gd name="connsiteX2" fmla="*/ 657016 w 1184292"/>
              <a:gd name="connsiteY2" fmla="*/ 469490 h 469491"/>
              <a:gd name="connsiteX3" fmla="*/ 1184292 w 1184292"/>
              <a:gd name="connsiteY3" fmla="*/ 427001 h 469491"/>
              <a:gd name="connsiteX0" fmla="*/ 0 w 1184292"/>
              <a:gd name="connsiteY0" fmla="*/ 0 h 469489"/>
              <a:gd name="connsiteX1" fmla="*/ 260158 w 1184292"/>
              <a:gd name="connsiteY1" fmla="*/ 302056 h 469489"/>
              <a:gd name="connsiteX2" fmla="*/ 657016 w 1184292"/>
              <a:gd name="connsiteY2" fmla="*/ 469490 h 469489"/>
              <a:gd name="connsiteX3" fmla="*/ 1184292 w 1184292"/>
              <a:gd name="connsiteY3" fmla="*/ 427001 h 469489"/>
              <a:gd name="connsiteX0" fmla="*/ 0 w 1184292"/>
              <a:gd name="connsiteY0" fmla="*/ 0 h 469491"/>
              <a:gd name="connsiteX1" fmla="*/ 260158 w 1184292"/>
              <a:gd name="connsiteY1" fmla="*/ 302056 h 469491"/>
              <a:gd name="connsiteX2" fmla="*/ 657016 w 1184292"/>
              <a:gd name="connsiteY2" fmla="*/ 469490 h 469491"/>
              <a:gd name="connsiteX3" fmla="*/ 1184292 w 1184292"/>
              <a:gd name="connsiteY3" fmla="*/ 427001 h 469491"/>
              <a:gd name="connsiteX0" fmla="*/ 0 w 1184292"/>
              <a:gd name="connsiteY0" fmla="*/ 0 h 478400"/>
              <a:gd name="connsiteX1" fmla="*/ 260158 w 1184292"/>
              <a:gd name="connsiteY1" fmla="*/ 302056 h 478400"/>
              <a:gd name="connsiteX2" fmla="*/ 657016 w 1184292"/>
              <a:gd name="connsiteY2" fmla="*/ 469490 h 478400"/>
              <a:gd name="connsiteX3" fmla="*/ 1184292 w 1184292"/>
              <a:gd name="connsiteY3" fmla="*/ 427001 h 478400"/>
              <a:gd name="connsiteX0" fmla="*/ 0 w 1184292"/>
              <a:gd name="connsiteY0" fmla="*/ 0 h 478398"/>
              <a:gd name="connsiteX1" fmla="*/ 260158 w 1184292"/>
              <a:gd name="connsiteY1" fmla="*/ 302056 h 478398"/>
              <a:gd name="connsiteX2" fmla="*/ 657016 w 1184292"/>
              <a:gd name="connsiteY2" fmla="*/ 469490 h 478398"/>
              <a:gd name="connsiteX3" fmla="*/ 1184292 w 1184292"/>
              <a:gd name="connsiteY3" fmla="*/ 427001 h 478398"/>
              <a:gd name="connsiteX0" fmla="*/ 0 w 1184292"/>
              <a:gd name="connsiteY0" fmla="*/ 0 h 482039"/>
              <a:gd name="connsiteX1" fmla="*/ 260158 w 1184292"/>
              <a:gd name="connsiteY1" fmla="*/ 302056 h 482039"/>
              <a:gd name="connsiteX2" fmla="*/ 657016 w 1184292"/>
              <a:gd name="connsiteY2" fmla="*/ 469490 h 482039"/>
              <a:gd name="connsiteX3" fmla="*/ 1184292 w 1184292"/>
              <a:gd name="connsiteY3" fmla="*/ 427001 h 482039"/>
              <a:gd name="connsiteX0" fmla="*/ 0 w 1184292"/>
              <a:gd name="connsiteY0" fmla="*/ 0 h 482039"/>
              <a:gd name="connsiteX1" fmla="*/ 260158 w 1184292"/>
              <a:gd name="connsiteY1" fmla="*/ 302056 h 482039"/>
              <a:gd name="connsiteX2" fmla="*/ 657016 w 1184292"/>
              <a:gd name="connsiteY2" fmla="*/ 469490 h 482039"/>
              <a:gd name="connsiteX3" fmla="*/ 1184292 w 1184292"/>
              <a:gd name="connsiteY3" fmla="*/ 427001 h 482039"/>
              <a:gd name="connsiteX0" fmla="*/ 0 w 1177258"/>
              <a:gd name="connsiteY0" fmla="*/ 0 h 499024"/>
              <a:gd name="connsiteX1" fmla="*/ 253124 w 1177258"/>
              <a:gd name="connsiteY1" fmla="*/ 319041 h 499024"/>
              <a:gd name="connsiteX2" fmla="*/ 649982 w 1177258"/>
              <a:gd name="connsiteY2" fmla="*/ 486475 h 499024"/>
              <a:gd name="connsiteX3" fmla="*/ 1177258 w 1177258"/>
              <a:gd name="connsiteY3" fmla="*/ 443986 h 499024"/>
              <a:gd name="connsiteX0" fmla="*/ 0 w 1177258"/>
              <a:gd name="connsiteY0" fmla="*/ 0 h 499024"/>
              <a:gd name="connsiteX1" fmla="*/ 102482 w 1177258"/>
              <a:gd name="connsiteY1" fmla="*/ 309333 h 499024"/>
              <a:gd name="connsiteX2" fmla="*/ 649982 w 1177258"/>
              <a:gd name="connsiteY2" fmla="*/ 486475 h 499024"/>
              <a:gd name="connsiteX3" fmla="*/ 1177258 w 1177258"/>
              <a:gd name="connsiteY3" fmla="*/ 443986 h 499024"/>
              <a:gd name="connsiteX0" fmla="*/ 0 w 1177258"/>
              <a:gd name="connsiteY0" fmla="*/ 0 h 499024"/>
              <a:gd name="connsiteX1" fmla="*/ 102482 w 1177258"/>
              <a:gd name="connsiteY1" fmla="*/ 309333 h 499024"/>
              <a:gd name="connsiteX2" fmla="*/ 649982 w 1177258"/>
              <a:gd name="connsiteY2" fmla="*/ 486475 h 499024"/>
              <a:gd name="connsiteX3" fmla="*/ 1177258 w 1177258"/>
              <a:gd name="connsiteY3" fmla="*/ 443986 h 499024"/>
              <a:gd name="connsiteX0" fmla="*/ 0 w 1177258"/>
              <a:gd name="connsiteY0" fmla="*/ 0 h 499024"/>
              <a:gd name="connsiteX1" fmla="*/ 128593 w 1177258"/>
              <a:gd name="connsiteY1" fmla="*/ 304479 h 499024"/>
              <a:gd name="connsiteX2" fmla="*/ 649982 w 1177258"/>
              <a:gd name="connsiteY2" fmla="*/ 486475 h 499024"/>
              <a:gd name="connsiteX3" fmla="*/ 1177258 w 1177258"/>
              <a:gd name="connsiteY3" fmla="*/ 443986 h 499024"/>
              <a:gd name="connsiteX0" fmla="*/ 0 w 1177258"/>
              <a:gd name="connsiteY0" fmla="*/ 0 h 499024"/>
              <a:gd name="connsiteX1" fmla="*/ 128593 w 1177258"/>
              <a:gd name="connsiteY1" fmla="*/ 304479 h 499024"/>
              <a:gd name="connsiteX2" fmla="*/ 649982 w 1177258"/>
              <a:gd name="connsiteY2" fmla="*/ 486475 h 499024"/>
              <a:gd name="connsiteX3" fmla="*/ 1177258 w 1177258"/>
              <a:gd name="connsiteY3" fmla="*/ 443986 h 499024"/>
              <a:gd name="connsiteX0" fmla="*/ 0 w 1177258"/>
              <a:gd name="connsiteY0" fmla="*/ 0 h 507186"/>
              <a:gd name="connsiteX1" fmla="*/ 128593 w 1177258"/>
              <a:gd name="connsiteY1" fmla="*/ 304479 h 507186"/>
              <a:gd name="connsiteX2" fmla="*/ 545537 w 1177258"/>
              <a:gd name="connsiteY2" fmla="*/ 496183 h 507186"/>
              <a:gd name="connsiteX3" fmla="*/ 1177258 w 1177258"/>
              <a:gd name="connsiteY3" fmla="*/ 443986 h 507186"/>
              <a:gd name="connsiteX0" fmla="*/ 0 w 1177258"/>
              <a:gd name="connsiteY0" fmla="*/ 0 h 521263"/>
              <a:gd name="connsiteX1" fmla="*/ 128593 w 1177258"/>
              <a:gd name="connsiteY1" fmla="*/ 304479 h 521263"/>
              <a:gd name="connsiteX2" fmla="*/ 545537 w 1177258"/>
              <a:gd name="connsiteY2" fmla="*/ 496183 h 521263"/>
              <a:gd name="connsiteX3" fmla="*/ 862876 w 1177258"/>
              <a:gd name="connsiteY3" fmla="*/ 514583 h 521263"/>
              <a:gd name="connsiteX4" fmla="*/ 1177258 w 1177258"/>
              <a:gd name="connsiteY4" fmla="*/ 443986 h 521263"/>
              <a:gd name="connsiteX0" fmla="*/ 0 w 1181275"/>
              <a:gd name="connsiteY0" fmla="*/ 0 h 521263"/>
              <a:gd name="connsiteX1" fmla="*/ 128593 w 1181275"/>
              <a:gd name="connsiteY1" fmla="*/ 304479 h 521263"/>
              <a:gd name="connsiteX2" fmla="*/ 545537 w 1181275"/>
              <a:gd name="connsiteY2" fmla="*/ 496183 h 521263"/>
              <a:gd name="connsiteX3" fmla="*/ 862876 w 1181275"/>
              <a:gd name="connsiteY3" fmla="*/ 514583 h 521263"/>
              <a:gd name="connsiteX4" fmla="*/ 1181275 w 1181275"/>
              <a:gd name="connsiteY4" fmla="*/ 502236 h 521263"/>
              <a:gd name="connsiteX0" fmla="*/ 0 w 1181275"/>
              <a:gd name="connsiteY0" fmla="*/ 0 h 521263"/>
              <a:gd name="connsiteX1" fmla="*/ 128593 w 1181275"/>
              <a:gd name="connsiteY1" fmla="*/ 304479 h 521263"/>
              <a:gd name="connsiteX2" fmla="*/ 545537 w 1181275"/>
              <a:gd name="connsiteY2" fmla="*/ 496183 h 521263"/>
              <a:gd name="connsiteX3" fmla="*/ 862876 w 1181275"/>
              <a:gd name="connsiteY3" fmla="*/ 514583 h 521263"/>
              <a:gd name="connsiteX4" fmla="*/ 1181275 w 1181275"/>
              <a:gd name="connsiteY4" fmla="*/ 502236 h 521263"/>
              <a:gd name="connsiteX0" fmla="*/ 0 w 1181275"/>
              <a:gd name="connsiteY0" fmla="*/ 0 h 540977"/>
              <a:gd name="connsiteX1" fmla="*/ 128593 w 1181275"/>
              <a:gd name="connsiteY1" fmla="*/ 304479 h 540977"/>
              <a:gd name="connsiteX2" fmla="*/ 545537 w 1181275"/>
              <a:gd name="connsiteY2" fmla="*/ 496183 h 540977"/>
              <a:gd name="connsiteX3" fmla="*/ 864885 w 1181275"/>
              <a:gd name="connsiteY3" fmla="*/ 538854 h 540977"/>
              <a:gd name="connsiteX4" fmla="*/ 1181275 w 1181275"/>
              <a:gd name="connsiteY4" fmla="*/ 502236 h 540977"/>
              <a:gd name="connsiteX0" fmla="*/ 0 w 1181275"/>
              <a:gd name="connsiteY0" fmla="*/ 0 h 538854"/>
              <a:gd name="connsiteX1" fmla="*/ 128593 w 1181275"/>
              <a:gd name="connsiteY1" fmla="*/ 304479 h 538854"/>
              <a:gd name="connsiteX2" fmla="*/ 545537 w 1181275"/>
              <a:gd name="connsiteY2" fmla="*/ 496183 h 538854"/>
              <a:gd name="connsiteX3" fmla="*/ 864885 w 1181275"/>
              <a:gd name="connsiteY3" fmla="*/ 538854 h 538854"/>
              <a:gd name="connsiteX4" fmla="*/ 1181275 w 1181275"/>
              <a:gd name="connsiteY4" fmla="*/ 502236 h 538854"/>
              <a:gd name="connsiteX0" fmla="*/ 0 w 1181275"/>
              <a:gd name="connsiteY0" fmla="*/ 0 h 540568"/>
              <a:gd name="connsiteX1" fmla="*/ 128593 w 1181275"/>
              <a:gd name="connsiteY1" fmla="*/ 304479 h 540568"/>
              <a:gd name="connsiteX2" fmla="*/ 545537 w 1181275"/>
              <a:gd name="connsiteY2" fmla="*/ 496183 h 540568"/>
              <a:gd name="connsiteX3" fmla="*/ 864885 w 1181275"/>
              <a:gd name="connsiteY3" fmla="*/ 538854 h 540568"/>
              <a:gd name="connsiteX4" fmla="*/ 1181275 w 1181275"/>
              <a:gd name="connsiteY4" fmla="*/ 502236 h 540568"/>
              <a:gd name="connsiteX0" fmla="*/ 0 w 1181275"/>
              <a:gd name="connsiteY0" fmla="*/ 0 h 541207"/>
              <a:gd name="connsiteX1" fmla="*/ 128593 w 1181275"/>
              <a:gd name="connsiteY1" fmla="*/ 304479 h 541207"/>
              <a:gd name="connsiteX2" fmla="*/ 545537 w 1181275"/>
              <a:gd name="connsiteY2" fmla="*/ 496183 h 541207"/>
              <a:gd name="connsiteX3" fmla="*/ 864885 w 1181275"/>
              <a:gd name="connsiteY3" fmla="*/ 538854 h 541207"/>
              <a:gd name="connsiteX4" fmla="*/ 1181275 w 1181275"/>
              <a:gd name="connsiteY4" fmla="*/ 502236 h 541207"/>
              <a:gd name="connsiteX0" fmla="*/ 0 w 1181275"/>
              <a:gd name="connsiteY0" fmla="*/ 0 h 541207"/>
              <a:gd name="connsiteX1" fmla="*/ 128593 w 1181275"/>
              <a:gd name="connsiteY1" fmla="*/ 304479 h 541207"/>
              <a:gd name="connsiteX2" fmla="*/ 545537 w 1181275"/>
              <a:gd name="connsiteY2" fmla="*/ 496183 h 541207"/>
              <a:gd name="connsiteX3" fmla="*/ 864885 w 1181275"/>
              <a:gd name="connsiteY3" fmla="*/ 538854 h 541207"/>
              <a:gd name="connsiteX4" fmla="*/ 1181275 w 1181275"/>
              <a:gd name="connsiteY4" fmla="*/ 502236 h 541207"/>
              <a:gd name="connsiteX0" fmla="*/ 0 w 1181275"/>
              <a:gd name="connsiteY0" fmla="*/ 0 h 541207"/>
              <a:gd name="connsiteX1" fmla="*/ 128593 w 1181275"/>
              <a:gd name="connsiteY1" fmla="*/ 304479 h 541207"/>
              <a:gd name="connsiteX2" fmla="*/ 545537 w 1181275"/>
              <a:gd name="connsiteY2" fmla="*/ 496183 h 541207"/>
              <a:gd name="connsiteX3" fmla="*/ 864885 w 1181275"/>
              <a:gd name="connsiteY3" fmla="*/ 538854 h 541207"/>
              <a:gd name="connsiteX4" fmla="*/ 1181275 w 1181275"/>
              <a:gd name="connsiteY4" fmla="*/ 502236 h 54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1275" h="541207">
                <a:moveTo>
                  <a:pt x="0" y="0"/>
                </a:moveTo>
                <a:cubicBezTo>
                  <a:pt x="31918" y="186172"/>
                  <a:pt x="37670" y="221782"/>
                  <a:pt x="128593" y="304479"/>
                </a:cubicBezTo>
                <a:cubicBezTo>
                  <a:pt x="219516" y="387176"/>
                  <a:pt x="431860" y="463593"/>
                  <a:pt x="545537" y="496183"/>
                </a:cubicBezTo>
                <a:cubicBezTo>
                  <a:pt x="659214" y="528773"/>
                  <a:pt x="761607" y="532991"/>
                  <a:pt x="864885" y="538854"/>
                </a:cubicBezTo>
                <a:cubicBezTo>
                  <a:pt x="976198" y="549572"/>
                  <a:pt x="1102097" y="521283"/>
                  <a:pt x="1181275" y="502236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olid"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ja-JP" altLang="en-US" sz="1400" dirty="0">
              <a:solidFill>
                <a:prstClr val="black"/>
              </a:solidFill>
              <a:latin typeface="HGPｺﾞｼｯｸE"/>
              <a:ea typeface="HGPｺﾞｼｯｸE"/>
            </a:endParaRPr>
          </a:p>
        </p:txBody>
      </p:sp>
      <p:sp>
        <p:nvSpPr>
          <p:cNvPr id="200" name="フリーフォーム 199"/>
          <p:cNvSpPr/>
          <p:nvPr/>
        </p:nvSpPr>
        <p:spPr bwMode="auto">
          <a:xfrm>
            <a:off x="3723073" y="6068241"/>
            <a:ext cx="1688646" cy="597543"/>
          </a:xfrm>
          <a:custGeom>
            <a:avLst/>
            <a:gdLst>
              <a:gd name="connsiteX0" fmla="*/ 628650 w 666750"/>
              <a:gd name="connsiteY0" fmla="*/ 0 h 533400"/>
              <a:gd name="connsiteX1" fmla="*/ 561975 w 666750"/>
              <a:gd name="connsiteY1" fmla="*/ 323850 h 533400"/>
              <a:gd name="connsiteX2" fmla="*/ 0 w 666750"/>
              <a:gd name="connsiteY2" fmla="*/ 533400 h 533400"/>
              <a:gd name="connsiteX0" fmla="*/ 628650 w 647700"/>
              <a:gd name="connsiteY0" fmla="*/ 0 h 533400"/>
              <a:gd name="connsiteX1" fmla="*/ 440618 w 647700"/>
              <a:gd name="connsiteY1" fmla="*/ 354099 h 533400"/>
              <a:gd name="connsiteX2" fmla="*/ 0 w 647700"/>
              <a:gd name="connsiteY2" fmla="*/ 533400 h 533400"/>
              <a:gd name="connsiteX0" fmla="*/ 628650 w 647700"/>
              <a:gd name="connsiteY0" fmla="*/ 0 h 533400"/>
              <a:gd name="connsiteX1" fmla="*/ 404614 w 647700"/>
              <a:gd name="connsiteY1" fmla="*/ 354099 h 533400"/>
              <a:gd name="connsiteX2" fmla="*/ 0 w 647700"/>
              <a:gd name="connsiteY2" fmla="*/ 533400 h 533400"/>
              <a:gd name="connsiteX0" fmla="*/ 628650 w 628650"/>
              <a:gd name="connsiteY0" fmla="*/ 0 h 533400"/>
              <a:gd name="connsiteX1" fmla="*/ 404614 w 628650"/>
              <a:gd name="connsiteY1" fmla="*/ 354099 h 533400"/>
              <a:gd name="connsiteX2" fmla="*/ 0 w 628650"/>
              <a:gd name="connsiteY2" fmla="*/ 533400 h 533400"/>
              <a:gd name="connsiteX0" fmla="*/ 628650 w 628650"/>
              <a:gd name="connsiteY0" fmla="*/ 0 h 533400"/>
              <a:gd name="connsiteX1" fmla="*/ 404614 w 628650"/>
              <a:gd name="connsiteY1" fmla="*/ 354099 h 533400"/>
              <a:gd name="connsiteX2" fmla="*/ 0 w 628650"/>
              <a:gd name="connsiteY2" fmla="*/ 533400 h 533400"/>
              <a:gd name="connsiteX0" fmla="*/ 628650 w 628650"/>
              <a:gd name="connsiteY0" fmla="*/ 0 h 533400"/>
              <a:gd name="connsiteX1" fmla="*/ 404614 w 628650"/>
              <a:gd name="connsiteY1" fmla="*/ 354099 h 533400"/>
              <a:gd name="connsiteX2" fmla="*/ 0 w 628650"/>
              <a:gd name="connsiteY2" fmla="*/ 533400 h 533400"/>
              <a:gd name="connsiteX0" fmla="*/ 728092 w 728092"/>
              <a:gd name="connsiteY0" fmla="*/ 0 h 462111"/>
              <a:gd name="connsiteX1" fmla="*/ 504056 w 728092"/>
              <a:gd name="connsiteY1" fmla="*/ 354099 h 462111"/>
              <a:gd name="connsiteX2" fmla="*/ 0 w 728092"/>
              <a:gd name="connsiteY2" fmla="*/ 462111 h 462111"/>
              <a:gd name="connsiteX0" fmla="*/ 728092 w 728092"/>
              <a:gd name="connsiteY0" fmla="*/ 0 h 462111"/>
              <a:gd name="connsiteX1" fmla="*/ 504056 w 728092"/>
              <a:gd name="connsiteY1" fmla="*/ 354099 h 462111"/>
              <a:gd name="connsiteX2" fmla="*/ 0 w 728092"/>
              <a:gd name="connsiteY2" fmla="*/ 462111 h 462111"/>
              <a:gd name="connsiteX0" fmla="*/ 728092 w 728092"/>
              <a:gd name="connsiteY0" fmla="*/ 0 h 462111"/>
              <a:gd name="connsiteX1" fmla="*/ 504056 w 728092"/>
              <a:gd name="connsiteY1" fmla="*/ 354099 h 462111"/>
              <a:gd name="connsiteX2" fmla="*/ 0 w 728092"/>
              <a:gd name="connsiteY2" fmla="*/ 462111 h 46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8092" h="462111">
                <a:moveTo>
                  <a:pt x="728092" y="0"/>
                </a:moveTo>
                <a:cubicBezTo>
                  <a:pt x="675628" y="136210"/>
                  <a:pt x="625405" y="277081"/>
                  <a:pt x="504056" y="354099"/>
                </a:cubicBezTo>
                <a:cubicBezTo>
                  <a:pt x="382707" y="431117"/>
                  <a:pt x="243895" y="448325"/>
                  <a:pt x="0" y="462111"/>
                </a:cubicBezTo>
              </a:path>
            </a:pathLst>
          </a:custGeom>
          <a:noFill/>
          <a:ln w="19050" cap="sq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ja-JP" altLang="en-US" sz="1400" dirty="0">
              <a:solidFill>
                <a:prstClr val="black"/>
              </a:solidFill>
              <a:latin typeface="HGPｺﾞｼｯｸE"/>
              <a:ea typeface="HGPｺﾞｼｯｸE"/>
            </a:endParaRPr>
          </a:p>
        </p:txBody>
      </p:sp>
      <p:sp>
        <p:nvSpPr>
          <p:cNvPr id="201" name="円/楕円 385"/>
          <p:cNvSpPr/>
          <p:nvPr/>
        </p:nvSpPr>
        <p:spPr bwMode="auto">
          <a:xfrm>
            <a:off x="5355471" y="5993628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202" name="円/楕円 425"/>
          <p:cNvSpPr/>
          <p:nvPr/>
        </p:nvSpPr>
        <p:spPr bwMode="auto">
          <a:xfrm>
            <a:off x="1211404" y="3760906"/>
            <a:ext cx="108000" cy="108000"/>
          </a:xfrm>
          <a:prstGeom prst="ellipse">
            <a:avLst/>
          </a:prstGeom>
          <a:solidFill>
            <a:srgbClr val="BBE0E3">
              <a:lumMod val="75000"/>
            </a:srgbClr>
          </a:solidFill>
          <a:ln w="9525" cap="rnd">
            <a:solidFill>
              <a:srgbClr val="2F5E8D"/>
            </a:solidFill>
            <a:round/>
            <a:headEnd/>
            <a:tailEnd/>
          </a:ln>
        </p:spPr>
        <p:txBody>
          <a:bodyPr wrap="none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 dirty="0" smtClean="0">
              <a:solidFill>
                <a:srgbClr val="333333"/>
              </a:solidFill>
              <a:latin typeface="HGPｺﾞｼｯｸE"/>
              <a:ea typeface="HGPｺﾞｼｯｸE"/>
            </a:endParaRPr>
          </a:p>
        </p:txBody>
      </p:sp>
      <p:sp>
        <p:nvSpPr>
          <p:cNvPr id="203" name="テキスト ボックス 202"/>
          <p:cNvSpPr txBox="1"/>
          <p:nvPr/>
        </p:nvSpPr>
        <p:spPr bwMode="auto">
          <a:xfrm>
            <a:off x="1352224" y="3677671"/>
            <a:ext cx="11389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:</a:t>
            </a:r>
            <a:r>
              <a:rPr lang="ja-JP" altLang="en-US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SINET node</a:t>
            </a:r>
            <a:endParaRPr lang="en-US" altLang="ja-JP" sz="120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290359" y="1218582"/>
            <a:ext cx="880978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SINET is a Japanese academic backbone network for more than 800 universities and research institutions, and for about 3 million users.</a:t>
            </a:r>
          </a:p>
          <a:p>
            <a:pPr marL="635000" lvl="1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1700" dirty="0">
                <a:latin typeface="Arial" panose="020B0604020202020204" pitchFamily="34" charset="0"/>
                <a:cs typeface="Arial" panose="020B0604020202020204" pitchFamily="34" charset="0"/>
              </a:rPr>
              <a:t>SINET covers 100% of national, 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78% </a:t>
            </a:r>
            <a:r>
              <a:rPr lang="en-US" altLang="ja-JP" sz="17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municipal</a:t>
            </a:r>
            <a:r>
              <a:rPr lang="en-US" altLang="ja-JP" sz="17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55% </a:t>
            </a:r>
            <a:r>
              <a:rPr lang="en-US" altLang="ja-JP" sz="1700" dirty="0">
                <a:latin typeface="Arial" panose="020B0604020202020204" pitchFamily="34" charset="0"/>
                <a:cs typeface="Arial" panose="020B0604020202020204" pitchFamily="34" charset="0"/>
              </a:rPr>
              <a:t>of private universities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5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lt"/>
              </a:rPr>
              <a:t>SINET5</a:t>
            </a:r>
            <a:endParaRPr kumimoji="1" lang="ja-JP" altLang="en-US" dirty="0">
              <a:latin typeface="+mj-lt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683568" y="1505760"/>
            <a:ext cx="7776864" cy="5018739"/>
          </a:xfrm>
          <a:prstGeom prst="roundRect">
            <a:avLst>
              <a:gd name="adj" fmla="val 4927"/>
            </a:avLst>
          </a:prstGeom>
          <a:solidFill>
            <a:srgbClr val="2F5E8D"/>
          </a:solidFill>
          <a:ln w="9525">
            <a:noFill/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333333"/>
              </a:solidFill>
            </a:endParaRPr>
          </a:p>
        </p:txBody>
      </p:sp>
      <p:sp>
        <p:nvSpPr>
          <p:cNvPr id="6" name="フリーフォーム 5"/>
          <p:cNvSpPr/>
          <p:nvPr/>
        </p:nvSpPr>
        <p:spPr bwMode="auto">
          <a:xfrm>
            <a:off x="1216720" y="1461626"/>
            <a:ext cx="6710561" cy="5065569"/>
          </a:xfrm>
          <a:custGeom>
            <a:avLst/>
            <a:gdLst>
              <a:gd name="connsiteX0" fmla="*/ 1762699 w 7160964"/>
              <a:gd name="connsiteY0" fmla="*/ 1145754 h 5420299"/>
              <a:gd name="connsiteX1" fmla="*/ 3591499 w 7160964"/>
              <a:gd name="connsiteY1" fmla="*/ 0 h 5420299"/>
              <a:gd name="connsiteX2" fmla="*/ 5431316 w 7160964"/>
              <a:gd name="connsiteY2" fmla="*/ 1145754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87248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91499 w 7160964"/>
              <a:gd name="connsiteY1" fmla="*/ 0 h 5420299"/>
              <a:gd name="connsiteX2" fmla="*/ 5431316 w 7160964"/>
              <a:gd name="connsiteY2" fmla="*/ 1145754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87248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31316 w 7160964"/>
              <a:gd name="connsiteY2" fmla="*/ 1145754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87248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87248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34737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56771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34737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56771 h 5420299"/>
              <a:gd name="connsiteX3" fmla="*/ 4439798 w 7160964"/>
              <a:gd name="connsiteY3" fmla="*/ 1167788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12298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56771 h 5420299"/>
              <a:gd name="connsiteX3" fmla="*/ 4428578 w 7160964"/>
              <a:gd name="connsiteY3" fmla="*/ 1134129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12298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56771 h 5420299"/>
              <a:gd name="connsiteX3" fmla="*/ 4422968 w 7160964"/>
              <a:gd name="connsiteY3" fmla="*/ 1117300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12298 h 5420299"/>
              <a:gd name="connsiteX0" fmla="*/ 1762699 w 7160964"/>
              <a:gd name="connsiteY0" fmla="*/ 1112703 h 5420299"/>
              <a:gd name="connsiteX1" fmla="*/ 3569466 w 7160964"/>
              <a:gd name="connsiteY1" fmla="*/ 0 h 5420299"/>
              <a:gd name="connsiteX2" fmla="*/ 5464367 w 7160964"/>
              <a:gd name="connsiteY2" fmla="*/ 1123112 h 5420299"/>
              <a:gd name="connsiteX3" fmla="*/ 4422968 w 7160964"/>
              <a:gd name="connsiteY3" fmla="*/ 1117300 h 5420299"/>
              <a:gd name="connsiteX4" fmla="*/ 7160964 w 7160964"/>
              <a:gd name="connsiteY4" fmla="*/ 5420299 h 5420299"/>
              <a:gd name="connsiteX5" fmla="*/ 0 w 7160964"/>
              <a:gd name="connsiteY5" fmla="*/ 5398265 h 5420299"/>
              <a:gd name="connsiteX6" fmla="*/ 2699133 w 7160964"/>
              <a:gd name="connsiteY6" fmla="*/ 1112298 h 5420299"/>
              <a:gd name="connsiteX0" fmla="*/ 1762699 w 7160964"/>
              <a:gd name="connsiteY0" fmla="*/ 1118312 h 5425908"/>
              <a:gd name="connsiteX1" fmla="*/ 3614344 w 7160964"/>
              <a:gd name="connsiteY1" fmla="*/ 0 h 5425908"/>
              <a:gd name="connsiteX2" fmla="*/ 5464367 w 7160964"/>
              <a:gd name="connsiteY2" fmla="*/ 1128721 h 5425908"/>
              <a:gd name="connsiteX3" fmla="*/ 4422968 w 7160964"/>
              <a:gd name="connsiteY3" fmla="*/ 1122909 h 5425908"/>
              <a:gd name="connsiteX4" fmla="*/ 7160964 w 7160964"/>
              <a:gd name="connsiteY4" fmla="*/ 5425908 h 5425908"/>
              <a:gd name="connsiteX5" fmla="*/ 0 w 7160964"/>
              <a:gd name="connsiteY5" fmla="*/ 5403874 h 5425908"/>
              <a:gd name="connsiteX6" fmla="*/ 2699133 w 7160964"/>
              <a:gd name="connsiteY6" fmla="*/ 1117907 h 5425908"/>
              <a:gd name="connsiteX0" fmla="*/ 1762699 w 7246024"/>
              <a:gd name="connsiteY0" fmla="*/ 1118312 h 5425908"/>
              <a:gd name="connsiteX1" fmla="*/ 3614344 w 7246024"/>
              <a:gd name="connsiteY1" fmla="*/ 0 h 5425908"/>
              <a:gd name="connsiteX2" fmla="*/ 5464367 w 7246024"/>
              <a:gd name="connsiteY2" fmla="*/ 1128721 h 5425908"/>
              <a:gd name="connsiteX3" fmla="*/ 4422968 w 7246024"/>
              <a:gd name="connsiteY3" fmla="*/ 1122909 h 5425908"/>
              <a:gd name="connsiteX4" fmla="*/ 7246024 w 7246024"/>
              <a:gd name="connsiteY4" fmla="*/ 5425908 h 5425908"/>
              <a:gd name="connsiteX5" fmla="*/ 0 w 7246024"/>
              <a:gd name="connsiteY5" fmla="*/ 5403874 h 5425908"/>
              <a:gd name="connsiteX6" fmla="*/ 2699133 w 7246024"/>
              <a:gd name="connsiteY6" fmla="*/ 1117907 h 5425908"/>
              <a:gd name="connsiteX0" fmla="*/ 1762699 w 7246024"/>
              <a:gd name="connsiteY0" fmla="*/ 1118312 h 5408095"/>
              <a:gd name="connsiteX1" fmla="*/ 3614344 w 7246024"/>
              <a:gd name="connsiteY1" fmla="*/ 0 h 5408095"/>
              <a:gd name="connsiteX2" fmla="*/ 5464367 w 7246024"/>
              <a:gd name="connsiteY2" fmla="*/ 1128721 h 5408095"/>
              <a:gd name="connsiteX3" fmla="*/ 4422968 w 7246024"/>
              <a:gd name="connsiteY3" fmla="*/ 1122909 h 5408095"/>
              <a:gd name="connsiteX4" fmla="*/ 7246024 w 7246024"/>
              <a:gd name="connsiteY4" fmla="*/ 5408095 h 5408095"/>
              <a:gd name="connsiteX5" fmla="*/ 0 w 7246024"/>
              <a:gd name="connsiteY5" fmla="*/ 5403874 h 5408095"/>
              <a:gd name="connsiteX6" fmla="*/ 2699133 w 7246024"/>
              <a:gd name="connsiteY6" fmla="*/ 1117907 h 5408095"/>
              <a:gd name="connsiteX0" fmla="*/ 1762699 w 7257899"/>
              <a:gd name="connsiteY0" fmla="*/ 1118312 h 5403874"/>
              <a:gd name="connsiteX1" fmla="*/ 3614344 w 7257899"/>
              <a:gd name="connsiteY1" fmla="*/ 0 h 5403874"/>
              <a:gd name="connsiteX2" fmla="*/ 5464367 w 7257899"/>
              <a:gd name="connsiteY2" fmla="*/ 1128721 h 5403874"/>
              <a:gd name="connsiteX3" fmla="*/ 4422968 w 7257899"/>
              <a:gd name="connsiteY3" fmla="*/ 1122909 h 5403874"/>
              <a:gd name="connsiteX4" fmla="*/ 7257899 w 7257899"/>
              <a:gd name="connsiteY4" fmla="*/ 5390282 h 5403874"/>
              <a:gd name="connsiteX5" fmla="*/ 0 w 7257899"/>
              <a:gd name="connsiteY5" fmla="*/ 5403874 h 5403874"/>
              <a:gd name="connsiteX6" fmla="*/ 2699133 w 7257899"/>
              <a:gd name="connsiteY6" fmla="*/ 1117907 h 5403874"/>
              <a:gd name="connsiteX0" fmla="*/ 1762699 w 7269774"/>
              <a:gd name="connsiteY0" fmla="*/ 1118312 h 5408095"/>
              <a:gd name="connsiteX1" fmla="*/ 3614344 w 7269774"/>
              <a:gd name="connsiteY1" fmla="*/ 0 h 5408095"/>
              <a:gd name="connsiteX2" fmla="*/ 5464367 w 7269774"/>
              <a:gd name="connsiteY2" fmla="*/ 1128721 h 5408095"/>
              <a:gd name="connsiteX3" fmla="*/ 4422968 w 7269774"/>
              <a:gd name="connsiteY3" fmla="*/ 1122909 h 5408095"/>
              <a:gd name="connsiteX4" fmla="*/ 7269774 w 7269774"/>
              <a:gd name="connsiteY4" fmla="*/ 5408095 h 5408095"/>
              <a:gd name="connsiteX5" fmla="*/ 0 w 7269774"/>
              <a:gd name="connsiteY5" fmla="*/ 5403874 h 5408095"/>
              <a:gd name="connsiteX6" fmla="*/ 2699133 w 7269774"/>
              <a:gd name="connsiteY6" fmla="*/ 1117907 h 5408095"/>
              <a:gd name="connsiteX0" fmla="*/ 1762699 w 7269774"/>
              <a:gd name="connsiteY0" fmla="*/ 1118312 h 5408095"/>
              <a:gd name="connsiteX1" fmla="*/ 3614344 w 7269774"/>
              <a:gd name="connsiteY1" fmla="*/ 0 h 5408095"/>
              <a:gd name="connsiteX2" fmla="*/ 5464367 w 7269774"/>
              <a:gd name="connsiteY2" fmla="*/ 1128721 h 5408095"/>
              <a:gd name="connsiteX3" fmla="*/ 4422968 w 7269774"/>
              <a:gd name="connsiteY3" fmla="*/ 1122909 h 5408095"/>
              <a:gd name="connsiteX4" fmla="*/ 7269774 w 7269774"/>
              <a:gd name="connsiteY4" fmla="*/ 5408095 h 5408095"/>
              <a:gd name="connsiteX5" fmla="*/ 0 w 7269774"/>
              <a:gd name="connsiteY5" fmla="*/ 5403874 h 5408095"/>
              <a:gd name="connsiteX6" fmla="*/ 2699133 w 7269774"/>
              <a:gd name="connsiteY6" fmla="*/ 1117907 h 5408095"/>
              <a:gd name="connsiteX0" fmla="*/ 1762699 w 7269774"/>
              <a:gd name="connsiteY0" fmla="*/ 1118312 h 5408095"/>
              <a:gd name="connsiteX1" fmla="*/ 3614344 w 7269774"/>
              <a:gd name="connsiteY1" fmla="*/ 0 h 5408095"/>
              <a:gd name="connsiteX2" fmla="*/ 5464367 w 7269774"/>
              <a:gd name="connsiteY2" fmla="*/ 1128721 h 5408095"/>
              <a:gd name="connsiteX3" fmla="*/ 4422968 w 7269774"/>
              <a:gd name="connsiteY3" fmla="*/ 1122909 h 5408095"/>
              <a:gd name="connsiteX4" fmla="*/ 7269774 w 7269774"/>
              <a:gd name="connsiteY4" fmla="*/ 5408095 h 5408095"/>
              <a:gd name="connsiteX5" fmla="*/ 0 w 7269774"/>
              <a:gd name="connsiteY5" fmla="*/ 5403874 h 5408095"/>
              <a:gd name="connsiteX6" fmla="*/ 2699133 w 7269774"/>
              <a:gd name="connsiteY6" fmla="*/ 1117907 h 5408095"/>
              <a:gd name="connsiteX0" fmla="*/ 1762699 w 7269774"/>
              <a:gd name="connsiteY0" fmla="*/ 1118312 h 5408095"/>
              <a:gd name="connsiteX1" fmla="*/ 3614344 w 7269774"/>
              <a:gd name="connsiteY1" fmla="*/ 0 h 5408095"/>
              <a:gd name="connsiteX2" fmla="*/ 5464367 w 7269774"/>
              <a:gd name="connsiteY2" fmla="*/ 1128721 h 5408095"/>
              <a:gd name="connsiteX3" fmla="*/ 4422968 w 7269774"/>
              <a:gd name="connsiteY3" fmla="*/ 1122909 h 5408095"/>
              <a:gd name="connsiteX4" fmla="*/ 7269774 w 7269774"/>
              <a:gd name="connsiteY4" fmla="*/ 5408095 h 5408095"/>
              <a:gd name="connsiteX5" fmla="*/ 0 w 7269774"/>
              <a:gd name="connsiteY5" fmla="*/ 5403874 h 5408095"/>
              <a:gd name="connsiteX6" fmla="*/ 2699133 w 7269774"/>
              <a:gd name="connsiteY6" fmla="*/ 1117907 h 54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9774" h="5408095">
                <a:moveTo>
                  <a:pt x="1762699" y="1118312"/>
                </a:moveTo>
                <a:lnTo>
                  <a:pt x="3614344" y="0"/>
                </a:lnTo>
                <a:lnTo>
                  <a:pt x="5464367" y="1128721"/>
                </a:lnTo>
                <a:lnTo>
                  <a:pt x="4422968" y="1122909"/>
                </a:lnTo>
                <a:cubicBezTo>
                  <a:pt x="5087652" y="3025156"/>
                  <a:pt x="5294082" y="3737204"/>
                  <a:pt x="7269774" y="5408095"/>
                </a:cubicBezTo>
                <a:lnTo>
                  <a:pt x="0" y="5403874"/>
                </a:lnTo>
                <a:cubicBezTo>
                  <a:pt x="1637841" y="3729309"/>
                  <a:pt x="2207045" y="3067893"/>
                  <a:pt x="2699133" y="1117907"/>
                </a:cubicBezTo>
              </a:path>
            </a:pathLst>
          </a:cu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99000">
                <a:schemeClr val="bg1">
                  <a:lumMod val="5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ja-JP" altLang="en-US" sz="140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4783656" y="2563784"/>
            <a:ext cx="3332701" cy="117631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1115615" y="2557583"/>
            <a:ext cx="3536105" cy="118252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72000" rIns="72000" bIns="72000" anchor="ctr" anchorCtr="1"/>
          <a:lstStyle/>
          <a:p>
            <a:pPr algn="ctr">
              <a:defRPr/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1115615" y="3843904"/>
            <a:ext cx="3561687" cy="1177323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1127407" y="5115904"/>
            <a:ext cx="7020657" cy="116629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29"/>
          <p:cNvSpPr txBox="1">
            <a:spLocks noChangeArrowheads="1"/>
          </p:cNvSpPr>
          <p:nvPr/>
        </p:nvSpPr>
        <p:spPr bwMode="auto">
          <a:xfrm>
            <a:off x="7367491" y="2839631"/>
            <a:ext cx="6572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GakuNin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Federation</a:t>
            </a:r>
            <a:endParaRPr lang="ja-JP" altLang="en-US" sz="9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2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3042" y="3177727"/>
            <a:ext cx="618392" cy="29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6743" y="2876844"/>
            <a:ext cx="550985" cy="24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0572" y="3925574"/>
            <a:ext cx="501162" cy="68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図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5364" y="2802204"/>
            <a:ext cx="312126" cy="37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29"/>
          <p:cNvSpPr txBox="1">
            <a:spLocks noChangeArrowheads="1"/>
          </p:cNvSpPr>
          <p:nvPr/>
        </p:nvSpPr>
        <p:spPr bwMode="auto">
          <a:xfrm>
            <a:off x="3614680" y="4558946"/>
            <a:ext cx="9329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000" b="1" dirty="0">
                <a:solidFill>
                  <a:srgbClr val="00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GakuNin-Cloud</a:t>
            </a:r>
            <a:endParaRPr lang="ja-JP" altLang="en-US" sz="1000" b="1" dirty="0">
              <a:solidFill>
                <a:srgbClr val="000000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29"/>
          <p:cNvSpPr txBox="1">
            <a:spLocks noChangeArrowheads="1"/>
          </p:cNvSpPr>
          <p:nvPr/>
        </p:nvSpPr>
        <p:spPr bwMode="auto">
          <a:xfrm>
            <a:off x="3536133" y="4767916"/>
            <a:ext cx="10900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Direct Connection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4783658" y="3843904"/>
            <a:ext cx="3345682" cy="1177323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prstClr val="white"/>
              </a:solidFill>
            </a:endParaRPr>
          </a:p>
        </p:txBody>
      </p:sp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2124" y="4635928"/>
            <a:ext cx="212481" cy="31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30"/>
          <p:cNvSpPr txBox="1">
            <a:spLocks noChangeArrowheads="1"/>
          </p:cNvSpPr>
          <p:nvPr/>
        </p:nvSpPr>
        <p:spPr bwMode="auto">
          <a:xfrm>
            <a:off x="7528200" y="4755841"/>
            <a:ext cx="2548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VPN</a:t>
            </a:r>
            <a:endParaRPr lang="ja-JP" altLang="en-US" sz="9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図 20" descr="eduroam.wmf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56"/>
          <a:stretch/>
        </p:blipFill>
        <p:spPr>
          <a:xfrm>
            <a:off x="7135460" y="3222575"/>
            <a:ext cx="567606" cy="24928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テキスト ボックス 13"/>
          <p:cNvSpPr txBox="1">
            <a:spLocks noChangeArrowheads="1"/>
          </p:cNvSpPr>
          <p:nvPr/>
        </p:nvSpPr>
        <p:spPr bwMode="auto">
          <a:xfrm>
            <a:off x="1031609" y="1605245"/>
            <a:ext cx="7080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Collaboration and Promotion in Research and Education</a:t>
            </a:r>
            <a:endParaRPr lang="ja-JP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3"/>
          <p:cNvSpPr txBox="1">
            <a:spLocks noChangeArrowheads="1"/>
          </p:cNvSpPr>
          <p:nvPr/>
        </p:nvSpPr>
        <p:spPr bwMode="auto">
          <a:xfrm>
            <a:off x="2222436" y="2557579"/>
            <a:ext cx="12362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Resource</a:t>
            </a:r>
            <a:endParaRPr lang="ja-JP" alt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5"/>
          <p:cNvSpPr txBox="1">
            <a:spLocks noChangeArrowheads="1"/>
          </p:cNvSpPr>
          <p:nvPr/>
        </p:nvSpPr>
        <p:spPr bwMode="auto">
          <a:xfrm>
            <a:off x="4146258" y="5118369"/>
            <a:ext cx="11961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Network</a:t>
            </a:r>
            <a:endParaRPr lang="ja-JP" altLang="en-US" sz="20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>
            <a:spLocks noChangeArrowheads="1"/>
          </p:cNvSpPr>
          <p:nvPr/>
        </p:nvSpPr>
        <p:spPr bwMode="auto">
          <a:xfrm>
            <a:off x="2405922" y="3838820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Cloud</a:t>
            </a:r>
            <a:endParaRPr lang="ja-JP" alt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2"/>
          <p:cNvSpPr txBox="1">
            <a:spLocks noChangeArrowheads="1"/>
          </p:cNvSpPr>
          <p:nvPr/>
        </p:nvSpPr>
        <p:spPr bwMode="auto">
          <a:xfrm>
            <a:off x="1194346" y="4118488"/>
            <a:ext cx="2636226" cy="85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Dramatic cost reduction and enhancement of research and education environment by tailored cloud services</a:t>
            </a:r>
            <a:endParaRPr lang="en-US" altLang="ja-JP" sz="1200" b="1" u="sng" dirty="0">
              <a:solidFill>
                <a:srgbClr val="800000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テキスト ボックス 22"/>
          <p:cNvSpPr txBox="1">
            <a:spLocks noChangeArrowheads="1"/>
          </p:cNvSpPr>
          <p:nvPr/>
        </p:nvSpPr>
        <p:spPr bwMode="auto">
          <a:xfrm>
            <a:off x="1194346" y="2840242"/>
            <a:ext cx="3013295" cy="8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Promotion of academic information circulation and open access</a:t>
            </a:r>
            <a:endParaRPr lang="ja-JP" altLang="en-US" sz="1200" b="1" dirty="0">
              <a:solidFill>
                <a:prstClr val="black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srgbClr val="00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Collaborative promotion of institutional repository expansion</a:t>
            </a:r>
            <a:endParaRPr lang="en-US" altLang="ja-JP" sz="1200" b="1" dirty="0">
              <a:solidFill>
                <a:prstClr val="black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8" name="テキスト ボックス 24"/>
          <p:cNvSpPr txBox="1">
            <a:spLocks noChangeArrowheads="1"/>
          </p:cNvSpPr>
          <p:nvPr/>
        </p:nvSpPr>
        <p:spPr bwMode="auto">
          <a:xfrm>
            <a:off x="5891089" y="3838820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Security</a:t>
            </a:r>
            <a:endParaRPr lang="ja-JP" alt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9" name="テキスト ボックス 22"/>
          <p:cNvSpPr txBox="1">
            <a:spLocks noChangeArrowheads="1"/>
          </p:cNvSpPr>
          <p:nvPr/>
        </p:nvSpPr>
        <p:spPr bwMode="auto">
          <a:xfrm>
            <a:off x="4816890" y="4138035"/>
            <a:ext cx="2218521" cy="8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Network flow analysis and dynamic control</a:t>
            </a:r>
          </a:p>
          <a:p>
            <a:pPr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Raise of  security level for SINET users</a:t>
            </a:r>
          </a:p>
        </p:txBody>
      </p:sp>
      <p:sp>
        <p:nvSpPr>
          <p:cNvPr id="30" name="テキスト ボックス 22"/>
          <p:cNvSpPr txBox="1">
            <a:spLocks noChangeArrowheads="1"/>
          </p:cNvSpPr>
          <p:nvPr/>
        </p:nvSpPr>
        <p:spPr bwMode="auto">
          <a:xfrm>
            <a:off x="4816890" y="2934878"/>
            <a:ext cx="22185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Collaborative enhancement of authentication between universities</a:t>
            </a:r>
            <a:endParaRPr lang="ja-JP" altLang="en-US" sz="1200" b="1" u="sng" dirty="0">
              <a:solidFill>
                <a:srgbClr val="800000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24"/>
          <p:cNvSpPr txBox="1">
            <a:spLocks noChangeArrowheads="1"/>
          </p:cNvSpPr>
          <p:nvPr/>
        </p:nvSpPr>
        <p:spPr bwMode="auto">
          <a:xfrm>
            <a:off x="5766795" y="2557579"/>
            <a:ext cx="1364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Federation</a:t>
            </a:r>
            <a:endParaRPr lang="ja-JP" alt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4846" y="4147109"/>
            <a:ext cx="910507" cy="35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テキスト ボックス 30"/>
          <p:cNvSpPr txBox="1">
            <a:spLocks noChangeArrowheads="1"/>
          </p:cNvSpPr>
          <p:nvPr/>
        </p:nvSpPr>
        <p:spPr bwMode="auto">
          <a:xfrm>
            <a:off x="7128798" y="3950950"/>
            <a:ext cx="82715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Flow Analysis</a:t>
            </a:r>
            <a:endParaRPr lang="ja-JP" altLang="en-US" sz="9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0565" y="5207162"/>
            <a:ext cx="1541723" cy="102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テキスト ボックス 22"/>
          <p:cNvSpPr txBox="1">
            <a:spLocks noChangeArrowheads="1"/>
          </p:cNvSpPr>
          <p:nvPr/>
        </p:nvSpPr>
        <p:spPr bwMode="auto">
          <a:xfrm>
            <a:off x="1224600" y="5468296"/>
            <a:ext cx="5780750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228600" indent="-228600"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Nationwide 100-Gbps backbone network and scalable network expansion</a:t>
            </a:r>
          </a:p>
          <a:p>
            <a:pPr marL="228600" indent="-228600"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r>
              <a:rPr lang="en-US" altLang="ja-JP" sz="1200" b="1" dirty="0">
                <a:solidFill>
                  <a:srgbClr val="00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High-speed direct international lines to USA, Europe, and Asia</a:t>
            </a:r>
          </a:p>
          <a:p>
            <a:pPr marL="228600" indent="-228600"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Introduction of new technologies such as SDN in response to user needs</a:t>
            </a:r>
            <a:endParaRPr lang="ja-JP" altLang="en-US" sz="1200" b="1" u="sng" dirty="0">
              <a:solidFill>
                <a:srgbClr val="800000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6" name="スライド番号プレースホルダー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2452-05D1-4BBA-A605-687A031DD92F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26" name="Picture 2" descr="SINET5 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639" y="1988851"/>
            <a:ext cx="145732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2391577" y="417607"/>
            <a:ext cx="5068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/>
              <a:t>21st Century Academic Information Infrastructure</a:t>
            </a:r>
            <a:br>
              <a:rPr lang="en-US" altLang="ja-JP" b="1" dirty="0"/>
            </a:br>
            <a:r>
              <a:rPr lang="en-US" altLang="ja-JP" b="1" dirty="0"/>
              <a:t>for Advancing Open Science</a:t>
            </a:r>
          </a:p>
        </p:txBody>
      </p:sp>
    </p:spTree>
    <p:extLst>
      <p:ext uri="{BB962C8B-B14F-4D97-AF65-F5344CB8AC3E}">
        <p14:creationId xmlns:p14="http://schemas.microsoft.com/office/powerpoint/2010/main" val="25511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Scholarly Information Infrastructure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97661" y="1189880"/>
            <a:ext cx="8443918" cy="3588675"/>
          </a:xfrm>
          <a:prstGeom prst="cloudCallout">
            <a:avLst>
              <a:gd name="adj1" fmla="val 34162"/>
              <a:gd name="adj2" fmla="val 25087"/>
            </a:avLst>
          </a:prstGeom>
          <a:solidFill>
            <a:schemeClr val="bg1">
              <a:lumMod val="85000"/>
              <a:alpha val="44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 sz="3200">
              <a:solidFill>
                <a:srgbClr val="FFFFFF"/>
              </a:solidFill>
              <a:latin typeface="Arial" panose="020B0604020202020204" pitchFamily="34" charset="0"/>
              <a:ea typeface="HGP創英角ｺﾞｼｯｸUB" pitchFamily="50" charset="-128"/>
              <a:cs typeface="Arial" panose="020B0604020202020204" pitchFamily="34" charset="0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580611" y="5000695"/>
            <a:ext cx="4019550" cy="1246188"/>
          </a:xfrm>
          <a:prstGeom prst="roundRect">
            <a:avLst/>
          </a:prstGeom>
          <a:solidFill>
            <a:srgbClr val="EFC8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1884710" y="3499041"/>
            <a:ext cx="6347" cy="17810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796941" y="2308295"/>
            <a:ext cx="153352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KAKEN</a:t>
            </a:r>
          </a:p>
        </p:txBody>
      </p:sp>
      <p:cxnSp>
        <p:nvCxnSpPr>
          <p:cNvPr id="9" name="直線矢印コネクタ 8"/>
          <p:cNvCxnSpPr>
            <a:endCxn id="39" idx="2"/>
          </p:cNvCxnSpPr>
          <p:nvPr/>
        </p:nvCxnSpPr>
        <p:spPr>
          <a:xfrm>
            <a:off x="2689879" y="2626589"/>
            <a:ext cx="454170" cy="0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210"/>
          <p:cNvGrpSpPr>
            <a:grpSpLocks/>
          </p:cNvGrpSpPr>
          <p:nvPr/>
        </p:nvGrpSpPr>
        <p:grpSpPr bwMode="auto">
          <a:xfrm>
            <a:off x="3677449" y="5146745"/>
            <a:ext cx="1243012" cy="755650"/>
            <a:chOff x="4352922" y="5546754"/>
            <a:chExt cx="1243020" cy="904880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4352922" y="5546754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4498973" y="5657012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>
              <a:off x="4645024" y="5765371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4791075" y="5839509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sz="1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4937126" y="5911748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Institutional</a:t>
              </a:r>
            </a:p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repository</a:t>
              </a:r>
            </a:p>
          </p:txBody>
        </p:sp>
      </p:grpSp>
      <p:cxnSp>
        <p:nvCxnSpPr>
          <p:cNvPr id="16" name="直線矢印コネクタ 15"/>
          <p:cNvCxnSpPr/>
          <p:nvPr/>
        </p:nvCxnSpPr>
        <p:spPr>
          <a:xfrm>
            <a:off x="4025113" y="3576829"/>
            <a:ext cx="201613" cy="1436566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>
            <a:off x="3710787" y="3576829"/>
            <a:ext cx="16436" cy="14381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33"/>
          <p:cNvSpPr txBox="1">
            <a:spLocks noChangeArrowheads="1"/>
          </p:cNvSpPr>
          <p:nvPr/>
        </p:nvSpPr>
        <p:spPr bwMode="auto">
          <a:xfrm>
            <a:off x="4482366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Catalog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34"/>
          <p:cNvSpPr txBox="1">
            <a:spLocks noChangeArrowheads="1"/>
          </p:cNvSpPr>
          <p:nvPr/>
        </p:nvSpPr>
        <p:spPr bwMode="auto">
          <a:xfrm>
            <a:off x="6532772" y="1433461"/>
            <a:ext cx="18950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Research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35"/>
          <p:cNvSpPr>
            <a:spLocks noChangeArrowheads="1"/>
          </p:cNvSpPr>
          <p:nvPr/>
        </p:nvSpPr>
        <p:spPr bwMode="auto">
          <a:xfrm>
            <a:off x="3485153" y="5852312"/>
            <a:ext cx="1173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altLang="ja-JP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institutions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5666924" y="4503014"/>
            <a:ext cx="0" cy="461962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825785" y="5273301"/>
            <a:ext cx="658813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J-Stage</a:t>
            </a:r>
          </a:p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(JST)</a:t>
            </a: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1519523" y="5273301"/>
            <a:ext cx="658812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NDL </a:t>
            </a:r>
          </a:p>
        </p:txBody>
      </p:sp>
      <p:sp>
        <p:nvSpPr>
          <p:cNvPr id="24" name="テキスト ボックス 162"/>
          <p:cNvSpPr txBox="1">
            <a:spLocks noChangeArrowheads="1"/>
          </p:cNvSpPr>
          <p:nvPr/>
        </p:nvSpPr>
        <p:spPr bwMode="auto">
          <a:xfrm>
            <a:off x="1273523" y="5958068"/>
            <a:ext cx="1679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Linkage to other DB services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グループ化 108"/>
          <p:cNvGrpSpPr>
            <a:grpSpLocks/>
          </p:cNvGrpSpPr>
          <p:nvPr/>
        </p:nvGrpSpPr>
        <p:grpSpPr bwMode="auto">
          <a:xfrm>
            <a:off x="5137949" y="5042080"/>
            <a:ext cx="1658937" cy="949325"/>
            <a:chOff x="5821363" y="5245100"/>
            <a:chExt cx="1658937" cy="1182688"/>
          </a:xfrm>
        </p:grpSpPr>
        <p:grpSp>
          <p:nvGrpSpPr>
            <p:cNvPr id="26" name="グループ化 106"/>
            <p:cNvGrpSpPr>
              <a:grpSpLocks/>
            </p:cNvGrpSpPr>
            <p:nvPr/>
          </p:nvGrpSpPr>
          <p:grpSpPr bwMode="auto">
            <a:xfrm>
              <a:off x="5964238" y="5245100"/>
              <a:ext cx="1516062" cy="825500"/>
              <a:chOff x="5964238" y="5245100"/>
              <a:chExt cx="1516062" cy="825500"/>
            </a:xfrm>
          </p:grpSpPr>
          <p:sp>
            <p:nvSpPr>
              <p:cNvPr id="33" name="AutoShape 10"/>
              <p:cNvSpPr>
                <a:spLocks noChangeArrowheads="1"/>
              </p:cNvSpPr>
              <p:nvPr/>
            </p:nvSpPr>
            <p:spPr bwMode="auto">
              <a:xfrm>
                <a:off x="5964238" y="5245100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AutoShape 10"/>
              <p:cNvSpPr>
                <a:spLocks noChangeArrowheads="1"/>
              </p:cNvSpPr>
              <p:nvPr/>
            </p:nvSpPr>
            <p:spPr bwMode="auto">
              <a:xfrm>
                <a:off x="6178550" y="5316299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AutoShape 10"/>
              <p:cNvSpPr>
                <a:spLocks noChangeArrowheads="1"/>
              </p:cNvSpPr>
              <p:nvPr/>
            </p:nvSpPr>
            <p:spPr bwMode="auto">
              <a:xfrm>
                <a:off x="6392863" y="5387497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AutoShape 10"/>
              <p:cNvSpPr>
                <a:spLocks noChangeArrowheads="1"/>
              </p:cNvSpPr>
              <p:nvPr/>
            </p:nvSpPr>
            <p:spPr bwMode="auto">
              <a:xfrm>
                <a:off x="6607175" y="5458696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AutoShape 10"/>
              <p:cNvSpPr>
                <a:spLocks noChangeArrowheads="1"/>
              </p:cNvSpPr>
              <p:nvPr/>
            </p:nvSpPr>
            <p:spPr bwMode="auto">
              <a:xfrm>
                <a:off x="6821488" y="5529894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グループ化 107"/>
            <p:cNvGrpSpPr>
              <a:grpSpLocks/>
            </p:cNvGrpSpPr>
            <p:nvPr/>
          </p:nvGrpSpPr>
          <p:grpSpPr bwMode="auto">
            <a:xfrm>
              <a:off x="5821363" y="5602288"/>
              <a:ext cx="1516062" cy="825500"/>
              <a:chOff x="5821363" y="5602288"/>
              <a:chExt cx="1516062" cy="825500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>
                <a:off x="5821363" y="5603072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AutoShape 10"/>
              <p:cNvSpPr>
                <a:spLocks noChangeArrowheads="1"/>
              </p:cNvSpPr>
              <p:nvPr/>
            </p:nvSpPr>
            <p:spPr bwMode="auto">
              <a:xfrm>
                <a:off x="6035675" y="5674270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AutoShape 10"/>
              <p:cNvSpPr>
                <a:spLocks noChangeArrowheads="1"/>
              </p:cNvSpPr>
              <p:nvPr/>
            </p:nvSpPr>
            <p:spPr bwMode="auto">
              <a:xfrm>
                <a:off x="6249988" y="5745469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AutoShape 10"/>
              <p:cNvSpPr>
                <a:spLocks noChangeArrowheads="1"/>
              </p:cNvSpPr>
              <p:nvPr/>
            </p:nvSpPr>
            <p:spPr bwMode="auto">
              <a:xfrm>
                <a:off x="6464300" y="5816667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AutoShape 10"/>
              <p:cNvSpPr>
                <a:spLocks noChangeArrowheads="1"/>
              </p:cNvSpPr>
              <p:nvPr/>
            </p:nvSpPr>
            <p:spPr bwMode="auto">
              <a:xfrm>
                <a:off x="6678613" y="5887866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Univ.</a:t>
                </a:r>
              </a:p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Library</a:t>
                </a:r>
              </a:p>
            </p:txBody>
          </p:sp>
        </p:grpSp>
      </p:grpSp>
      <p:sp>
        <p:nvSpPr>
          <p:cNvPr id="38" name="正方形/長方形 136"/>
          <p:cNvSpPr>
            <a:spLocks noChangeArrowheads="1"/>
          </p:cNvSpPr>
          <p:nvPr/>
        </p:nvSpPr>
        <p:spPr bwMode="auto">
          <a:xfrm>
            <a:off x="6532772" y="5468410"/>
            <a:ext cx="1187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1,300 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libraries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>
            <a:off x="3144049" y="2389258"/>
            <a:ext cx="1428750" cy="474662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JAIRO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7271549" y="5024618"/>
            <a:ext cx="657225" cy="357187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JSPS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8001799" y="5061020"/>
            <a:ext cx="657225" cy="35718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MEXT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5"/>
          <p:cNvSpPr>
            <a:spLocks noChangeArrowheads="1"/>
          </p:cNvSpPr>
          <p:nvPr/>
        </p:nvSpPr>
        <p:spPr bwMode="auto">
          <a:xfrm>
            <a:off x="1144933" y="2919604"/>
            <a:ext cx="1401762" cy="579437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fontScale="92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journal articles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AutoShape 52"/>
          <p:cNvSpPr>
            <a:spLocks noChangeArrowheads="1"/>
          </p:cNvSpPr>
          <p:nvPr/>
        </p:nvSpPr>
        <p:spPr bwMode="auto">
          <a:xfrm>
            <a:off x="989667" y="2213045"/>
            <a:ext cx="1700212" cy="693738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Articles</a:t>
            </a:r>
            <a:endParaRPr lang="en-US" altLang="ja-JP" sz="110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cxnSp>
        <p:nvCxnSpPr>
          <p:cNvPr id="44" name="直線矢印コネクタ 43"/>
          <p:cNvCxnSpPr>
            <a:endCxn id="40" idx="0"/>
          </p:cNvCxnSpPr>
          <p:nvPr/>
        </p:nvCxnSpPr>
        <p:spPr>
          <a:xfrm flipH="1">
            <a:off x="7600162" y="3644970"/>
            <a:ext cx="12699" cy="1379648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endCxn id="41" idx="0"/>
          </p:cNvCxnSpPr>
          <p:nvPr/>
        </p:nvCxnSpPr>
        <p:spPr>
          <a:xfrm>
            <a:off x="7765261" y="3673545"/>
            <a:ext cx="565151" cy="1387475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023764" y="2919604"/>
            <a:ext cx="1635108" cy="657225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institutional repositories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グループ化 195"/>
          <p:cNvGrpSpPr>
            <a:grpSpLocks/>
          </p:cNvGrpSpPr>
          <p:nvPr/>
        </p:nvGrpSpPr>
        <p:grpSpPr bwMode="auto">
          <a:xfrm>
            <a:off x="2201129" y="5213530"/>
            <a:ext cx="982662" cy="576263"/>
            <a:chOff x="3003539" y="5254650"/>
            <a:chExt cx="982655" cy="576266"/>
          </a:xfrm>
        </p:grpSpPr>
        <p:sp>
          <p:nvSpPr>
            <p:cNvPr id="48" name="角丸四角形 47"/>
            <p:cNvSpPr/>
            <p:nvPr/>
          </p:nvSpPr>
          <p:spPr>
            <a:xfrm>
              <a:off x="3003539" y="5254650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111488" y="5364189"/>
              <a:ext cx="765170" cy="357189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3221024" y="5473726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Academic</a:t>
              </a:r>
            </a:p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Societies</a:t>
              </a:r>
              <a:endParaRPr lang="ja-JP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Rectangle 45"/>
          <p:cNvSpPr>
            <a:spLocks noChangeArrowheads="1"/>
          </p:cNvSpPr>
          <p:nvPr/>
        </p:nvSpPr>
        <p:spPr bwMode="auto">
          <a:xfrm>
            <a:off x="6800061" y="2844870"/>
            <a:ext cx="1530350" cy="781050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reports of MEXT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 scientific researches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820 </a:t>
            </a:r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record</a:t>
            </a:r>
            <a:endParaRPr lang="ja-JP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3533041" y="3800550"/>
            <a:ext cx="803275" cy="25876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1428303" y="4618217"/>
            <a:ext cx="912813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7403366" y="4524555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Digitization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6038097" y="4475108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AutoShape 10"/>
          <p:cNvSpPr>
            <a:spLocks noChangeArrowheads="1"/>
          </p:cNvSpPr>
          <p:nvPr/>
        </p:nvSpPr>
        <p:spPr bwMode="auto">
          <a:xfrm>
            <a:off x="5122077" y="3955353"/>
            <a:ext cx="1103312" cy="539750"/>
          </a:xfrm>
          <a:prstGeom prst="can">
            <a:avLst>
              <a:gd name="adj" fmla="val 25000"/>
            </a:avLst>
          </a:prstGeom>
          <a:solidFill>
            <a:srgbClr val="448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NACSIS-CAT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600167" y="5958068"/>
            <a:ext cx="111442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record numbers are as of </a:t>
            </a:r>
            <a:r>
              <a:rPr lang="en-US" altLang="ja-JP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2017</a:t>
            </a:r>
            <a:endParaRPr lang="en-US" altLang="ja-JP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3823499" y="4367283"/>
            <a:ext cx="950912" cy="482600"/>
          </a:xfrm>
          <a:prstGeom prst="can">
            <a:avLst>
              <a:gd name="adj" fmla="val 25000"/>
            </a:avLst>
          </a:prstGeom>
          <a:solidFill>
            <a:srgbClr val="C00000"/>
          </a:solidFill>
          <a:ln w="31750">
            <a:noFill/>
            <a:round/>
            <a:headEnd/>
            <a:tailEnd/>
          </a:ln>
        </p:spPr>
        <p:txBody>
          <a:bodyPr wrap="none" anchor="ctr">
            <a:normAutofit fontScale="700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Shared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Repositories</a:t>
            </a:r>
          </a:p>
        </p:txBody>
      </p:sp>
      <p:sp>
        <p:nvSpPr>
          <p:cNvPr id="59" name="AutoShape 52"/>
          <p:cNvSpPr>
            <a:spLocks noChangeArrowheads="1"/>
          </p:cNvSpPr>
          <p:nvPr/>
        </p:nvSpPr>
        <p:spPr bwMode="auto">
          <a:xfrm>
            <a:off x="4871249" y="2308295"/>
            <a:ext cx="160337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Books</a:t>
            </a:r>
            <a:endParaRPr lang="en-US" altLang="ja-JP" sz="110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sp>
        <p:nvSpPr>
          <p:cNvPr id="60" name="Rectangle 47"/>
          <p:cNvSpPr>
            <a:spLocks noChangeArrowheads="1"/>
          </p:cNvSpPr>
          <p:nvPr/>
        </p:nvSpPr>
        <p:spPr bwMode="auto">
          <a:xfrm>
            <a:off x="4871304" y="2919604"/>
            <a:ext cx="1661523" cy="805656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/>
          <a:lstStyle/>
          <a:p>
            <a:pPr algn="ctr">
              <a:lnSpc>
                <a:spcPts val="10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Catalog of materials held by universities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Bibliographic info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Holding information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137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</p:txBody>
      </p:sp>
      <p:cxnSp>
        <p:nvCxnSpPr>
          <p:cNvPr id="61" name="直線矢印コネクタ 60"/>
          <p:cNvCxnSpPr/>
          <p:nvPr/>
        </p:nvCxnSpPr>
        <p:spPr>
          <a:xfrm flipH="1">
            <a:off x="5674834" y="3668940"/>
            <a:ext cx="1587" cy="288925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2" name="図 111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29" y="4116458"/>
            <a:ext cx="89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9" descr="KAKEN Reserch Themes and Deliverables Database of Grants-in-Aid for Scientific Researc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86" y="1887718"/>
            <a:ext cx="15843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81" descr="CiNii Articl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42" y="1801993"/>
            <a:ext cx="15351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83" descr="http://jairo.nii.ac.jp/images/en_top_b001.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66" y="1888129"/>
            <a:ext cx="1809349" cy="4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85" descr="CiNii books - NII Retrieval service for NACSIS-CAT Database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14" y="1862208"/>
            <a:ext cx="159543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テキスト ボックス 133"/>
          <p:cNvSpPr txBox="1">
            <a:spLocks noChangeArrowheads="1"/>
          </p:cNvSpPr>
          <p:nvPr/>
        </p:nvSpPr>
        <p:spPr bwMode="auto">
          <a:xfrm>
            <a:off x="864309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133"/>
          <p:cNvSpPr txBox="1">
            <a:spLocks noChangeArrowheads="1"/>
          </p:cNvSpPr>
          <p:nvPr/>
        </p:nvSpPr>
        <p:spPr bwMode="auto">
          <a:xfrm>
            <a:off x="2741441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120"/>
          <p:cNvSpPr txBox="1">
            <a:spLocks noChangeArrowheads="1"/>
          </p:cNvSpPr>
          <p:nvPr/>
        </p:nvSpPr>
        <p:spPr bwMode="auto">
          <a:xfrm>
            <a:off x="4542677" y="5931745"/>
            <a:ext cx="3286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Universities and Research Institutions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83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Discovery Service </a:t>
            </a:r>
            <a:r>
              <a:rPr lang="en-US" altLang="ja-JP" dirty="0" err="1"/>
              <a:t>CiNii</a:t>
            </a:r>
            <a:endParaRPr kumimoji="1" lang="ja-JP" altLang="en-US" dirty="0"/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/>
          </p:nvPr>
        </p:nvGraphicFramePr>
        <p:xfrm>
          <a:off x="368300" y="1358900"/>
          <a:ext cx="7239000" cy="539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7775122" y="4380382"/>
            <a:ext cx="1254578" cy="2198218"/>
          </a:xfrm>
          <a:prstGeom prst="rect">
            <a:avLst/>
          </a:prstGeom>
          <a:solidFill>
            <a:srgbClr val="FFF3CD"/>
          </a:solidFill>
          <a:ln w="9525" cap="flat" cmpd="sng" algn="ctr">
            <a:solidFill>
              <a:srgbClr val="1F497D">
                <a:lumMod val="50000"/>
              </a:srgbClr>
            </a:solidFill>
            <a:prstDash val="solid"/>
          </a:ln>
          <a:effectLst/>
        </p:spPr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2016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Monthly  </a:t>
            </a:r>
            <a:r>
              <a:rPr kumimoji="0" lang="en-US" altLang="ja-JP" sz="1200" kern="0" dirty="0" err="1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ave.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■</a:t>
            </a: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full text </a:t>
            </a: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DL</a:t>
            </a: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　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　</a:t>
            </a: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4.52M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endParaRPr kumimoji="0" lang="ja-JP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■</a:t>
            </a: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detail view</a:t>
            </a: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　　 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 </a:t>
            </a: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10.9M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endParaRPr kumimoji="0" lang="ja-JP" altLang="en-US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■</a:t>
            </a: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search</a:t>
            </a: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　　　      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 </a:t>
            </a: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sz="1200" kern="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4.93M</a:t>
            </a:r>
            <a:r>
              <a:rPr kumimoji="0" lang="ja-JP" altLang="en-US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　</a:t>
            </a:r>
            <a:endParaRPr kumimoji="0" lang="en-US" altLang="ja-JP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 bwMode="auto">
          <a:xfrm>
            <a:off x="2761792" y="1204922"/>
            <a:ext cx="2989263" cy="33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46" dirty="0">
                <a:solidFill>
                  <a:srgbClr val="000000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Articles and </a:t>
            </a:r>
            <a:r>
              <a:rPr lang="en-US" altLang="ja-JP" sz="1846" dirty="0" smtClean="0">
                <a:solidFill>
                  <a:srgbClr val="000000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Searches</a:t>
            </a:r>
            <a:endParaRPr lang="ja-JP" altLang="en-US" sz="1846" dirty="0">
              <a:solidFill>
                <a:srgbClr val="000000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四角形吹き出し 7"/>
          <p:cNvSpPr>
            <a:spLocks noChangeArrowheads="1"/>
          </p:cNvSpPr>
          <p:nvPr/>
        </p:nvSpPr>
        <p:spPr bwMode="auto">
          <a:xfrm>
            <a:off x="1607679" y="2011344"/>
            <a:ext cx="1154113" cy="641838"/>
          </a:xfrm>
          <a:prstGeom prst="wedgeRectCallout">
            <a:avLst>
              <a:gd name="adj1" fmla="val 79653"/>
              <a:gd name="adj2" fmla="val 5083"/>
            </a:avLst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kumimoji="0"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2009.4</a:t>
            </a:r>
          </a:p>
          <a:p>
            <a:pPr algn="ctr">
              <a:defRPr/>
            </a:pPr>
            <a:r>
              <a:rPr kumimoji="0"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Drastic UI Renewal</a:t>
            </a:r>
          </a:p>
        </p:txBody>
      </p:sp>
      <p:sp>
        <p:nvSpPr>
          <p:cNvPr id="8" name="四角形吹き出し 7"/>
          <p:cNvSpPr>
            <a:spLocks noChangeArrowheads="1"/>
          </p:cNvSpPr>
          <p:nvPr/>
        </p:nvSpPr>
        <p:spPr bwMode="auto">
          <a:xfrm>
            <a:off x="1027482" y="4233880"/>
            <a:ext cx="1039856" cy="638908"/>
          </a:xfrm>
          <a:prstGeom prst="wedgeRectCallout">
            <a:avLst>
              <a:gd name="adj1" fmla="val 66983"/>
              <a:gd name="adj2" fmla="val -25529"/>
            </a:avLst>
          </a:prstGeom>
          <a:solidFill>
            <a:srgbClr val="FFFF99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2007.4</a:t>
            </a:r>
          </a:p>
          <a:p>
            <a:pPr algn="ctr">
              <a:defRPr/>
            </a:pPr>
            <a:r>
              <a:rPr kumimoji="0" lang="en-US" altLang="ja-JP" sz="1200" kern="0" dirty="0">
                <a:solidFill>
                  <a:prstClr val="black"/>
                </a:solidFill>
                <a:latin typeface="Arial" panose="020B0604020202020204" pitchFamily="34" charset="0"/>
                <a:ea typeface="HGPｺﾞｼｯｸE" panose="020B0900000000000000" pitchFamily="50" charset="-128"/>
                <a:cs typeface="Arial" panose="020B0604020202020204" pitchFamily="34" charset="0"/>
              </a:rPr>
              <a:t>Indexed by Google</a:t>
            </a:r>
            <a:endParaRPr kumimoji="0" lang="ja-JP" altLang="en-US" sz="1200" kern="0" dirty="0">
              <a:solidFill>
                <a:prstClr val="black"/>
              </a:solidFill>
              <a:latin typeface="Arial" panose="020B0604020202020204" pitchFamily="34" charset="0"/>
              <a:ea typeface="HGPｺﾞｼｯｸE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9" name="テキスト ボックス 3"/>
          <p:cNvSpPr txBox="1"/>
          <p:nvPr/>
        </p:nvSpPr>
        <p:spPr>
          <a:xfrm>
            <a:off x="2357022" y="3933384"/>
            <a:ext cx="582211" cy="24853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ja-JP" sz="1015" kern="0" dirty="0">
                <a:solidFill>
                  <a:prstClr val="black"/>
                </a:solidFill>
              </a:rPr>
              <a:t>12,000</a:t>
            </a:r>
          </a:p>
        </p:txBody>
      </p:sp>
      <p:sp>
        <p:nvSpPr>
          <p:cNvPr id="10" name="テキスト ボックス 1"/>
          <p:cNvSpPr txBox="1"/>
          <p:nvPr/>
        </p:nvSpPr>
        <p:spPr>
          <a:xfrm>
            <a:off x="6532344" y="2653182"/>
            <a:ext cx="580608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solidFill>
                  <a:prstClr val="black"/>
                </a:solidFill>
              </a:rPr>
              <a:t>19,730</a:t>
            </a:r>
            <a:endParaRPr lang="en-US" altLang="ja-JP" dirty="0">
              <a:solidFill>
                <a:prstClr val="black"/>
              </a:solidFill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4475561" y="3784186"/>
            <a:ext cx="2253042" cy="1606983"/>
            <a:chOff x="4475561" y="3784186"/>
            <a:chExt cx="2253042" cy="1606983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5561" y="3784186"/>
              <a:ext cx="2253042" cy="16069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正方形/長方形 11"/>
            <p:cNvSpPr/>
            <p:nvPr/>
          </p:nvSpPr>
          <p:spPr>
            <a:xfrm>
              <a:off x="4496937" y="3933384"/>
              <a:ext cx="2204114" cy="1507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95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Scholarly Information Infrastructure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97661" y="1189880"/>
            <a:ext cx="8443918" cy="3588675"/>
          </a:xfrm>
          <a:prstGeom prst="cloudCallout">
            <a:avLst>
              <a:gd name="adj1" fmla="val 34162"/>
              <a:gd name="adj2" fmla="val 25087"/>
            </a:avLst>
          </a:prstGeom>
          <a:solidFill>
            <a:schemeClr val="bg1">
              <a:lumMod val="85000"/>
              <a:alpha val="44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 sz="3200">
              <a:solidFill>
                <a:srgbClr val="FFFFFF"/>
              </a:solidFill>
              <a:latin typeface="Arial" panose="020B0604020202020204" pitchFamily="34" charset="0"/>
              <a:ea typeface="HGP創英角ｺﾞｼｯｸUB" pitchFamily="50" charset="-128"/>
              <a:cs typeface="Arial" panose="020B0604020202020204" pitchFamily="34" charset="0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580611" y="5000695"/>
            <a:ext cx="4019550" cy="1246188"/>
          </a:xfrm>
          <a:prstGeom prst="roundRect">
            <a:avLst/>
          </a:prstGeom>
          <a:solidFill>
            <a:srgbClr val="EFC8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1884710" y="3499041"/>
            <a:ext cx="6347" cy="17810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796941" y="2308295"/>
            <a:ext cx="153352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KAKEN</a:t>
            </a:r>
          </a:p>
        </p:txBody>
      </p:sp>
      <p:cxnSp>
        <p:nvCxnSpPr>
          <p:cNvPr id="9" name="直線矢印コネクタ 8"/>
          <p:cNvCxnSpPr>
            <a:endCxn id="39" idx="2"/>
          </p:cNvCxnSpPr>
          <p:nvPr/>
        </p:nvCxnSpPr>
        <p:spPr>
          <a:xfrm>
            <a:off x="2689879" y="2626589"/>
            <a:ext cx="454170" cy="0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210"/>
          <p:cNvGrpSpPr>
            <a:grpSpLocks/>
          </p:cNvGrpSpPr>
          <p:nvPr/>
        </p:nvGrpSpPr>
        <p:grpSpPr bwMode="auto">
          <a:xfrm>
            <a:off x="3677449" y="5146745"/>
            <a:ext cx="1243012" cy="755650"/>
            <a:chOff x="4352922" y="5546754"/>
            <a:chExt cx="1243020" cy="904880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4352922" y="5546754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4498973" y="5657012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>
              <a:off x="4645024" y="5765371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4791075" y="5839509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sz="1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4937126" y="5911748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Institutional</a:t>
              </a:r>
            </a:p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repository</a:t>
              </a:r>
            </a:p>
          </p:txBody>
        </p:sp>
      </p:grpSp>
      <p:cxnSp>
        <p:nvCxnSpPr>
          <p:cNvPr id="16" name="直線矢印コネクタ 15"/>
          <p:cNvCxnSpPr/>
          <p:nvPr/>
        </p:nvCxnSpPr>
        <p:spPr>
          <a:xfrm>
            <a:off x="4025113" y="3576829"/>
            <a:ext cx="201613" cy="1436566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>
            <a:off x="3710787" y="3576829"/>
            <a:ext cx="16436" cy="14381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33"/>
          <p:cNvSpPr txBox="1">
            <a:spLocks noChangeArrowheads="1"/>
          </p:cNvSpPr>
          <p:nvPr/>
        </p:nvSpPr>
        <p:spPr bwMode="auto">
          <a:xfrm>
            <a:off x="4482366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Catalog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34"/>
          <p:cNvSpPr txBox="1">
            <a:spLocks noChangeArrowheads="1"/>
          </p:cNvSpPr>
          <p:nvPr/>
        </p:nvSpPr>
        <p:spPr bwMode="auto">
          <a:xfrm>
            <a:off x="6532772" y="1433461"/>
            <a:ext cx="18950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Research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35"/>
          <p:cNvSpPr>
            <a:spLocks noChangeArrowheads="1"/>
          </p:cNvSpPr>
          <p:nvPr/>
        </p:nvSpPr>
        <p:spPr bwMode="auto">
          <a:xfrm>
            <a:off x="3485153" y="5852312"/>
            <a:ext cx="1173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altLang="ja-JP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institutions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5666924" y="4503014"/>
            <a:ext cx="0" cy="461962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825785" y="5273301"/>
            <a:ext cx="658813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J-Stage</a:t>
            </a:r>
          </a:p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(JST)</a:t>
            </a: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1519523" y="5273301"/>
            <a:ext cx="658812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NDL </a:t>
            </a:r>
          </a:p>
        </p:txBody>
      </p:sp>
      <p:sp>
        <p:nvSpPr>
          <p:cNvPr id="24" name="テキスト ボックス 162"/>
          <p:cNvSpPr txBox="1">
            <a:spLocks noChangeArrowheads="1"/>
          </p:cNvSpPr>
          <p:nvPr/>
        </p:nvSpPr>
        <p:spPr bwMode="auto">
          <a:xfrm>
            <a:off x="1273523" y="5958068"/>
            <a:ext cx="1679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Linkage to other DB services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グループ化 108"/>
          <p:cNvGrpSpPr>
            <a:grpSpLocks/>
          </p:cNvGrpSpPr>
          <p:nvPr/>
        </p:nvGrpSpPr>
        <p:grpSpPr bwMode="auto">
          <a:xfrm>
            <a:off x="5137949" y="5042080"/>
            <a:ext cx="1658937" cy="949325"/>
            <a:chOff x="5821363" y="5245100"/>
            <a:chExt cx="1658937" cy="1182688"/>
          </a:xfrm>
        </p:grpSpPr>
        <p:grpSp>
          <p:nvGrpSpPr>
            <p:cNvPr id="26" name="グループ化 106"/>
            <p:cNvGrpSpPr>
              <a:grpSpLocks/>
            </p:cNvGrpSpPr>
            <p:nvPr/>
          </p:nvGrpSpPr>
          <p:grpSpPr bwMode="auto">
            <a:xfrm>
              <a:off x="5964238" y="5245100"/>
              <a:ext cx="1516062" cy="825500"/>
              <a:chOff x="5964238" y="5245100"/>
              <a:chExt cx="1516062" cy="825500"/>
            </a:xfrm>
          </p:grpSpPr>
          <p:sp>
            <p:nvSpPr>
              <p:cNvPr id="33" name="AutoShape 10"/>
              <p:cNvSpPr>
                <a:spLocks noChangeArrowheads="1"/>
              </p:cNvSpPr>
              <p:nvPr/>
            </p:nvSpPr>
            <p:spPr bwMode="auto">
              <a:xfrm>
                <a:off x="5964238" y="5245100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AutoShape 10"/>
              <p:cNvSpPr>
                <a:spLocks noChangeArrowheads="1"/>
              </p:cNvSpPr>
              <p:nvPr/>
            </p:nvSpPr>
            <p:spPr bwMode="auto">
              <a:xfrm>
                <a:off x="6178550" y="5316299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AutoShape 10"/>
              <p:cNvSpPr>
                <a:spLocks noChangeArrowheads="1"/>
              </p:cNvSpPr>
              <p:nvPr/>
            </p:nvSpPr>
            <p:spPr bwMode="auto">
              <a:xfrm>
                <a:off x="6392863" y="5387497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AutoShape 10"/>
              <p:cNvSpPr>
                <a:spLocks noChangeArrowheads="1"/>
              </p:cNvSpPr>
              <p:nvPr/>
            </p:nvSpPr>
            <p:spPr bwMode="auto">
              <a:xfrm>
                <a:off x="6607175" y="5458696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AutoShape 10"/>
              <p:cNvSpPr>
                <a:spLocks noChangeArrowheads="1"/>
              </p:cNvSpPr>
              <p:nvPr/>
            </p:nvSpPr>
            <p:spPr bwMode="auto">
              <a:xfrm>
                <a:off x="6821488" y="5529894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グループ化 107"/>
            <p:cNvGrpSpPr>
              <a:grpSpLocks/>
            </p:cNvGrpSpPr>
            <p:nvPr/>
          </p:nvGrpSpPr>
          <p:grpSpPr bwMode="auto">
            <a:xfrm>
              <a:off x="5821363" y="5602288"/>
              <a:ext cx="1516062" cy="825500"/>
              <a:chOff x="5821363" y="5602288"/>
              <a:chExt cx="1516062" cy="825500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>
                <a:off x="5821363" y="5603072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AutoShape 10"/>
              <p:cNvSpPr>
                <a:spLocks noChangeArrowheads="1"/>
              </p:cNvSpPr>
              <p:nvPr/>
            </p:nvSpPr>
            <p:spPr bwMode="auto">
              <a:xfrm>
                <a:off x="6035675" y="5674270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AutoShape 10"/>
              <p:cNvSpPr>
                <a:spLocks noChangeArrowheads="1"/>
              </p:cNvSpPr>
              <p:nvPr/>
            </p:nvSpPr>
            <p:spPr bwMode="auto">
              <a:xfrm>
                <a:off x="6249988" y="5745469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AutoShape 10"/>
              <p:cNvSpPr>
                <a:spLocks noChangeArrowheads="1"/>
              </p:cNvSpPr>
              <p:nvPr/>
            </p:nvSpPr>
            <p:spPr bwMode="auto">
              <a:xfrm>
                <a:off x="6464300" y="5816667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AutoShape 10"/>
              <p:cNvSpPr>
                <a:spLocks noChangeArrowheads="1"/>
              </p:cNvSpPr>
              <p:nvPr/>
            </p:nvSpPr>
            <p:spPr bwMode="auto">
              <a:xfrm>
                <a:off x="6678613" y="5887866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Univ.</a:t>
                </a:r>
              </a:p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Library</a:t>
                </a:r>
              </a:p>
            </p:txBody>
          </p:sp>
        </p:grpSp>
      </p:grpSp>
      <p:sp>
        <p:nvSpPr>
          <p:cNvPr id="38" name="正方形/長方形 136"/>
          <p:cNvSpPr>
            <a:spLocks noChangeArrowheads="1"/>
          </p:cNvSpPr>
          <p:nvPr/>
        </p:nvSpPr>
        <p:spPr bwMode="auto">
          <a:xfrm>
            <a:off x="6532772" y="5468410"/>
            <a:ext cx="1187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1,300 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libraries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>
            <a:off x="3144049" y="2389258"/>
            <a:ext cx="1428750" cy="474662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JAIRO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7271549" y="5024618"/>
            <a:ext cx="657225" cy="357187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JSPS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8001799" y="5061020"/>
            <a:ext cx="657225" cy="35718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MEXT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5"/>
          <p:cNvSpPr>
            <a:spLocks noChangeArrowheads="1"/>
          </p:cNvSpPr>
          <p:nvPr/>
        </p:nvSpPr>
        <p:spPr bwMode="auto">
          <a:xfrm>
            <a:off x="1144933" y="2919604"/>
            <a:ext cx="1401762" cy="579437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fontScale="92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journal articles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AutoShape 52"/>
          <p:cNvSpPr>
            <a:spLocks noChangeArrowheads="1"/>
          </p:cNvSpPr>
          <p:nvPr/>
        </p:nvSpPr>
        <p:spPr bwMode="auto">
          <a:xfrm>
            <a:off x="989667" y="2213045"/>
            <a:ext cx="1700212" cy="693738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Articles</a:t>
            </a:r>
            <a:endParaRPr lang="en-US" altLang="ja-JP" sz="110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cxnSp>
        <p:nvCxnSpPr>
          <p:cNvPr id="44" name="直線矢印コネクタ 43"/>
          <p:cNvCxnSpPr>
            <a:endCxn id="40" idx="0"/>
          </p:cNvCxnSpPr>
          <p:nvPr/>
        </p:nvCxnSpPr>
        <p:spPr>
          <a:xfrm flipH="1">
            <a:off x="7600162" y="3644970"/>
            <a:ext cx="12699" cy="1379648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endCxn id="41" idx="0"/>
          </p:cNvCxnSpPr>
          <p:nvPr/>
        </p:nvCxnSpPr>
        <p:spPr>
          <a:xfrm>
            <a:off x="7765261" y="3673545"/>
            <a:ext cx="565151" cy="1387475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023764" y="2919604"/>
            <a:ext cx="1635108" cy="657225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institutional repositories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グループ化 195"/>
          <p:cNvGrpSpPr>
            <a:grpSpLocks/>
          </p:cNvGrpSpPr>
          <p:nvPr/>
        </p:nvGrpSpPr>
        <p:grpSpPr bwMode="auto">
          <a:xfrm>
            <a:off x="2201129" y="5213530"/>
            <a:ext cx="982662" cy="576263"/>
            <a:chOff x="3003539" y="5254650"/>
            <a:chExt cx="982655" cy="576266"/>
          </a:xfrm>
        </p:grpSpPr>
        <p:sp>
          <p:nvSpPr>
            <p:cNvPr id="48" name="角丸四角形 47"/>
            <p:cNvSpPr/>
            <p:nvPr/>
          </p:nvSpPr>
          <p:spPr>
            <a:xfrm>
              <a:off x="3003539" y="5254650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111488" y="5364189"/>
              <a:ext cx="765170" cy="357189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3221024" y="5473726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Academic</a:t>
              </a:r>
            </a:p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Societies</a:t>
              </a:r>
              <a:endParaRPr lang="ja-JP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Rectangle 45"/>
          <p:cNvSpPr>
            <a:spLocks noChangeArrowheads="1"/>
          </p:cNvSpPr>
          <p:nvPr/>
        </p:nvSpPr>
        <p:spPr bwMode="auto">
          <a:xfrm>
            <a:off x="6800061" y="2844870"/>
            <a:ext cx="1530350" cy="781050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reports of MEXT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 scientific researches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820 </a:t>
            </a:r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record</a:t>
            </a:r>
            <a:endParaRPr lang="ja-JP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3533041" y="3800550"/>
            <a:ext cx="803275" cy="25876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1428303" y="4618217"/>
            <a:ext cx="912813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7403366" y="4524555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Digitization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6038097" y="4475108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AutoShape 10"/>
          <p:cNvSpPr>
            <a:spLocks noChangeArrowheads="1"/>
          </p:cNvSpPr>
          <p:nvPr/>
        </p:nvSpPr>
        <p:spPr bwMode="auto">
          <a:xfrm>
            <a:off x="5122077" y="3955353"/>
            <a:ext cx="1103312" cy="539750"/>
          </a:xfrm>
          <a:prstGeom prst="can">
            <a:avLst>
              <a:gd name="adj" fmla="val 25000"/>
            </a:avLst>
          </a:prstGeom>
          <a:solidFill>
            <a:srgbClr val="448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NACSIS-CAT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600167" y="5958068"/>
            <a:ext cx="111442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record numbers are as of </a:t>
            </a:r>
            <a:r>
              <a:rPr lang="en-US" altLang="ja-JP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2017</a:t>
            </a:r>
            <a:endParaRPr lang="en-US" altLang="ja-JP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3823499" y="4367283"/>
            <a:ext cx="950912" cy="482600"/>
          </a:xfrm>
          <a:prstGeom prst="can">
            <a:avLst>
              <a:gd name="adj" fmla="val 25000"/>
            </a:avLst>
          </a:prstGeom>
          <a:solidFill>
            <a:srgbClr val="C00000"/>
          </a:solidFill>
          <a:ln w="31750">
            <a:noFill/>
            <a:round/>
            <a:headEnd/>
            <a:tailEnd/>
          </a:ln>
        </p:spPr>
        <p:txBody>
          <a:bodyPr wrap="none" anchor="ctr">
            <a:normAutofit fontScale="700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Shared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Repositories</a:t>
            </a:r>
          </a:p>
        </p:txBody>
      </p:sp>
      <p:sp>
        <p:nvSpPr>
          <p:cNvPr id="59" name="AutoShape 52"/>
          <p:cNvSpPr>
            <a:spLocks noChangeArrowheads="1"/>
          </p:cNvSpPr>
          <p:nvPr/>
        </p:nvSpPr>
        <p:spPr bwMode="auto">
          <a:xfrm>
            <a:off x="4871249" y="2308295"/>
            <a:ext cx="160337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Books</a:t>
            </a:r>
            <a:endParaRPr lang="en-US" altLang="ja-JP" sz="110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sp>
        <p:nvSpPr>
          <p:cNvPr id="60" name="Rectangle 47"/>
          <p:cNvSpPr>
            <a:spLocks noChangeArrowheads="1"/>
          </p:cNvSpPr>
          <p:nvPr/>
        </p:nvSpPr>
        <p:spPr bwMode="auto">
          <a:xfrm>
            <a:off x="4871304" y="2919604"/>
            <a:ext cx="1661523" cy="805656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/>
          <a:lstStyle/>
          <a:p>
            <a:pPr algn="ctr">
              <a:lnSpc>
                <a:spcPts val="10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Catalog of materials held by universities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Bibliographic info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Holding information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137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</p:txBody>
      </p:sp>
      <p:cxnSp>
        <p:nvCxnSpPr>
          <p:cNvPr id="61" name="直線矢印コネクタ 60"/>
          <p:cNvCxnSpPr/>
          <p:nvPr/>
        </p:nvCxnSpPr>
        <p:spPr>
          <a:xfrm flipH="1">
            <a:off x="5674834" y="3668940"/>
            <a:ext cx="1587" cy="288925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2" name="図 111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29" y="4116458"/>
            <a:ext cx="89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9" descr="KAKEN Reserch Themes and Deliverables Database of Grants-in-Aid for Scientific Researc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86" y="1887718"/>
            <a:ext cx="15843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81" descr="CiNii Articl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42" y="1801993"/>
            <a:ext cx="15351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83" descr="http://jairo.nii.ac.jp/images/en_top_b001.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66" y="1888129"/>
            <a:ext cx="1809349" cy="4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85" descr="CiNii books - NII Retrieval service for NACSIS-CAT Database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14" y="1862208"/>
            <a:ext cx="159543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テキスト ボックス 133"/>
          <p:cNvSpPr txBox="1">
            <a:spLocks noChangeArrowheads="1"/>
          </p:cNvSpPr>
          <p:nvPr/>
        </p:nvSpPr>
        <p:spPr bwMode="auto">
          <a:xfrm>
            <a:off x="864309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133"/>
          <p:cNvSpPr txBox="1">
            <a:spLocks noChangeArrowheads="1"/>
          </p:cNvSpPr>
          <p:nvPr/>
        </p:nvSpPr>
        <p:spPr bwMode="auto">
          <a:xfrm>
            <a:off x="2741441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120"/>
          <p:cNvSpPr txBox="1">
            <a:spLocks noChangeArrowheads="1"/>
          </p:cNvSpPr>
          <p:nvPr/>
        </p:nvSpPr>
        <p:spPr bwMode="auto">
          <a:xfrm>
            <a:off x="4542677" y="5931745"/>
            <a:ext cx="3286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Universities and Research Institutions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3471073" y="4116458"/>
            <a:ext cx="1557931" cy="21975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920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NII-funded Programs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433936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Calibri" panose="020F0502020204030204" pitchFamily="34" charset="0"/>
              </a:rPr>
              <a:t>NII-IRP (Institutional Repositories Program) </a:t>
            </a:r>
            <a:r>
              <a:rPr lang="en-US" altLang="ja-JP" sz="2800" dirty="0" smtClean="0">
                <a:latin typeface="Calibri" panose="020F0502020204030204" pitchFamily="34" charset="0"/>
              </a:rPr>
              <a:t>http</a:t>
            </a:r>
            <a:r>
              <a:rPr lang="en-US" altLang="ja-JP" sz="2800" dirty="0">
                <a:latin typeface="Calibri" panose="020F0502020204030204" pitchFamily="34" charset="0"/>
              </a:rPr>
              <a:t>://www.nii.ac.jp/irp/en/</a:t>
            </a:r>
          </a:p>
          <a:p>
            <a:pPr lvl="1"/>
            <a:r>
              <a:rPr lang="en-US" altLang="ja-JP" sz="2400" dirty="0" smtClean="0">
                <a:latin typeface="Calibri" panose="020F0502020204030204" pitchFamily="34" charset="0"/>
              </a:rPr>
              <a:t>Phase 1</a:t>
            </a:r>
            <a:r>
              <a:rPr lang="en-US" altLang="ja-JP" sz="2400" dirty="0">
                <a:latin typeface="Calibri" panose="020F0502020204030204" pitchFamily="34" charset="0"/>
              </a:rPr>
              <a:t> </a:t>
            </a:r>
            <a:r>
              <a:rPr lang="en-US" altLang="ja-JP" sz="2400" dirty="0" smtClean="0">
                <a:latin typeface="Calibri" panose="020F0502020204030204" pitchFamily="34" charset="0"/>
              </a:rPr>
              <a:t> :</a:t>
            </a:r>
            <a:r>
              <a:rPr lang="en-US" altLang="ja-JP" sz="2400" dirty="0">
                <a:latin typeface="Calibri" panose="020F0502020204030204" pitchFamily="34" charset="0"/>
              </a:rPr>
              <a:t>	FY2005-2007</a:t>
            </a:r>
          </a:p>
          <a:p>
            <a:pPr lvl="1"/>
            <a:r>
              <a:rPr lang="en-US" altLang="ja-JP" sz="2400" dirty="0" smtClean="0">
                <a:latin typeface="Calibri" panose="020F0502020204030204" pitchFamily="34" charset="0"/>
              </a:rPr>
              <a:t>Phase 2  :</a:t>
            </a:r>
            <a:r>
              <a:rPr lang="en-US" altLang="ja-JP" sz="2400" dirty="0">
                <a:latin typeface="Calibri" panose="020F0502020204030204" pitchFamily="34" charset="0"/>
              </a:rPr>
              <a:t>	</a:t>
            </a:r>
            <a:r>
              <a:rPr lang="en-US" altLang="ja-JP" sz="2400" dirty="0" smtClean="0">
                <a:latin typeface="Calibri" panose="020F0502020204030204" pitchFamily="34" charset="0"/>
              </a:rPr>
              <a:t>FY2008-2009</a:t>
            </a:r>
            <a:endParaRPr lang="en-US" altLang="ja-JP" sz="2400" dirty="0">
              <a:latin typeface="Calibri" panose="020F0502020204030204" pitchFamily="34" charset="0"/>
            </a:endParaRPr>
          </a:p>
          <a:p>
            <a:pPr lvl="1"/>
            <a:r>
              <a:rPr lang="en-US" altLang="ja-JP" sz="2400" dirty="0" smtClean="0">
                <a:latin typeface="Calibri" panose="020F0502020204030204" pitchFamily="34" charset="0"/>
              </a:rPr>
              <a:t>Phase 3  :</a:t>
            </a:r>
            <a:r>
              <a:rPr lang="en-US" altLang="ja-JP" sz="2400" dirty="0">
                <a:latin typeface="Calibri" panose="020F0502020204030204" pitchFamily="34" charset="0"/>
              </a:rPr>
              <a:t>	FY2010-2012</a:t>
            </a:r>
          </a:p>
          <a:p>
            <a:pPr lvl="1"/>
            <a:r>
              <a:rPr lang="en-US" altLang="ja-JP" sz="2400" dirty="0">
                <a:latin typeface="Calibri" panose="020F0502020204030204" pitchFamily="34" charset="0"/>
              </a:rPr>
              <a:t>Three categories of funding</a:t>
            </a:r>
          </a:p>
          <a:p>
            <a:pPr lvl="2"/>
            <a:r>
              <a:rPr lang="en-US" altLang="ja-JP" sz="1800" dirty="0">
                <a:latin typeface="Calibri" panose="020F0502020204030204" pitchFamily="34" charset="0"/>
              </a:rPr>
              <a:t>Area 1: S</a:t>
            </a:r>
            <a:r>
              <a:rPr lang="en-US" altLang="ja-JP" sz="1800" dirty="0" smtClean="0">
                <a:latin typeface="Calibri" panose="020F0502020204030204" pitchFamily="34" charset="0"/>
              </a:rPr>
              <a:t>upport for developing IRs and content creation</a:t>
            </a:r>
            <a:endParaRPr lang="en-US" altLang="ja-JP" sz="1800" dirty="0">
              <a:latin typeface="Calibri" panose="020F0502020204030204" pitchFamily="34" charset="0"/>
            </a:endParaRPr>
          </a:p>
          <a:p>
            <a:pPr lvl="2"/>
            <a:r>
              <a:rPr lang="en-US" altLang="ja-JP" sz="1800" dirty="0">
                <a:latin typeface="Calibri" panose="020F0502020204030204" pitchFamily="34" charset="0"/>
              </a:rPr>
              <a:t>Area 2: Research and </a:t>
            </a:r>
            <a:r>
              <a:rPr lang="en-US" altLang="ja-JP" sz="1800" dirty="0" smtClean="0">
                <a:latin typeface="Calibri" panose="020F0502020204030204" pitchFamily="34" charset="0"/>
              </a:rPr>
              <a:t>development</a:t>
            </a:r>
            <a:endParaRPr lang="en-US" altLang="ja-JP" sz="1800" dirty="0">
              <a:latin typeface="Calibri" panose="020F0502020204030204" pitchFamily="34" charset="0"/>
            </a:endParaRPr>
          </a:p>
          <a:p>
            <a:pPr lvl="2"/>
            <a:r>
              <a:rPr lang="en-US" altLang="ja-JP" sz="1800" dirty="0" smtClean="0">
                <a:latin typeface="Calibri" panose="020F0502020204030204" pitchFamily="34" charset="0"/>
              </a:rPr>
              <a:t>Area </a:t>
            </a:r>
            <a:r>
              <a:rPr lang="en-US" altLang="ja-JP" sz="1800" dirty="0">
                <a:latin typeface="Calibri" panose="020F0502020204030204" pitchFamily="34" charset="0"/>
              </a:rPr>
              <a:t>3: Support for community </a:t>
            </a:r>
            <a:r>
              <a:rPr lang="en-US" altLang="ja-JP" sz="1800" dirty="0" smtClean="0">
                <a:latin typeface="Calibri" panose="020F0502020204030204" pitchFamily="34" charset="0"/>
              </a:rPr>
              <a:t>activities</a:t>
            </a:r>
            <a:endParaRPr lang="en-US" altLang="ja-JP" sz="1800" dirty="0">
              <a:latin typeface="Calibri" panose="020F0502020204030204" pitchFamily="34" charset="0"/>
            </a:endParaRPr>
          </a:p>
          <a:p>
            <a:endParaRPr kumimoji="1" lang="ja-JP" altLang="en-US" sz="2800" dirty="0">
              <a:latin typeface="Calibri" panose="020F0502020204030204" pitchFamily="34" charset="0"/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988840"/>
            <a:ext cx="1357322" cy="790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6">
                <a:lumMod val="75000"/>
              </a:schemeClr>
            </a:contourClr>
          </a:sp3d>
        </p:spPr>
      </p:pic>
      <p:graphicFrame>
        <p:nvGraphicFramePr>
          <p:cNvPr id="7" name="表 6"/>
          <p:cNvGraphicFramePr>
            <a:graphicFrameLocks noGrp="1"/>
          </p:cNvGraphicFramePr>
          <p:nvPr>
            <p:extLst/>
          </p:nvPr>
        </p:nvGraphicFramePr>
        <p:xfrm>
          <a:off x="1187624" y="4741646"/>
          <a:ext cx="6993891" cy="1114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6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59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6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400" u="none" strike="noStrike" dirty="0">
                          <a:effectLst/>
                          <a:latin typeface="Calibri" panose="020F0502020204030204" pitchFamily="34" charset="0"/>
                        </a:rPr>
                        <a:t>　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Phase</a:t>
                      </a:r>
                      <a:r>
                        <a:rPr lang="en-US" altLang="ja-JP" sz="1400" u="none" strike="noStrike" baseline="0" dirty="0" smtClean="0"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Phase 2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Phase 3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2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2005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2006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33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400" u="none" strike="noStrike" baseline="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altLang="ja-JP" sz="1400" u="none" strike="noStrike" baseline="0" dirty="0" smtClean="0">
                          <a:effectLst/>
                          <a:latin typeface="Calibri" panose="020F0502020204030204" pitchFamily="34" charset="0"/>
                        </a:rPr>
                        <a:t>Area 1</a:t>
                      </a:r>
                      <a:r>
                        <a:rPr 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 (Institutions)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57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70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68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 Area 2 (Projects)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876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altLang="ja-JP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Area 3 (Projects)</a:t>
                      </a:r>
                      <a:endParaRPr lang="ja-JP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altLang="ja-JP" sz="1400" b="1" i="0" u="none" strike="noStrike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altLang="ja-JP" sz="1400" b="1" i="0" u="none" strike="noStrike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Expansion of IRs </a:t>
            </a:r>
            <a:r>
              <a:rPr lang="en-US" altLang="ja-JP" dirty="0" smtClean="0"/>
              <a:t>until 2011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099008134"/>
              </p:ext>
            </p:extLst>
          </p:nvPr>
        </p:nvGraphicFramePr>
        <p:xfrm>
          <a:off x="899592" y="1340768"/>
          <a:ext cx="7596844" cy="486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844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Implementation Rate of IRs in JAPAN </a:t>
            </a:r>
            <a:endParaRPr kumimoji="1"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8229600" cy="3816424"/>
          </a:xfrm>
          <a:noFill/>
        </p:spPr>
        <p:txBody>
          <a:bodyPr anchor="ctr">
            <a:normAutofit/>
          </a:bodyPr>
          <a:lstStyle/>
          <a:p>
            <a:pPr marL="274320" lvl="1" indent="0" algn="ctr">
              <a:buNone/>
            </a:pPr>
            <a:r>
              <a:rPr lang="en-US" altLang="ja-JP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Almost all  national universities have their own IRs, while the implementation rate of  </a:t>
            </a:r>
            <a:br>
              <a:rPr lang="en-US" altLang="ja-JP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</a:br>
            <a:r>
              <a:rPr lang="en-US" altLang="ja-JP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other public/private universities hovers at </a:t>
            </a:r>
          </a:p>
          <a:p>
            <a:pPr marL="274320" lvl="1" indent="0" algn="ctr">
              <a:buNone/>
            </a:pPr>
            <a:r>
              <a:rPr lang="en-US" altLang="ja-JP" sz="9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20-30</a:t>
            </a:r>
            <a:r>
              <a:rPr lang="en-US" altLang="ja-JP" sz="6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%</a:t>
            </a:r>
          </a:p>
          <a:p>
            <a:pPr marL="274320" lvl="1" indent="0" algn="ctr">
              <a:buNone/>
            </a:pPr>
            <a:r>
              <a:rPr lang="en-US" altLang="ja-JP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in 2012</a:t>
            </a:r>
          </a:p>
        </p:txBody>
      </p:sp>
    </p:spTree>
    <p:extLst>
      <p:ext uri="{BB962C8B-B14F-4D97-AF65-F5344CB8AC3E}">
        <p14:creationId xmlns:p14="http://schemas.microsoft.com/office/powerpoint/2010/main" val="72645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Matters</a:t>
            </a:r>
            <a:r>
              <a:rPr lang="ja-JP" altLang="en-US" dirty="0" smtClean="0"/>
              <a:t> </a:t>
            </a:r>
            <a:r>
              <a:rPr lang="en-US" altLang="ja-JP" dirty="0" smtClean="0"/>
              <a:t>Surrounding</a:t>
            </a:r>
            <a:r>
              <a:rPr lang="ja-JP" altLang="en-US" dirty="0"/>
              <a:t> </a:t>
            </a:r>
            <a:r>
              <a:rPr lang="en-US" altLang="ja-JP" dirty="0" smtClean="0"/>
              <a:t>IRs in Japan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2400" dirty="0" smtClean="0">
                <a:latin typeface="Calibri" panose="020F0502020204030204" pitchFamily="34" charset="0"/>
              </a:rPr>
              <a:t>Ministry of education and research in Japan </a:t>
            </a:r>
            <a:r>
              <a:rPr lang="en-US" altLang="ja-JP" sz="2400" dirty="0">
                <a:latin typeface="Calibri" panose="020F0502020204030204" pitchFamily="34" charset="0"/>
              </a:rPr>
              <a:t>mandated the digitalization of doctoral dissertations and their dissemination over the network</a:t>
            </a:r>
            <a:r>
              <a:rPr lang="en-US" altLang="ja-JP" sz="2400" dirty="0" smtClean="0">
                <a:latin typeface="Calibri" panose="020F0502020204030204" pitchFamily="34" charset="0"/>
              </a:rPr>
              <a:t>.</a:t>
            </a:r>
          </a:p>
          <a:p>
            <a:pPr lvl="1">
              <a:lnSpc>
                <a:spcPct val="100000"/>
              </a:lnSpc>
            </a:pPr>
            <a:r>
              <a:rPr kumimoji="1" lang="en-US" altLang="ja-JP" sz="2000" dirty="0" smtClean="0">
                <a:latin typeface="Calibri" panose="020F0502020204030204" pitchFamily="34" charset="0"/>
              </a:rPr>
              <a:t>In 2013 when the above was stated, there still were about 200 universities which does not have IRs.</a:t>
            </a:r>
          </a:p>
          <a:p>
            <a:pPr>
              <a:lnSpc>
                <a:spcPct val="100000"/>
              </a:lnSpc>
            </a:pPr>
            <a:r>
              <a:rPr kumimoji="1" lang="en-US" altLang="ja-JP" sz="2400" dirty="0" smtClean="0">
                <a:latin typeface="Calibri" panose="020F0502020204030204" pitchFamily="34" charset="0"/>
              </a:rPr>
              <a:t>There are more than 700 HEs in Japan</a:t>
            </a:r>
          </a:p>
          <a:p>
            <a:pPr>
              <a:lnSpc>
                <a:spcPct val="100000"/>
              </a:lnSpc>
            </a:pPr>
            <a:endParaRPr lang="en-US" altLang="ja-JP" sz="2400" dirty="0" smtClean="0"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ja-JP" sz="2400" dirty="0" smtClean="0">
                <a:latin typeface="Calibri" panose="020F0502020204030204" pitchFamily="34" charset="0"/>
              </a:rPr>
              <a:t>The </a:t>
            </a:r>
            <a:r>
              <a:rPr lang="en-US" altLang="ja-JP" sz="2400" dirty="0">
                <a:latin typeface="Calibri" panose="020F0502020204030204" pitchFamily="34" charset="0"/>
              </a:rPr>
              <a:t>universities which have already owned their IRs were also struggling with how to update and maintain the system in the sustainable manner.</a:t>
            </a:r>
            <a:endParaRPr kumimoji="1" lang="ja-JP" altLang="en-US" sz="2400" dirty="0">
              <a:latin typeface="Calibri" panose="020F050202020403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632283"/>
            <a:ext cx="494785" cy="49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5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95" y="4926290"/>
            <a:ext cx="2181225" cy="167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JAIRO Cloud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309815"/>
            <a:ext cx="7886700" cy="2119185"/>
          </a:xfrm>
        </p:spPr>
        <p:txBody>
          <a:bodyPr>
            <a:normAutofit/>
          </a:bodyPr>
          <a:lstStyle/>
          <a:p>
            <a:r>
              <a:rPr lang="en-US" altLang="ja-JP" sz="2400" dirty="0" smtClean="0"/>
              <a:t>Background</a:t>
            </a:r>
          </a:p>
          <a:p>
            <a:pPr lvl="1"/>
            <a:r>
              <a:rPr lang="en-US" altLang="ja-JP" sz="2000" dirty="0" smtClean="0"/>
              <a:t>Limited resources and less technical knowledge hamper implementation of IR especially in small universities. </a:t>
            </a:r>
          </a:p>
          <a:p>
            <a:pPr lvl="1"/>
            <a:r>
              <a:rPr lang="en-US" altLang="ja-JP" sz="2000" dirty="0" smtClean="0"/>
              <a:t>JAIRO </a:t>
            </a:r>
            <a:r>
              <a:rPr lang="en-US" altLang="ja-JP" sz="2000" dirty="0"/>
              <a:t>Cloud provides a shared instance of IR system on the virtual server hosted by NII since April 2012. </a:t>
            </a:r>
          </a:p>
          <a:p>
            <a:r>
              <a:rPr lang="en-US" altLang="ja-JP" sz="2400" dirty="0"/>
              <a:t>Service Architecture</a:t>
            </a:r>
          </a:p>
          <a:p>
            <a:endParaRPr kumimoji="1" lang="ja-JP" altLang="en-US" sz="2400" dirty="0"/>
          </a:p>
        </p:txBody>
      </p:sp>
      <p:pic>
        <p:nvPicPr>
          <p:cNvPr id="4" name="コンテンツ プレースホルダ 7" descr="outline.jpg"/>
          <p:cNvPicPr>
            <a:picLocks noChangeAspect="1"/>
          </p:cNvPicPr>
          <p:nvPr/>
        </p:nvPicPr>
        <p:blipFill rotWithShape="1">
          <a:blip r:embed="rId3" cstate="print"/>
          <a:srcRect r="33847" b="31550"/>
          <a:stretch/>
        </p:blipFill>
        <p:spPr>
          <a:xfrm>
            <a:off x="1121020" y="3342634"/>
            <a:ext cx="3879605" cy="33794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554" y="4777800"/>
            <a:ext cx="2181225" cy="167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6"/>
          <a:stretch/>
        </p:blipFill>
        <p:spPr>
          <a:xfrm>
            <a:off x="5118403" y="3255605"/>
            <a:ext cx="1846276" cy="167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758" y="2957110"/>
            <a:ext cx="2181225" cy="167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60FD-56C8-4225-A922-D084D15D843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774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200" dirty="0" smtClean="0"/>
              <a:t>Number of Institutional Repositories in Japan</a:t>
            </a:r>
            <a:endParaRPr kumimoji="1" lang="ja-JP" altLang="en-US" sz="3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44013" y="1530626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8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メイリオ" pitchFamily="50" charset="-128"/>
                <a:cs typeface="Arial" pitchFamily="34" charset="0"/>
              </a:rPr>
              <a:t>784 IRs </a:t>
            </a:r>
            <a:endParaRPr lang="en-US" altLang="ja-JP" b="1" dirty="0" smtClean="0">
              <a:solidFill>
                <a:schemeClr val="tx1">
                  <a:lumMod val="65000"/>
                  <a:lumOff val="35000"/>
                </a:schemeClr>
              </a:solidFill>
              <a:ea typeface="メイリオ" pitchFamily="50" charset="-128"/>
              <a:cs typeface="Arial" pitchFamily="34" charset="0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60FD-56C8-4225-A922-D084D15D8431}" type="slidenum">
              <a:rPr kumimoji="1" lang="ja-JP" altLang="en-US" smtClean="0"/>
              <a:t>12</a:t>
            </a:fld>
            <a:endParaRPr kumimoji="1" lang="ja-JP" altLang="en-US"/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/>
          <p:nvPr>
            <p:extLst/>
          </p:nvPr>
        </p:nvGraphicFramePr>
        <p:xfrm>
          <a:off x="628651" y="1248153"/>
          <a:ext cx="7886700" cy="5280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正方形/長方形 13"/>
          <p:cNvSpPr/>
          <p:nvPr/>
        </p:nvSpPr>
        <p:spPr>
          <a:xfrm>
            <a:off x="1322635" y="2738720"/>
            <a:ext cx="4167905" cy="914396"/>
          </a:xfrm>
          <a:prstGeom prst="rect">
            <a:avLst/>
          </a:prstGeom>
          <a:solidFill>
            <a:schemeClr val="bg1"/>
          </a:solidFill>
          <a:ln w="12700">
            <a:solidFill>
              <a:srgbClr val="A8CDD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■</a:t>
            </a:r>
            <a:r>
              <a:rPr kumimoji="1" lang="ja-JP" altLang="en-US" sz="1800" dirty="0" smtClean="0">
                <a:latin typeface="Calibri" panose="020F0502020204030204" pitchFamily="34" charset="0"/>
              </a:rPr>
              <a:t> </a:t>
            </a:r>
            <a:r>
              <a:rPr lang="en-US" altLang="ja-JP" sz="1800" dirty="0" smtClean="0">
                <a:latin typeface="Calibri" panose="020F0502020204030204" pitchFamily="34" charset="0"/>
              </a:rPr>
              <a:t>by JAIRO Cloud: Pilot Operation</a:t>
            </a:r>
          </a:p>
          <a:p>
            <a:r>
              <a:rPr lang="ja-JP" altLang="en-US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■</a:t>
            </a:r>
            <a:r>
              <a:rPr lang="ja-JP" altLang="en-US" sz="1800" dirty="0" smtClean="0">
                <a:latin typeface="Calibri" panose="020F0502020204030204" pitchFamily="34" charset="0"/>
              </a:rPr>
              <a:t> </a:t>
            </a:r>
            <a:r>
              <a:rPr lang="en-US" altLang="ja-JP" sz="1800" dirty="0" smtClean="0">
                <a:latin typeface="Calibri" panose="020F0502020204030204" pitchFamily="34" charset="0"/>
              </a:rPr>
              <a:t>by JAIRO Cloud: Production Operation</a:t>
            </a:r>
          </a:p>
          <a:p>
            <a:r>
              <a:rPr lang="ja-JP" altLang="en-US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■</a:t>
            </a:r>
            <a:r>
              <a:rPr lang="ja-JP" altLang="en-US" sz="1800" dirty="0" smtClean="0">
                <a:latin typeface="Calibri" panose="020F0502020204030204" pitchFamily="34" charset="0"/>
              </a:rPr>
              <a:t> </a:t>
            </a:r>
            <a:r>
              <a:rPr lang="en-US" altLang="ja-JP" sz="1800" dirty="0">
                <a:latin typeface="Calibri" panose="020F0502020204030204" pitchFamily="34" charset="0"/>
              </a:rPr>
              <a:t>by University O</a:t>
            </a:r>
            <a:r>
              <a:rPr lang="en-US" altLang="ja-JP" sz="1800" dirty="0" smtClean="0">
                <a:latin typeface="Calibri" panose="020F0502020204030204" pitchFamily="34" charset="0"/>
              </a:rPr>
              <a:t>n-premise </a:t>
            </a:r>
            <a:r>
              <a:rPr lang="en-US" altLang="ja-JP" sz="1800" dirty="0">
                <a:latin typeface="Calibri" panose="020F0502020204030204" pitchFamily="34" charset="0"/>
              </a:rPr>
              <a:t>S</a:t>
            </a:r>
            <a:r>
              <a:rPr lang="en-US" altLang="ja-JP" sz="1800" dirty="0" smtClean="0">
                <a:latin typeface="Calibri" panose="020F0502020204030204" pitchFamily="34" charset="0"/>
              </a:rPr>
              <a:t>ystem</a:t>
            </a:r>
            <a:endParaRPr kumimoji="1" lang="ja-JP" altLang="en-US" sz="1800" dirty="0">
              <a:latin typeface="Calibri" panose="020F050202020403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74339" y="1435769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8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メイリオ" pitchFamily="50" charset="-128"/>
                <a:cs typeface="Arial" pitchFamily="34" charset="0"/>
              </a:rPr>
              <a:t>811 IRs </a:t>
            </a:r>
            <a:endParaRPr lang="en-US" altLang="ja-JP" b="1" dirty="0" smtClean="0">
              <a:solidFill>
                <a:schemeClr val="tx1">
                  <a:lumMod val="65000"/>
                  <a:lumOff val="35000"/>
                </a:schemeClr>
              </a:solidFill>
              <a:ea typeface="メイリオ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Portal services of Japanese </a:t>
            </a:r>
            <a:r>
              <a:rPr lang="en-US" altLang="ja-JP" dirty="0" smtClean="0"/>
              <a:t>IRs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ja-JP" sz="2400" dirty="0">
                <a:cs typeface="Tahoma" pitchFamily="34" charset="0"/>
              </a:rPr>
              <a:t>NII harvests almost all Japanese IRs</a:t>
            </a:r>
            <a:endParaRPr kumimoji="1" lang="ja-JP" altLang="en-US" dirty="0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409575" y="1775242"/>
            <a:ext cx="4564063" cy="2809875"/>
            <a:chOff x="1633" y="12025"/>
            <a:chExt cx="4937" cy="276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633" y="12852"/>
              <a:ext cx="2552" cy="1259"/>
              <a:chOff x="1648" y="12866"/>
              <a:chExt cx="3077" cy="1426"/>
            </a:xfrm>
          </p:grpSpPr>
          <p:pic>
            <p:nvPicPr>
              <p:cNvPr id="14" name="オブジェクト 6"/>
              <p:cNvPicPr>
                <a:picLocks noChangeArrowheads="1"/>
              </p:cNvPicPr>
              <p:nvPr/>
            </p:nvPicPr>
            <p:blipFill>
              <a:blip r:embed="rId3" cstate="print"/>
              <a:srcRect t="-677" r="-174" b="-865"/>
              <a:stretch>
                <a:fillRect/>
              </a:stretch>
            </p:blipFill>
            <p:spPr bwMode="auto">
              <a:xfrm>
                <a:off x="3103" y="12866"/>
                <a:ext cx="1622" cy="1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oup 6"/>
              <p:cNvGrpSpPr>
                <a:grpSpLocks/>
              </p:cNvGrpSpPr>
              <p:nvPr/>
            </p:nvGrpSpPr>
            <p:grpSpPr bwMode="auto">
              <a:xfrm>
                <a:off x="1648" y="12952"/>
                <a:ext cx="1148" cy="1142"/>
                <a:chOff x="1588" y="14310"/>
                <a:chExt cx="1148" cy="1142"/>
              </a:xfrm>
            </p:grpSpPr>
            <p:pic>
              <p:nvPicPr>
                <p:cNvPr id="17" name="オブジェクト 7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 t="-1329" b="-1993"/>
                <a:stretch>
                  <a:fillRect/>
                </a:stretch>
              </p:blipFill>
              <p:spPr bwMode="auto">
                <a:xfrm>
                  <a:off x="1588" y="14310"/>
                  <a:ext cx="767" cy="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" name="オブジェクト 7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 t="-1329" b="-1993"/>
                <a:stretch>
                  <a:fillRect/>
                </a:stretch>
              </p:blipFill>
              <p:spPr bwMode="auto">
                <a:xfrm>
                  <a:off x="1778" y="14550"/>
                  <a:ext cx="767" cy="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オブジェクト 7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 t="-1329" b="-1993"/>
                <a:stretch>
                  <a:fillRect/>
                </a:stretch>
              </p:blipFill>
              <p:spPr bwMode="auto">
                <a:xfrm>
                  <a:off x="1969" y="14790"/>
                  <a:ext cx="767" cy="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6" name="AutoShape 10"/>
              <p:cNvSpPr>
                <a:spLocks noChangeArrowheads="1"/>
              </p:cNvSpPr>
              <p:nvPr/>
            </p:nvSpPr>
            <p:spPr bwMode="auto">
              <a:xfrm rot="5400000" flipV="1">
                <a:off x="2741" y="13339"/>
                <a:ext cx="495" cy="6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17694720 60000 65536"/>
                  <a:gd name="T11" fmla="*/ 5898240 60000 65536"/>
                  <a:gd name="T12" fmla="*/ 5898240 60000 65536"/>
                  <a:gd name="T13" fmla="*/ 5898240 60000 65536"/>
                  <a:gd name="T14" fmla="*/ 0 60000 65536"/>
                  <a:gd name="T15" fmla="*/ 0 w 21600"/>
                  <a:gd name="T16" fmla="*/ 8310 h 21600"/>
                  <a:gd name="T17" fmla="*/ 6109 w 21600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15662" y="14285"/>
                    </a:moveTo>
                    <a:lnTo>
                      <a:pt x="21600" y="8310"/>
                    </a:lnTo>
                    <a:lnTo>
                      <a:pt x="18630" y="8310"/>
                    </a:lnTo>
                    <a:cubicBezTo>
                      <a:pt x="18630" y="3721"/>
                      <a:pt x="14430" y="0"/>
                      <a:pt x="9250" y="0"/>
                    </a:cubicBezTo>
                    <a:cubicBezTo>
                      <a:pt x="4141" y="0"/>
                      <a:pt x="0" y="3799"/>
                      <a:pt x="0" y="8485"/>
                    </a:cubicBezTo>
                    <a:lnTo>
                      <a:pt x="0" y="21600"/>
                    </a:lnTo>
                    <a:lnTo>
                      <a:pt x="6110" y="21600"/>
                    </a:lnTo>
                    <a:lnTo>
                      <a:pt x="6110" y="8310"/>
                    </a:lnTo>
                    <a:cubicBezTo>
                      <a:pt x="6110" y="6947"/>
                      <a:pt x="7362" y="5842"/>
                      <a:pt x="8907" y="5842"/>
                    </a:cubicBezTo>
                    <a:lnTo>
                      <a:pt x="9725" y="5842"/>
                    </a:lnTo>
                    <a:cubicBezTo>
                      <a:pt x="11269" y="5842"/>
                      <a:pt x="12520" y="6947"/>
                      <a:pt x="12520" y="8310"/>
                    </a:cubicBezTo>
                    <a:lnTo>
                      <a:pt x="9725" y="83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</p:grpSp>
        <p:pic>
          <p:nvPicPr>
            <p:cNvPr id="7" name="Picture 11" descr="JAIR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19" y="12025"/>
              <a:ext cx="1530" cy="515"/>
            </a:xfrm>
            <a:prstGeom prst="rect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8" name="Picture 12" descr="IRDBロゴ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19" y="13368"/>
              <a:ext cx="1951" cy="382"/>
            </a:xfrm>
            <a:prstGeom prst="rect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pic>
        <p:grpSp>
          <p:nvGrpSpPr>
            <p:cNvPr id="9" name="Group 14"/>
            <p:cNvGrpSpPr>
              <a:grpSpLocks/>
            </p:cNvGrpSpPr>
            <p:nvPr/>
          </p:nvGrpSpPr>
          <p:grpSpPr bwMode="auto">
            <a:xfrm>
              <a:off x="4140" y="12288"/>
              <a:ext cx="479" cy="2497"/>
              <a:chOff x="5010" y="12600"/>
              <a:chExt cx="479" cy="2055"/>
            </a:xfrm>
          </p:grpSpPr>
          <p:cxnSp>
            <p:nvCxnSpPr>
              <p:cNvPr id="10" name="AutoShape 15"/>
              <p:cNvCxnSpPr>
                <a:cxnSpLocks noChangeShapeType="1"/>
              </p:cNvCxnSpPr>
              <p:nvPr/>
            </p:nvCxnSpPr>
            <p:spPr bwMode="auto">
              <a:xfrm>
                <a:off x="5130" y="12600"/>
                <a:ext cx="0" cy="205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1" name="AutoShape 16"/>
              <p:cNvCxnSpPr>
                <a:cxnSpLocks noChangeShapeType="1"/>
              </p:cNvCxnSpPr>
              <p:nvPr/>
            </p:nvCxnSpPr>
            <p:spPr bwMode="auto">
              <a:xfrm>
                <a:off x="5010" y="13650"/>
                <a:ext cx="4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2" name="AutoShape 17"/>
              <p:cNvCxnSpPr>
                <a:cxnSpLocks noChangeShapeType="1"/>
              </p:cNvCxnSpPr>
              <p:nvPr/>
            </p:nvCxnSpPr>
            <p:spPr bwMode="auto">
              <a:xfrm>
                <a:off x="5130" y="12600"/>
                <a:ext cx="35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3" name="AutoShape 18"/>
              <p:cNvCxnSpPr>
                <a:cxnSpLocks noChangeShapeType="1"/>
              </p:cNvCxnSpPr>
              <p:nvPr/>
            </p:nvCxnSpPr>
            <p:spPr bwMode="auto">
              <a:xfrm>
                <a:off x="5130" y="14655"/>
                <a:ext cx="35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</p:grpSp>
      <p:sp>
        <p:nvSpPr>
          <p:cNvPr id="20" name="AutoShape 19"/>
          <p:cNvSpPr>
            <a:spLocks/>
          </p:cNvSpPr>
          <p:nvPr/>
        </p:nvSpPr>
        <p:spPr bwMode="auto">
          <a:xfrm>
            <a:off x="5046663" y="1679992"/>
            <a:ext cx="223837" cy="1214437"/>
          </a:xfrm>
          <a:prstGeom prst="leftBrace">
            <a:avLst>
              <a:gd name="adj1" fmla="val 4840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4295" tIns="8890" rIns="74295" bIns="8890"/>
          <a:lstStyle/>
          <a:p>
            <a:endParaRPr lang="ja-JP" altLang="en-US"/>
          </a:p>
        </p:txBody>
      </p:sp>
      <p:sp>
        <p:nvSpPr>
          <p:cNvPr id="21" name="AutoShape 20"/>
          <p:cNvSpPr>
            <a:spLocks/>
          </p:cNvSpPr>
          <p:nvPr/>
        </p:nvSpPr>
        <p:spPr bwMode="auto">
          <a:xfrm>
            <a:off x="5046663" y="3003967"/>
            <a:ext cx="219075" cy="949325"/>
          </a:xfrm>
          <a:prstGeom prst="leftBrace">
            <a:avLst>
              <a:gd name="adj1" fmla="val 6329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4295" tIns="8890" rIns="74295" bIns="8890"/>
          <a:lstStyle/>
          <a:p>
            <a:endParaRPr lang="ja-JP" altLang="en-US"/>
          </a:p>
        </p:txBody>
      </p:sp>
      <p:sp>
        <p:nvSpPr>
          <p:cNvPr id="22" name="AutoShape 21"/>
          <p:cNvSpPr>
            <a:spLocks/>
          </p:cNvSpPr>
          <p:nvPr/>
        </p:nvSpPr>
        <p:spPr bwMode="auto">
          <a:xfrm>
            <a:off x="5046663" y="4099342"/>
            <a:ext cx="182562" cy="1898650"/>
          </a:xfrm>
          <a:prstGeom prst="leftBrace">
            <a:avLst>
              <a:gd name="adj1" fmla="val 6668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4295" tIns="8890" rIns="74295" bIns="8890"/>
          <a:lstStyle/>
          <a:p>
            <a:endParaRPr lang="ja-JP" altLang="en-US"/>
          </a:p>
        </p:txBody>
      </p:sp>
      <p:sp>
        <p:nvSpPr>
          <p:cNvPr id="23" name="テキスト ボックス 24"/>
          <p:cNvSpPr txBox="1">
            <a:spLocks noChangeArrowheads="1"/>
          </p:cNvSpPr>
          <p:nvPr/>
        </p:nvSpPr>
        <p:spPr bwMode="auto">
          <a:xfrm>
            <a:off x="5302250" y="1715388"/>
            <a:ext cx="27987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b="0" dirty="0"/>
              <a:t>- JAIRO is a “gyroscope”</a:t>
            </a:r>
            <a:r>
              <a:rPr lang="en-US" altLang="ja-JP" dirty="0"/>
              <a:t> </a:t>
            </a:r>
            <a:r>
              <a:rPr lang="en-US" altLang="ja-JP" b="0" dirty="0"/>
              <a:t>of</a:t>
            </a:r>
          </a:p>
          <a:p>
            <a:r>
              <a:rPr lang="en-US" altLang="ja-JP" b="0" dirty="0"/>
              <a:t>  IR content</a:t>
            </a:r>
          </a:p>
          <a:p>
            <a:r>
              <a:rPr lang="en-US" altLang="ja-JP" b="0" dirty="0"/>
              <a:t>- Use it to search all</a:t>
            </a:r>
          </a:p>
          <a:p>
            <a:r>
              <a:rPr lang="en-US" altLang="ja-JP" b="0" dirty="0"/>
              <a:t>  IRs in Japan at once!</a:t>
            </a:r>
            <a:endParaRPr lang="ja-JP" altLang="en-US" b="0" dirty="0"/>
          </a:p>
        </p:txBody>
      </p:sp>
      <p:sp>
        <p:nvSpPr>
          <p:cNvPr id="24" name="テキスト ボックス 25"/>
          <p:cNvSpPr txBox="1">
            <a:spLocks noChangeArrowheads="1"/>
          </p:cNvSpPr>
          <p:nvPr/>
        </p:nvSpPr>
        <p:spPr bwMode="auto">
          <a:xfrm>
            <a:off x="5265738" y="3013492"/>
            <a:ext cx="38782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ja-JP" b="0" dirty="0"/>
              <a:t> IRDB Content Analysis shows   </a:t>
            </a:r>
          </a:p>
          <a:p>
            <a:r>
              <a:rPr lang="en-US" altLang="ja-JP" b="0" dirty="0"/>
              <a:t>  how </a:t>
            </a:r>
            <a:r>
              <a:rPr lang="en-US" altLang="ja-JP" b="0" dirty="0" smtClean="0"/>
              <a:t>contents are </a:t>
            </a:r>
            <a:r>
              <a:rPr lang="en-US" altLang="ja-JP" b="0" dirty="0"/>
              <a:t>growing and</a:t>
            </a:r>
            <a:r>
              <a:rPr lang="ja-JP" altLang="en-US" b="0" dirty="0"/>
              <a:t> </a:t>
            </a:r>
            <a:endParaRPr lang="en-US" altLang="ja-JP" b="0" dirty="0"/>
          </a:p>
          <a:p>
            <a:r>
              <a:rPr lang="en-US" altLang="ja-JP" b="0" dirty="0"/>
              <a:t>  gives </a:t>
            </a:r>
            <a:r>
              <a:rPr lang="en-US" altLang="ja-JP" b="0" dirty="0" smtClean="0"/>
              <a:t>detailed information on </a:t>
            </a:r>
            <a:r>
              <a:rPr lang="en-US" altLang="ja-JP" b="0" dirty="0"/>
              <a:t>each IR.</a:t>
            </a:r>
            <a:endParaRPr lang="ja-JP" altLang="en-US" b="0" dirty="0"/>
          </a:p>
        </p:txBody>
      </p:sp>
      <p:sp>
        <p:nvSpPr>
          <p:cNvPr id="25" name="正方形/長方形 26"/>
          <p:cNvSpPr>
            <a:spLocks noChangeArrowheads="1"/>
          </p:cNvSpPr>
          <p:nvPr/>
        </p:nvSpPr>
        <p:spPr bwMode="auto">
          <a:xfrm>
            <a:off x="5265738" y="4172367"/>
            <a:ext cx="36528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ja-JP" b="0" dirty="0"/>
              <a:t> </a:t>
            </a:r>
            <a:r>
              <a:rPr lang="en-US" altLang="ja-JP" b="0" dirty="0" err="1"/>
              <a:t>CiNii</a:t>
            </a:r>
            <a:r>
              <a:rPr lang="en-US" altLang="ja-JP" b="0" dirty="0"/>
              <a:t> is the largest database of </a:t>
            </a:r>
          </a:p>
          <a:p>
            <a:r>
              <a:rPr lang="en-US" altLang="ja-JP" b="0" dirty="0"/>
              <a:t>  academic journal articles in </a:t>
            </a:r>
            <a:r>
              <a:rPr lang="en-US" altLang="ja-JP" b="0" dirty="0" smtClean="0"/>
              <a:t>Japan</a:t>
            </a:r>
            <a:r>
              <a:rPr lang="en-US" altLang="ja-JP" b="0" dirty="0"/>
              <a:t>.</a:t>
            </a:r>
          </a:p>
          <a:p>
            <a:pPr>
              <a:buFontTx/>
              <a:buChar char="-"/>
            </a:pPr>
            <a:r>
              <a:rPr lang="en-US" altLang="ja-JP" b="0" dirty="0"/>
              <a:t> Metadata on journal articles </a:t>
            </a:r>
          </a:p>
          <a:p>
            <a:r>
              <a:rPr lang="en-US" altLang="ja-JP" b="0" dirty="0"/>
              <a:t> and departmental </a:t>
            </a:r>
            <a:r>
              <a:rPr lang="ja-JP" altLang="en-US" b="0" dirty="0"/>
              <a:t> </a:t>
            </a:r>
            <a:r>
              <a:rPr lang="en-US" altLang="ja-JP" b="0" dirty="0"/>
              <a:t>bulletins </a:t>
            </a:r>
            <a:r>
              <a:rPr lang="en-US" altLang="ja-JP" b="0" dirty="0" smtClean="0"/>
              <a:t> </a:t>
            </a:r>
            <a:r>
              <a:rPr lang="en-US" altLang="ja-JP" b="0" dirty="0"/>
              <a:t>goes to CiNii and is linked to the </a:t>
            </a:r>
            <a:r>
              <a:rPr lang="en-US" altLang="ja-JP" b="0" dirty="0" smtClean="0"/>
              <a:t>full </a:t>
            </a:r>
            <a:r>
              <a:rPr lang="en-US" altLang="ja-JP" b="0" dirty="0"/>
              <a:t>texts in the IRs.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920750" y="2383254"/>
            <a:ext cx="895350" cy="200025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ja-JP" sz="1400" b="0"/>
              <a:t>OAI-PMH</a:t>
            </a:r>
          </a:p>
        </p:txBody>
      </p:sp>
      <p:sp>
        <p:nvSpPr>
          <p:cNvPr id="27" name="テキスト ボックス 25"/>
          <p:cNvSpPr txBox="1">
            <a:spLocks noChangeArrowheads="1"/>
          </p:cNvSpPr>
          <p:nvPr/>
        </p:nvSpPr>
        <p:spPr bwMode="auto">
          <a:xfrm>
            <a:off x="539552" y="5249143"/>
            <a:ext cx="5314553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buFontTx/>
              <a:buChar char="-"/>
            </a:pPr>
            <a:r>
              <a:rPr lang="en-US" altLang="ja-JP" sz="1600" b="0" dirty="0"/>
              <a:t> junii2 is </a:t>
            </a:r>
            <a:r>
              <a:rPr lang="en-US" altLang="ja-JP" sz="1600" b="0" dirty="0" smtClean="0"/>
              <a:t>a “Dublin </a:t>
            </a:r>
            <a:r>
              <a:rPr lang="en-US" altLang="ja-JP" sz="1600" b="0" dirty="0"/>
              <a:t>Core” application profile for </a:t>
            </a:r>
          </a:p>
          <a:p>
            <a:pPr>
              <a:lnSpc>
                <a:spcPts val="1500"/>
              </a:lnSpc>
            </a:pPr>
            <a:r>
              <a:rPr lang="en-US" altLang="ja-JP" sz="1600" b="0" dirty="0"/>
              <a:t>  institutional repository with </a:t>
            </a:r>
            <a:r>
              <a:rPr lang="en-US" altLang="ja-JP" sz="1600" b="0" dirty="0" smtClean="0"/>
              <a:t>an </a:t>
            </a:r>
            <a:r>
              <a:rPr lang="en-US" altLang="ja-JP" sz="1600" b="0" dirty="0" err="1"/>
              <a:t>OpenURL</a:t>
            </a:r>
            <a:r>
              <a:rPr lang="ja-JP" altLang="en-US" sz="1600" b="0" dirty="0"/>
              <a:t>　 </a:t>
            </a:r>
            <a:endParaRPr lang="en-US" altLang="ja-JP" sz="1600" b="0" dirty="0"/>
          </a:p>
          <a:p>
            <a:pPr>
              <a:lnSpc>
                <a:spcPts val="1500"/>
              </a:lnSpc>
            </a:pPr>
            <a:r>
              <a:rPr lang="en-US" altLang="ja-JP" sz="1600" b="0" dirty="0"/>
              <a:t>  compliant schema. </a:t>
            </a:r>
          </a:p>
          <a:p>
            <a:pPr>
              <a:lnSpc>
                <a:spcPts val="1500"/>
              </a:lnSpc>
              <a:buFontTx/>
              <a:buChar char="-"/>
            </a:pPr>
            <a:r>
              <a:rPr lang="en-US" altLang="ja-JP" sz="1600" b="0" dirty="0"/>
              <a:t>It has been adopted by almost all IRs in Japan.</a:t>
            </a:r>
          </a:p>
          <a:p>
            <a:pPr>
              <a:lnSpc>
                <a:spcPts val="1500"/>
              </a:lnSpc>
            </a:pPr>
            <a:r>
              <a:rPr lang="en-US" altLang="ja-JP" sz="1400" b="0" dirty="0">
                <a:hlinkClick r:id="rId7"/>
              </a:rPr>
              <a:t>http://www.nii.ac.jp/irp/en/archive/pdf/junii2_en_20090213.pdf</a:t>
            </a:r>
            <a:endParaRPr lang="en-US" altLang="ja-JP" sz="1400" b="0" dirty="0"/>
          </a:p>
          <a:p>
            <a:pPr>
              <a:lnSpc>
                <a:spcPts val="1500"/>
              </a:lnSpc>
            </a:pPr>
            <a:r>
              <a:rPr lang="en-US" altLang="ja-JP" sz="1400" b="0" dirty="0"/>
              <a:t> </a:t>
            </a:r>
          </a:p>
        </p:txBody>
      </p:sp>
      <p:sp>
        <p:nvSpPr>
          <p:cNvPr id="29" name="右矢印 28"/>
          <p:cNvSpPr/>
          <p:nvPr/>
        </p:nvSpPr>
        <p:spPr bwMode="auto">
          <a:xfrm rot="16200000">
            <a:off x="613154" y="3781028"/>
            <a:ext cx="554037" cy="51435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804863" indent="-261938">
              <a:defRPr/>
            </a:pPr>
            <a:endParaRPr lang="ja-JP" altLang="en-US"/>
          </a:p>
        </p:txBody>
      </p:sp>
      <p:sp>
        <p:nvSpPr>
          <p:cNvPr id="30" name="正方形/長方形 29"/>
          <p:cNvSpPr/>
          <p:nvPr/>
        </p:nvSpPr>
        <p:spPr bwMode="auto">
          <a:xfrm>
            <a:off x="234535" y="4315222"/>
            <a:ext cx="1347788" cy="5476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72000" rIns="0" bIns="0"/>
          <a:lstStyle/>
          <a:p>
            <a:pPr algn="ctr">
              <a:defRPr/>
            </a:pPr>
            <a:r>
              <a:rPr lang="en-US" altLang="ja-JP" sz="2400" dirty="0" smtClean="0"/>
              <a:t>junii2</a:t>
            </a:r>
            <a:endParaRPr lang="ja-JP" altLang="en-US" sz="2400" dirty="0"/>
          </a:p>
        </p:txBody>
      </p:sp>
      <p:sp>
        <p:nvSpPr>
          <p:cNvPr id="31" name="AutoShape 20"/>
          <p:cNvSpPr>
            <a:spLocks/>
          </p:cNvSpPr>
          <p:nvPr/>
        </p:nvSpPr>
        <p:spPr bwMode="auto">
          <a:xfrm rot="5400000">
            <a:off x="2454275" y="2969493"/>
            <a:ext cx="401638" cy="4344988"/>
          </a:xfrm>
          <a:prstGeom prst="leftBrace">
            <a:avLst>
              <a:gd name="adj1" fmla="val 47981"/>
              <a:gd name="adj2" fmla="val 8875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4295" tIns="8890" rIns="74295" bIns="8890"/>
          <a:lstStyle/>
          <a:p>
            <a:endParaRPr lang="ja-JP" altLang="ja-JP"/>
          </a:p>
        </p:txBody>
      </p:sp>
      <p:pic>
        <p:nvPicPr>
          <p:cNvPr id="32" name="図 31" descr="cinii_banner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84525" y="4281904"/>
            <a:ext cx="1314450" cy="657225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34" name="右矢印 33"/>
          <p:cNvSpPr/>
          <p:nvPr/>
        </p:nvSpPr>
        <p:spPr>
          <a:xfrm>
            <a:off x="1506538" y="4452013"/>
            <a:ext cx="266700" cy="2931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746839" y="4180127"/>
            <a:ext cx="10884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dirty="0" smtClean="0"/>
              <a:t>New</a:t>
            </a:r>
          </a:p>
          <a:p>
            <a:pPr>
              <a:lnSpc>
                <a:spcPts val="2000"/>
              </a:lnSpc>
            </a:pPr>
            <a:r>
              <a:rPr kumimoji="1" lang="en-US" altLang="ja-JP" dirty="0" smtClean="0"/>
              <a:t>Schema</a:t>
            </a:r>
          </a:p>
          <a:p>
            <a:pPr>
              <a:lnSpc>
                <a:spcPts val="2000"/>
              </a:lnSpc>
            </a:pPr>
            <a:r>
              <a:rPr lang="en-US" altLang="ja-JP" dirty="0" smtClean="0"/>
              <a:t>“JPCOAR”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2147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Contents Type stored in Japanese IRs</a:t>
            </a:r>
            <a:endParaRPr kumimoji="1" lang="ja-JP" altLang="en-US" dirty="0"/>
          </a:p>
        </p:txBody>
      </p:sp>
      <p:pic>
        <p:nvPicPr>
          <p:cNvPr id="1026" name="Picture 2" descr="Content grow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59" y="1309688"/>
            <a:ext cx="7008282" cy="525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06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Contents Type stored in Japanese IRs</a:t>
            </a:r>
            <a:endParaRPr kumimoji="1" lang="ja-JP" altLang="en-US" dirty="0"/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/>
          </p:nvPr>
        </p:nvGraphicFramePr>
        <p:xfrm>
          <a:off x="131383" y="2002038"/>
          <a:ext cx="5700712" cy="4190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/>
          </p:nvPr>
        </p:nvGraphicFramePr>
        <p:xfrm>
          <a:off x="4850296" y="1341509"/>
          <a:ext cx="3796747" cy="5246684"/>
        </p:xfrm>
        <a:graphic>
          <a:graphicData uri="http://schemas.openxmlformats.org/drawingml/2006/table">
            <a:tbl>
              <a:tblPr/>
              <a:tblGrid>
                <a:gridCol w="2423258">
                  <a:extLst>
                    <a:ext uri="{9D8B030D-6E8A-4147-A177-3AD203B41FA5}">
                      <a16:colId xmlns:a16="http://schemas.microsoft.com/office/drawing/2014/main" val="3545641593"/>
                    </a:ext>
                  </a:extLst>
                </a:gridCol>
                <a:gridCol w="1373489">
                  <a:extLst>
                    <a:ext uri="{9D8B030D-6E8A-4147-A177-3AD203B41FA5}">
                      <a16:colId xmlns:a16="http://schemas.microsoft.com/office/drawing/2014/main" val="284167843"/>
                    </a:ext>
                  </a:extLst>
                </a:gridCol>
              </a:tblGrid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Journal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Article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288,709 (14.1%)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424418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Thesis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or Dissertation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103,478 (5.1%)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802130"/>
                  </a:ext>
                </a:extLst>
              </a:tr>
              <a:tr h="493278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Departmental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Bulletin Paper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1,080,358 (52.9%)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76560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Conference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Paper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35,303 (1.7%)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294285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Presentation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12,251 (0.6%)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808315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Book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32,839 (1.6%)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57471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Technical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Report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43,313 (2.1%)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789042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Research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Paper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63,771 (3.1%)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052740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Article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54,470 (2.7%)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818524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Preprint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624 (0.0%)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24600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Learning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Material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4,578 (0.2%)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963352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Data </a:t>
                      </a:r>
                      <a:r>
                        <a:rPr lang="en-US" sz="1400" u="none" dirty="0">
                          <a:solidFill>
                            <a:schemeClr val="tx1"/>
                          </a:solidFill>
                          <a:effectLst/>
                        </a:rPr>
                        <a:t>or Dataset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53,736 (2.6%)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606136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Software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46 (0.0%)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051770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 smtClean="0">
                          <a:solidFill>
                            <a:schemeClr val="tx1"/>
                          </a:solidFill>
                          <a:effectLst/>
                        </a:rPr>
                        <a:t> Others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>
                          <a:effectLst/>
                        </a:rPr>
                        <a:t>268,744 (13.2%)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93951"/>
                  </a:ext>
                </a:extLst>
              </a:tr>
              <a:tr h="339529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 smtClean="0">
                          <a:effectLst/>
                        </a:rPr>
                        <a:t> Total</a:t>
                      </a:r>
                      <a:endParaRPr lang="en-US" sz="1400" dirty="0">
                        <a:effectLst/>
                      </a:endParaRP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400" dirty="0">
                          <a:effectLst/>
                        </a:rPr>
                        <a:t>2,042,220</a:t>
                      </a:r>
                    </a:p>
                  </a:txBody>
                  <a:tcPr marL="16016" marR="16016" marT="16016" marB="1601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004107"/>
                  </a:ext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0227" y="6192077"/>
            <a:ext cx="4341226" cy="62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A50021"/>
              </a:buClr>
            </a:pPr>
            <a:r>
              <a:rPr lang="fr-FR" sz="1400" dirty="0" smtClean="0"/>
              <a:t>NII Institutional Repositories DataBase Contents Analysis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</a:pPr>
            <a:r>
              <a:rPr lang="en-US" altLang="ja-JP" sz="1400" u="sng" dirty="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http://irdb.nii.ac.jp/analysis/index_e.php</a:t>
            </a:r>
            <a:endParaRPr lang="en-US" altLang="ja-JP" sz="1400" b="0" dirty="0" smtClean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570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Repository Community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16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628650" y="1219199"/>
            <a:ext cx="7886700" cy="5509591"/>
          </a:xfrm>
        </p:spPr>
        <p:txBody>
          <a:bodyPr>
            <a:noAutofit/>
          </a:bodyPr>
          <a:lstStyle/>
          <a:p>
            <a:r>
              <a:rPr kumimoji="1" lang="en-US" altLang="ja-JP" sz="2400" dirty="0" smtClean="0">
                <a:latin typeface="Calibri" panose="020F0502020204030204" pitchFamily="34" charset="0"/>
              </a:rPr>
              <a:t>Digital Repository Federation, since 2006</a:t>
            </a:r>
          </a:p>
          <a:p>
            <a:r>
              <a:rPr lang="en-US" altLang="ja-JP" sz="2400" dirty="0" smtClean="0">
                <a:latin typeface="Calibri" panose="020F0502020204030204" pitchFamily="34" charset="0"/>
              </a:rPr>
              <a:t>JAIRO Cloud Community, since 2012</a:t>
            </a:r>
          </a:p>
          <a:p>
            <a:r>
              <a:rPr kumimoji="1" lang="en-US" altLang="ja-JP" sz="2400" dirty="0" smtClean="0">
                <a:latin typeface="Calibri" panose="020F0502020204030204" pitchFamily="34" charset="0"/>
              </a:rPr>
              <a:t>Institutional Repository Promotion Committee, since 2013</a:t>
            </a:r>
          </a:p>
          <a:p>
            <a:pPr marL="0" indent="0">
              <a:buNone/>
            </a:pPr>
            <a:endParaRPr lang="en-US" altLang="ja-JP" sz="2400" dirty="0">
              <a:latin typeface="Calibri" panose="020F0502020204030204" pitchFamily="34" charset="0"/>
            </a:endParaRPr>
          </a:p>
          <a:p>
            <a:r>
              <a:rPr lang="en-US" altLang="ja-JP" sz="2400" dirty="0">
                <a:latin typeface="Calibri" panose="020F0502020204030204" pitchFamily="34" charset="0"/>
              </a:rPr>
              <a:t>Japan Consortium for Open Access Repository (JPCOAR</a:t>
            </a:r>
            <a:r>
              <a:rPr lang="en-US" altLang="ja-JP" sz="2400" dirty="0" smtClean="0">
                <a:latin typeface="Calibri" panose="020F0502020204030204" pitchFamily="34" charset="0"/>
              </a:rPr>
              <a:t>)</a:t>
            </a:r>
          </a:p>
          <a:p>
            <a:pPr lvl="1"/>
            <a:r>
              <a:rPr lang="en-US" altLang="ja-JP" sz="2400" dirty="0" smtClean="0">
                <a:latin typeface="Calibri" panose="020F0502020204030204" pitchFamily="34" charset="0"/>
              </a:rPr>
              <a:t>Working Group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Training WG</a:t>
            </a:r>
          </a:p>
          <a:p>
            <a:pPr lvl="2"/>
            <a:r>
              <a:rPr lang="en-US" altLang="ja-JP" sz="2000" u="sng" dirty="0" smtClean="0">
                <a:latin typeface="Calibri" panose="020F0502020204030204" pitchFamily="34" charset="0"/>
              </a:rPr>
              <a:t>JAIRO Cloud Operation WG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Promotion WG</a:t>
            </a:r>
          </a:p>
          <a:p>
            <a:pPr lvl="1"/>
            <a:r>
              <a:rPr lang="en-US" altLang="ja-JP" sz="2400" dirty="0" smtClean="0">
                <a:latin typeface="Calibri" panose="020F0502020204030204" pitchFamily="34" charset="0"/>
              </a:rPr>
              <a:t>Task Force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Next Generation Metadata Schema TF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Research Data TF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Open Access Policy and Tracking TF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Repository Evaluation TF</a:t>
            </a:r>
          </a:p>
          <a:p>
            <a:pPr lvl="2"/>
            <a:r>
              <a:rPr lang="en-US" altLang="ja-JP" sz="2000" dirty="0" smtClean="0">
                <a:latin typeface="Calibri" panose="020F0502020204030204" pitchFamily="34" charset="0"/>
              </a:rPr>
              <a:t>ORCID TF</a:t>
            </a:r>
            <a:endParaRPr lang="en-US" altLang="ja-JP" sz="2000" dirty="0">
              <a:latin typeface="Calibri" panose="020F0502020204030204" pitchFamily="34" charset="0"/>
            </a:endParaRPr>
          </a:p>
        </p:txBody>
      </p:sp>
      <p:sp>
        <p:nvSpPr>
          <p:cNvPr id="5" name="下矢印 4"/>
          <p:cNvSpPr/>
          <p:nvPr/>
        </p:nvSpPr>
        <p:spPr>
          <a:xfrm>
            <a:off x="3995936" y="2533220"/>
            <a:ext cx="576064" cy="38431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28650" y="2654259"/>
            <a:ext cx="120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chemeClr val="accent5"/>
                </a:solidFill>
              </a:rPr>
              <a:t>From 2016</a:t>
            </a:r>
            <a:endParaRPr kumimoji="1" lang="ja-JP" altLang="en-US" b="1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2106582" y="2731254"/>
            <a:ext cx="493083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4800" dirty="0"/>
              <a:t>From Open Access </a:t>
            </a:r>
            <a:endParaRPr lang="en-US" altLang="ja-JP" sz="4800" dirty="0" smtClean="0"/>
          </a:p>
          <a:p>
            <a:pPr algn="ctr"/>
            <a:r>
              <a:rPr lang="en-US" altLang="ja-JP" sz="4800" dirty="0" smtClean="0"/>
              <a:t>to </a:t>
            </a:r>
            <a:r>
              <a:rPr lang="en-US" altLang="ja-JP" sz="4800" dirty="0"/>
              <a:t>Open Science</a:t>
            </a:r>
            <a:endParaRPr lang="ja-JP" altLang="en-US" sz="48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39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altLang="ja-JP" sz="3600" dirty="0" smtClean="0"/>
              <a:t>Open Science Report from </a:t>
            </a:r>
            <a:br>
              <a:rPr lang="en-US" altLang="ja-JP" sz="3600" dirty="0" smtClean="0"/>
            </a:br>
            <a:r>
              <a:rPr lang="en-US" altLang="ja-JP" sz="3600" dirty="0" smtClean="0"/>
              <a:t>Japanese Cabinet Office (2015)</a:t>
            </a:r>
            <a:endParaRPr kumimoji="1" lang="ja-JP" altLang="en-US" sz="36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9755" r="12262"/>
          <a:stretch/>
        </p:blipFill>
        <p:spPr>
          <a:xfrm>
            <a:off x="1331640" y="1340768"/>
            <a:ext cx="6192688" cy="4455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125760" y="6015124"/>
            <a:ext cx="8910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dirty="0"/>
              <a:t>http://www8.cao.go.jp/cstp/sonota/openscience/150330_openscience_summary_en.pdf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3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Framework of the Open Science in Japan</a:t>
            </a:r>
            <a:endParaRPr kumimoji="1" lang="ja-JP" altLang="en-US" sz="36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324754"/>
            <a:ext cx="7001673" cy="5224401"/>
          </a:xfr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19</a:t>
            </a:fld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927593" y="4311277"/>
            <a:ext cx="3031564" cy="63037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3647872" y="6549155"/>
            <a:ext cx="520379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50" dirty="0"/>
              <a:t>http://www8.cao.go.jp/cstp/sonota/openscience/150330_openscience_summary_en.pdf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2438277" y="4490310"/>
            <a:ext cx="260535" cy="1527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918540" y="3286407"/>
            <a:ext cx="3031564" cy="4680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33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Example of Funders’ Policy in UK</a:t>
            </a:r>
            <a:endParaRPr kumimoji="1" lang="ja-JP" altLang="en-US" sz="36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1" t="14853" r="5328" b="20584"/>
          <a:stretch/>
        </p:blipFill>
        <p:spPr>
          <a:xfrm>
            <a:off x="535157" y="1259312"/>
            <a:ext cx="7980193" cy="4809794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C8F-27BC-4081-871F-5E1C2D90E7A6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722268" y="5976891"/>
            <a:ext cx="67045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en-US" altLang="ja-JP" sz="1050" b="1" dirty="0" smtClean="0">
                <a:solidFill>
                  <a:srgbClr val="333333"/>
                </a:solidFill>
                <a:latin typeface="+mn-ea"/>
              </a:rPr>
              <a:t>Data </a:t>
            </a:r>
            <a:r>
              <a:rPr lang="en-US" altLang="ja-JP" sz="1050" b="1" dirty="0">
                <a:solidFill>
                  <a:srgbClr val="333333"/>
                </a:solidFill>
                <a:latin typeface="+mn-ea"/>
              </a:rPr>
              <a:t>plan</a:t>
            </a:r>
            <a:r>
              <a:rPr lang="en-US" altLang="ja-JP" sz="1050" dirty="0">
                <a:solidFill>
                  <a:srgbClr val="333333"/>
                </a:solidFill>
                <a:latin typeface="+mn-ea"/>
              </a:rPr>
              <a:t>: requirement to consider data creation, management or sharing in the grant application</a:t>
            </a:r>
            <a:endParaRPr lang="en-US" altLang="ja-JP" sz="105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200400" y="1954306"/>
            <a:ext cx="439271" cy="4022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9144" y="6327295"/>
            <a:ext cx="8306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Some of Japanese Funders such as </a:t>
            </a:r>
            <a:r>
              <a:rPr kumimoji="1" lang="en-US" altLang="ja-JP" sz="2000" b="1" dirty="0" smtClean="0"/>
              <a:t>AMED</a:t>
            </a:r>
            <a:r>
              <a:rPr kumimoji="1" lang="en-US" altLang="ja-JP" sz="2000" dirty="0" smtClean="0"/>
              <a:t> and </a:t>
            </a:r>
            <a:r>
              <a:rPr kumimoji="1" lang="en-US" altLang="ja-JP" sz="2000" b="1" dirty="0" smtClean="0"/>
              <a:t>JST</a:t>
            </a:r>
            <a:r>
              <a:rPr kumimoji="1" lang="en-US" altLang="ja-JP" sz="2000" dirty="0" smtClean="0"/>
              <a:t> also started to request DMP</a:t>
            </a:r>
            <a:endParaRPr kumimoji="1" lang="ja-JP" altLang="en-US" sz="2000" dirty="0"/>
          </a:p>
        </p:txBody>
      </p:sp>
      <p:sp>
        <p:nvSpPr>
          <p:cNvPr id="9" name="正方形/長方形 8"/>
          <p:cNvSpPr/>
          <p:nvPr/>
        </p:nvSpPr>
        <p:spPr>
          <a:xfrm>
            <a:off x="4360365" y="125931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000" dirty="0"/>
              <a:t>Funders’ data policies </a:t>
            </a:r>
            <a:r>
              <a:rPr lang="en-US" altLang="ja-JP" sz="1000" dirty="0" smtClean="0"/>
              <a:t>summarized by Data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Curation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Center</a:t>
            </a:r>
          </a:p>
          <a:p>
            <a:r>
              <a:rPr lang="ja-JP" altLang="en-US" sz="1000" dirty="0" smtClean="0"/>
              <a:t>http</a:t>
            </a:r>
            <a:r>
              <a:rPr lang="ja-JP" altLang="en-US" sz="1000" dirty="0"/>
              <a:t>://www.dcc.ac.uk/resources/policy-and-legal/overview-funders-data-policies</a:t>
            </a:r>
          </a:p>
        </p:txBody>
      </p:sp>
    </p:spTree>
    <p:extLst>
      <p:ext uri="{BB962C8B-B14F-4D97-AF65-F5344CB8AC3E}">
        <p14:creationId xmlns:p14="http://schemas.microsoft.com/office/powerpoint/2010/main" val="962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Pressure on Data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2" y="1302050"/>
            <a:ext cx="7394762" cy="4824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3146611" y="6275801"/>
            <a:ext cx="51098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1400" dirty="0"/>
              <a:t>http://retractionwatch.com/category/by-country/japan-retractions/</a:t>
            </a:r>
          </a:p>
        </p:txBody>
      </p:sp>
    </p:spTree>
    <p:extLst>
      <p:ext uri="{BB962C8B-B14F-4D97-AF65-F5344CB8AC3E}">
        <p14:creationId xmlns:p14="http://schemas.microsoft.com/office/powerpoint/2010/main" val="395427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Intention and Approach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WHY (Open Science)</a:t>
            </a:r>
          </a:p>
          <a:p>
            <a:pPr lvl="1"/>
            <a:r>
              <a:rPr kumimoji="1" lang="en-US" altLang="ja-JP" sz="2400" dirty="0" smtClean="0"/>
              <a:t>Innovation, Research Acceleration, Interdisciplinary Collaboration</a:t>
            </a:r>
          </a:p>
          <a:p>
            <a:pPr lvl="1"/>
            <a:r>
              <a:rPr lang="en-US" altLang="ja-JP" sz="2400" dirty="0" smtClean="0"/>
              <a:t>Transparency, Research Integrity and reproducibility</a:t>
            </a:r>
            <a:endParaRPr kumimoji="1" lang="en-US" altLang="ja-JP" sz="2400" dirty="0" smtClean="0"/>
          </a:p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HOW</a:t>
            </a:r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WHO</a:t>
            </a:r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WHAT</a:t>
            </a:r>
          </a:p>
          <a:p>
            <a:pPr lvl="1"/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42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Existing Scholarly Communication Tools</a:t>
            </a:r>
            <a:endParaRPr kumimoji="1" lang="ja-JP" altLang="en-US" sz="36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45" y="1301901"/>
            <a:ext cx="7884805" cy="5045647"/>
          </a:xfrm>
        </p:spPr>
      </p:pic>
      <p:sp>
        <p:nvSpPr>
          <p:cNvPr id="5" name="正方形/長方形 4"/>
          <p:cNvSpPr/>
          <p:nvPr/>
        </p:nvSpPr>
        <p:spPr>
          <a:xfrm>
            <a:off x="4536831" y="6373041"/>
            <a:ext cx="37549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 smtClean="0"/>
              <a:t>BY: </a:t>
            </a:r>
            <a:r>
              <a:rPr lang="en-US" altLang="ja-JP" sz="1000" dirty="0" err="1" smtClean="0"/>
              <a:t>Jeroen</a:t>
            </a:r>
            <a:r>
              <a:rPr lang="en-US" altLang="ja-JP" sz="1000" dirty="0" smtClean="0"/>
              <a:t> Bosman, http://dx.doi.org/10.6084/m9.figshare.1286826</a:t>
            </a:r>
            <a:endParaRPr lang="ja-JP" altLang="en-US" sz="1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27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&lt;strong&gt;Explosion&lt;/strong&gt; of Color by Trekkie313 on DeviantAr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008" y="1796346"/>
            <a:ext cx="2693322" cy="232635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600" dirty="0" smtClean="0"/>
              <a:t>Things to Avoid by Our Effort</a:t>
            </a:r>
            <a:endParaRPr kumimoji="1" lang="ja-JP" altLang="en-US" sz="3600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309688"/>
          <a:ext cx="7886700" cy="5256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3" name="図 2" descr="&lt;strong&gt;Cool&lt;/strong&gt; emoticon | Flickr - Photo Sharing!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214" y="1110743"/>
            <a:ext cx="1474416" cy="1371207"/>
          </a:xfrm>
          <a:prstGeom prst="rect">
            <a:avLst/>
          </a:prstGeom>
        </p:spPr>
      </p:pic>
      <p:pic>
        <p:nvPicPr>
          <p:cNvPr id="7" name="図 6" descr="&lt;strong&gt;Money&lt;/strong&gt; stacks PSD and picture - Free Downloads and Add-ons for Photosho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" y="3313488"/>
            <a:ext cx="1708753" cy="1506234"/>
          </a:xfrm>
          <a:prstGeom prst="rect">
            <a:avLst/>
          </a:prstGeom>
        </p:spPr>
      </p:pic>
      <p:pic>
        <p:nvPicPr>
          <p:cNvPr id="8" name="図 7" descr="Free vector graphic: &lt;strong&gt;Dinosaur&lt;/strong&gt;, Tyrannosaurus, Rex, Black - Free Image on Pixabay - 3096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23" y="4589247"/>
            <a:ext cx="1909336" cy="215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2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84610" cy="788171"/>
          </a:xfrm>
        </p:spPr>
        <p:txBody>
          <a:bodyPr>
            <a:noAutofit/>
          </a:bodyPr>
          <a:lstStyle/>
          <a:p>
            <a:pPr lvl="0"/>
            <a:r>
              <a:rPr lang="en-US" altLang="ja-JP" sz="2800" dirty="0" smtClean="0"/>
              <a:t>Digital Divide resulted from Monopoly Phenomena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25</a:t>
            </a:fld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143507" y="1728205"/>
            <a:ext cx="8856985" cy="4421121"/>
            <a:chOff x="179511" y="1658418"/>
            <a:chExt cx="8856985" cy="4722912"/>
          </a:xfrm>
        </p:grpSpPr>
        <p:graphicFrame>
          <p:nvGraphicFramePr>
            <p:cNvPr id="6" name="グラフ 5"/>
            <p:cNvGraphicFramePr>
              <a:graphicFrameLocks/>
            </p:cNvGraphicFramePr>
            <p:nvPr>
              <p:extLst/>
            </p:nvPr>
          </p:nvGraphicFramePr>
          <p:xfrm>
            <a:off x="179511" y="1658418"/>
            <a:ext cx="2880320" cy="4722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グラフ 7"/>
            <p:cNvGraphicFramePr>
              <a:graphicFrameLocks/>
            </p:cNvGraphicFramePr>
            <p:nvPr>
              <p:extLst/>
            </p:nvPr>
          </p:nvGraphicFramePr>
          <p:xfrm>
            <a:off x="3203847" y="1658418"/>
            <a:ext cx="2880321" cy="4722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グラフ 8"/>
            <p:cNvGraphicFramePr>
              <a:graphicFrameLocks/>
            </p:cNvGraphicFramePr>
            <p:nvPr>
              <p:extLst/>
            </p:nvPr>
          </p:nvGraphicFramePr>
          <p:xfrm>
            <a:off x="6156176" y="1658418"/>
            <a:ext cx="2880320" cy="4722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1" name="テキスト ボックス 20"/>
          <p:cNvSpPr txBox="1"/>
          <p:nvPr/>
        </p:nvSpPr>
        <p:spPr>
          <a:xfrm>
            <a:off x="168839" y="6147092"/>
            <a:ext cx="880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/>
              <a:t>Data provided by Japan Alliance of University Library Consortia for </a:t>
            </a:r>
            <a:r>
              <a:rPr lang="en-US" altLang="ja-JP" dirty="0" smtClean="0"/>
              <a:t>E-Resources</a:t>
            </a:r>
            <a:r>
              <a:rPr lang="ja-JP" altLang="en-US" dirty="0" smtClean="0"/>
              <a:t>（</a:t>
            </a:r>
            <a:r>
              <a:rPr lang="en-US" altLang="ja-JP" dirty="0"/>
              <a:t>JUSTICE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1065363" y="1254968"/>
            <a:ext cx="7013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 smtClean="0"/>
              <a:t>Number </a:t>
            </a:r>
            <a:r>
              <a:rPr lang="en-US" altLang="ja-JP" sz="2400" dirty="0"/>
              <a:t>of Institutional Contract with Major </a:t>
            </a:r>
            <a:r>
              <a:rPr lang="en-US" altLang="ja-JP" sz="2400" dirty="0" smtClean="0"/>
              <a:t>Publishers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5224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14" y="-10945"/>
            <a:ext cx="6968385" cy="686894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" name="正方形/長方形 4"/>
          <p:cNvSpPr/>
          <p:nvPr/>
        </p:nvSpPr>
        <p:spPr>
          <a:xfrm>
            <a:off x="966714" y="412497"/>
            <a:ext cx="1832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000" dirty="0"/>
              <a:t>（</a:t>
            </a:r>
            <a:r>
              <a:rPr kumimoji="1" lang="en-US" altLang="ja-JP" sz="2000" dirty="0" smtClean="0"/>
              <a:t>2017.3.24</a:t>
            </a:r>
            <a:r>
              <a:rPr kumimoji="1" lang="ja-JP" altLang="en-US" sz="2000" dirty="0" smtClean="0"/>
              <a:t>）</a:t>
            </a:r>
            <a:endParaRPr kumimoji="1" lang="ja-JP" altLang="en-US" sz="20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38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600" dirty="0" smtClean="0"/>
              <a:t>National </a:t>
            </a:r>
            <a:r>
              <a:rPr lang="en-US" altLang="ja-JP" sz="3600" dirty="0" smtClean="0"/>
              <a:t>Research</a:t>
            </a:r>
            <a:r>
              <a:rPr kumimoji="1" lang="en-US" altLang="ja-JP" sz="3600" dirty="0" smtClean="0"/>
              <a:t> Infrastructure for </a:t>
            </a:r>
            <a:r>
              <a:rPr lang="en-US" altLang="ja-JP" sz="3600" dirty="0" smtClean="0"/>
              <a:t>OS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2452-05D1-4BBA-A605-687A031DD92F}" type="slidenum">
              <a:rPr kumimoji="1" lang="ja-JP" altLang="en-US" smtClean="0"/>
              <a:t>27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50064"/>
            <a:ext cx="4267200" cy="1337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" y="1451839"/>
            <a:ext cx="4957763" cy="1398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" y="4387318"/>
            <a:ext cx="4957763" cy="1937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グループ化 7"/>
          <p:cNvGrpSpPr/>
          <p:nvPr/>
        </p:nvGrpSpPr>
        <p:grpSpPr>
          <a:xfrm>
            <a:off x="4343400" y="4499839"/>
            <a:ext cx="4324832" cy="1364604"/>
            <a:chOff x="4038600" y="4343400"/>
            <a:chExt cx="4876800" cy="1538765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000"/>
            <a:stretch/>
          </p:blipFill>
          <p:spPr>
            <a:xfrm>
              <a:off x="4038600" y="4343400"/>
              <a:ext cx="4876800" cy="15387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6536" y="5198269"/>
              <a:ext cx="1365677" cy="437791"/>
            </a:xfrm>
            <a:prstGeom prst="rect">
              <a:avLst/>
            </a:prstGeom>
          </p:spPr>
        </p:pic>
      </p:grpSp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022" y="2257729"/>
            <a:ext cx="3971870" cy="2165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58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Intention and Approach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WHY (Open Science)</a:t>
            </a:r>
          </a:p>
          <a:p>
            <a:pPr lvl="1"/>
            <a:r>
              <a:rPr kumimoji="1" lang="en-US" altLang="ja-JP" sz="2400" dirty="0" smtClean="0"/>
              <a:t>Innovation, Research Acceleration, Interdisciplinary Collaboration</a:t>
            </a:r>
          </a:p>
          <a:p>
            <a:pPr lvl="1"/>
            <a:r>
              <a:rPr lang="en-US" altLang="ja-JP" sz="2400" dirty="0" smtClean="0"/>
              <a:t>Transparency, Research Integrity and reproducibility</a:t>
            </a:r>
            <a:endParaRPr kumimoji="1" lang="en-US" altLang="ja-JP" sz="2400" dirty="0" smtClean="0"/>
          </a:p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HOW (Environment)</a:t>
            </a:r>
          </a:p>
          <a:p>
            <a:pPr lvl="1"/>
            <a:r>
              <a:rPr lang="en-US" altLang="ja-JP" sz="2400" dirty="0"/>
              <a:t>Preserve Control within Academic Community</a:t>
            </a:r>
          </a:p>
          <a:p>
            <a:pPr lvl="2"/>
            <a:r>
              <a:rPr lang="en-US" altLang="ja-JP" sz="1800" dirty="0"/>
              <a:t>Maximize Open Source Software</a:t>
            </a:r>
          </a:p>
          <a:p>
            <a:pPr lvl="2"/>
            <a:r>
              <a:rPr lang="en-US" altLang="ja-JP" sz="1800" dirty="0"/>
              <a:t>Maximize User Community for </a:t>
            </a:r>
            <a:r>
              <a:rPr lang="en-US" altLang="ja-JP" sz="1800" dirty="0" smtClean="0"/>
              <a:t>System Development</a:t>
            </a:r>
            <a:endParaRPr kumimoji="1" lang="en-US" altLang="ja-JP" sz="1800" dirty="0" smtClean="0"/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WHO</a:t>
            </a:r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WHAT</a:t>
            </a:r>
          </a:p>
          <a:p>
            <a:pPr lvl="1"/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15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Long Tail Feature in Japanese Universities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29</a:t>
            </a:fld>
            <a:endParaRPr kumimoji="1" lang="ja-JP" altLang="en-US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791678"/>
              </p:ext>
            </p:extLst>
          </p:nvPr>
        </p:nvGraphicFramePr>
        <p:xfrm>
          <a:off x="1125894" y="1314498"/>
          <a:ext cx="7389456" cy="4312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 rot="16200000">
            <a:off x="-651254" y="3002616"/>
            <a:ext cx="3050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Number of Students in FY2017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69224" y="5602749"/>
            <a:ext cx="2625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Universities </a:t>
            </a:r>
            <a:r>
              <a:rPr lang="en-US" altLang="ja-JP" dirty="0"/>
              <a:t>S</a:t>
            </a:r>
            <a:r>
              <a:rPr kumimoji="1" lang="en-US" altLang="ja-JP" dirty="0" smtClean="0"/>
              <a:t>orted by Size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351552"/>
              </p:ext>
            </p:extLst>
          </p:nvPr>
        </p:nvGraphicFramePr>
        <p:xfrm>
          <a:off x="3558012" y="2122606"/>
          <a:ext cx="4050640" cy="197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834">
                  <a:extLst>
                    <a:ext uri="{9D8B030D-6E8A-4147-A177-3AD203B41FA5}">
                      <a16:colId xmlns:a16="http://schemas.microsoft.com/office/drawing/2014/main" val="2155603429"/>
                    </a:ext>
                  </a:extLst>
                </a:gridCol>
                <a:gridCol w="1872825">
                  <a:extLst>
                    <a:ext uri="{9D8B030D-6E8A-4147-A177-3AD203B41FA5}">
                      <a16:colId xmlns:a16="http://schemas.microsoft.com/office/drawing/2014/main" val="2595192005"/>
                    </a:ext>
                  </a:extLst>
                </a:gridCol>
                <a:gridCol w="1697981">
                  <a:extLst>
                    <a:ext uri="{9D8B030D-6E8A-4147-A177-3AD203B41FA5}">
                      <a16:colId xmlns:a16="http://schemas.microsoft.com/office/drawing/2014/main" val="2951231989"/>
                    </a:ext>
                  </a:extLst>
                </a:gridCol>
              </a:tblGrid>
              <a:tr h="276209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University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Number of Students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91688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Nihon University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67,933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04639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Waseda University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41,965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02605"/>
                  </a:ext>
                </a:extLst>
              </a:tr>
              <a:tr h="227021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 smtClean="0"/>
                        <a:t>...</a:t>
                      </a:r>
                      <a:endParaRPr kumimoji="1" lang="ja-JP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12885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Osaka University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15,358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10918"/>
                  </a:ext>
                </a:extLst>
              </a:tr>
              <a:tr h="227021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 smtClean="0"/>
                        <a:t>…</a:t>
                      </a:r>
                      <a:endParaRPr kumimoji="1" lang="ja-JP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115789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The University of Tokyo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14,002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857320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07591" y="6020882"/>
            <a:ext cx="8328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/>
              <a:t>JAIRO Cloud is a good example for </a:t>
            </a:r>
            <a:r>
              <a:rPr kumimoji="1" lang="en-US" altLang="ja-JP" sz="2800" smtClean="0"/>
              <a:t>supporting long-tail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3667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Intention and Approach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WHY (Open Science)</a:t>
            </a:r>
          </a:p>
          <a:p>
            <a:pPr lvl="1"/>
            <a:r>
              <a:rPr kumimoji="1" lang="en-US" altLang="ja-JP" sz="2400" dirty="0" smtClean="0"/>
              <a:t>Innovation, Research Acceleration, Interdisciplinary Collaboration</a:t>
            </a:r>
          </a:p>
          <a:p>
            <a:pPr lvl="1"/>
            <a:r>
              <a:rPr lang="en-US" altLang="ja-JP" sz="2400" dirty="0" smtClean="0"/>
              <a:t>Transparency, Research Integrity and reproducibility</a:t>
            </a:r>
            <a:endParaRPr kumimoji="1" lang="en-US" altLang="ja-JP" sz="2400" dirty="0" smtClean="0"/>
          </a:p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HOW (Environment)</a:t>
            </a:r>
          </a:p>
          <a:p>
            <a:pPr lvl="1"/>
            <a:r>
              <a:rPr lang="en-US" altLang="ja-JP" sz="2400" dirty="0"/>
              <a:t>Preserve Control within Academic Community</a:t>
            </a:r>
          </a:p>
          <a:p>
            <a:pPr lvl="2"/>
            <a:r>
              <a:rPr lang="en-US" altLang="ja-JP" sz="1800" dirty="0"/>
              <a:t>Maximize Open Source Software</a:t>
            </a:r>
          </a:p>
          <a:p>
            <a:pPr lvl="2"/>
            <a:r>
              <a:rPr lang="en-US" altLang="ja-JP" sz="1800" dirty="0"/>
              <a:t>Maximize User Community for </a:t>
            </a:r>
            <a:r>
              <a:rPr lang="en-US" altLang="ja-JP" sz="1800" dirty="0" smtClean="0"/>
              <a:t>System Development</a:t>
            </a:r>
            <a:endParaRPr kumimoji="1" lang="en-US" altLang="ja-JP" sz="1800" dirty="0" smtClean="0"/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WHO (Stakeholder)</a:t>
            </a:r>
          </a:p>
          <a:p>
            <a:pPr lvl="1"/>
            <a:r>
              <a:rPr lang="en-US" altLang="ja-JP" sz="2400" dirty="0" smtClean="0"/>
              <a:t>as Longtail (need to define a certain level) as Possible</a:t>
            </a:r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WHAT</a:t>
            </a:r>
          </a:p>
          <a:p>
            <a:pPr lvl="1"/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89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NII Scholarly </a:t>
            </a:r>
            <a:r>
              <a:rPr lang="en-US" altLang="ja-JP" sz="3600" dirty="0"/>
              <a:t>Information </a:t>
            </a:r>
            <a:r>
              <a:rPr lang="en-US" altLang="ja-JP" sz="3600" dirty="0" smtClean="0"/>
              <a:t>Services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97661" y="1189880"/>
            <a:ext cx="8443918" cy="3588675"/>
          </a:xfrm>
          <a:prstGeom prst="cloudCallout">
            <a:avLst>
              <a:gd name="adj1" fmla="val 34162"/>
              <a:gd name="adj2" fmla="val 25087"/>
            </a:avLst>
          </a:prstGeom>
          <a:solidFill>
            <a:schemeClr val="bg1">
              <a:lumMod val="85000"/>
              <a:alpha val="44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 sz="3200">
              <a:solidFill>
                <a:srgbClr val="FFFFFF"/>
              </a:solidFill>
              <a:latin typeface="Arial" panose="020B0604020202020204" pitchFamily="34" charset="0"/>
              <a:ea typeface="HGP創英角ｺﾞｼｯｸUB" pitchFamily="50" charset="-128"/>
              <a:cs typeface="Arial" panose="020B0604020202020204" pitchFamily="34" charset="0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580611" y="5000695"/>
            <a:ext cx="4019550" cy="1246188"/>
          </a:xfrm>
          <a:prstGeom prst="roundRect">
            <a:avLst/>
          </a:prstGeom>
          <a:solidFill>
            <a:srgbClr val="EFC8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1884710" y="3499041"/>
            <a:ext cx="6347" cy="17810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796941" y="2308295"/>
            <a:ext cx="153352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KAKEN</a:t>
            </a:r>
          </a:p>
        </p:txBody>
      </p:sp>
      <p:cxnSp>
        <p:nvCxnSpPr>
          <p:cNvPr id="9" name="直線矢印コネクタ 8"/>
          <p:cNvCxnSpPr>
            <a:endCxn id="39" idx="2"/>
          </p:cNvCxnSpPr>
          <p:nvPr/>
        </p:nvCxnSpPr>
        <p:spPr>
          <a:xfrm>
            <a:off x="2689879" y="2626589"/>
            <a:ext cx="454170" cy="0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210"/>
          <p:cNvGrpSpPr>
            <a:grpSpLocks/>
          </p:cNvGrpSpPr>
          <p:nvPr/>
        </p:nvGrpSpPr>
        <p:grpSpPr bwMode="auto">
          <a:xfrm>
            <a:off x="3677449" y="5146745"/>
            <a:ext cx="1243012" cy="755650"/>
            <a:chOff x="4352922" y="5546754"/>
            <a:chExt cx="1243020" cy="904880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4352922" y="5546754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4498973" y="5657012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>
              <a:off x="4645024" y="5765371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4791075" y="5839509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sz="1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4937126" y="5911748"/>
              <a:ext cx="658816" cy="539886"/>
            </a:xfrm>
            <a:prstGeom prst="can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Institutional</a:t>
              </a:r>
            </a:p>
            <a:p>
              <a:pPr algn="ctr">
                <a:defRPr/>
              </a:pPr>
              <a:r>
                <a: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repository</a:t>
              </a:r>
            </a:p>
          </p:txBody>
        </p:sp>
      </p:grpSp>
      <p:cxnSp>
        <p:nvCxnSpPr>
          <p:cNvPr id="16" name="直線矢印コネクタ 15"/>
          <p:cNvCxnSpPr/>
          <p:nvPr/>
        </p:nvCxnSpPr>
        <p:spPr>
          <a:xfrm>
            <a:off x="4025113" y="3576829"/>
            <a:ext cx="201613" cy="1436566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>
            <a:off x="3710787" y="3576829"/>
            <a:ext cx="16436" cy="143815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33"/>
          <p:cNvSpPr txBox="1">
            <a:spLocks noChangeArrowheads="1"/>
          </p:cNvSpPr>
          <p:nvPr/>
        </p:nvSpPr>
        <p:spPr bwMode="auto">
          <a:xfrm>
            <a:off x="4482366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Catalog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34"/>
          <p:cNvSpPr txBox="1">
            <a:spLocks noChangeArrowheads="1"/>
          </p:cNvSpPr>
          <p:nvPr/>
        </p:nvSpPr>
        <p:spPr bwMode="auto">
          <a:xfrm>
            <a:off x="6532772" y="1433461"/>
            <a:ext cx="18950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Research Information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35"/>
          <p:cNvSpPr>
            <a:spLocks noChangeArrowheads="1"/>
          </p:cNvSpPr>
          <p:nvPr/>
        </p:nvSpPr>
        <p:spPr bwMode="auto">
          <a:xfrm>
            <a:off x="3485153" y="5852312"/>
            <a:ext cx="1173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altLang="ja-JP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institutions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5666924" y="4503014"/>
            <a:ext cx="0" cy="461962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825785" y="5273301"/>
            <a:ext cx="658813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J-Stage</a:t>
            </a:r>
          </a:p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(JST)</a:t>
            </a: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1519523" y="5273301"/>
            <a:ext cx="658812" cy="53975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ts val="9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NDL </a:t>
            </a:r>
          </a:p>
        </p:txBody>
      </p:sp>
      <p:sp>
        <p:nvSpPr>
          <p:cNvPr id="24" name="テキスト ボックス 162"/>
          <p:cNvSpPr txBox="1">
            <a:spLocks noChangeArrowheads="1"/>
          </p:cNvSpPr>
          <p:nvPr/>
        </p:nvSpPr>
        <p:spPr bwMode="auto">
          <a:xfrm>
            <a:off x="1273523" y="5958068"/>
            <a:ext cx="1679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Linkage to other DB services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グループ化 108"/>
          <p:cNvGrpSpPr>
            <a:grpSpLocks/>
          </p:cNvGrpSpPr>
          <p:nvPr/>
        </p:nvGrpSpPr>
        <p:grpSpPr bwMode="auto">
          <a:xfrm>
            <a:off x="5137949" y="5042080"/>
            <a:ext cx="1658937" cy="949325"/>
            <a:chOff x="5821363" y="5245100"/>
            <a:chExt cx="1658937" cy="1182688"/>
          </a:xfrm>
        </p:grpSpPr>
        <p:grpSp>
          <p:nvGrpSpPr>
            <p:cNvPr id="26" name="グループ化 106"/>
            <p:cNvGrpSpPr>
              <a:grpSpLocks/>
            </p:cNvGrpSpPr>
            <p:nvPr/>
          </p:nvGrpSpPr>
          <p:grpSpPr bwMode="auto">
            <a:xfrm>
              <a:off x="5964238" y="5245100"/>
              <a:ext cx="1516062" cy="825500"/>
              <a:chOff x="5964238" y="5245100"/>
              <a:chExt cx="1516062" cy="825500"/>
            </a:xfrm>
          </p:grpSpPr>
          <p:sp>
            <p:nvSpPr>
              <p:cNvPr id="33" name="AutoShape 10"/>
              <p:cNvSpPr>
                <a:spLocks noChangeArrowheads="1"/>
              </p:cNvSpPr>
              <p:nvPr/>
            </p:nvSpPr>
            <p:spPr bwMode="auto">
              <a:xfrm>
                <a:off x="5964238" y="5245100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AutoShape 10"/>
              <p:cNvSpPr>
                <a:spLocks noChangeArrowheads="1"/>
              </p:cNvSpPr>
              <p:nvPr/>
            </p:nvSpPr>
            <p:spPr bwMode="auto">
              <a:xfrm>
                <a:off x="6178550" y="5316299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AutoShape 10"/>
              <p:cNvSpPr>
                <a:spLocks noChangeArrowheads="1"/>
              </p:cNvSpPr>
              <p:nvPr/>
            </p:nvSpPr>
            <p:spPr bwMode="auto">
              <a:xfrm>
                <a:off x="6392863" y="5387497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AutoShape 10"/>
              <p:cNvSpPr>
                <a:spLocks noChangeArrowheads="1"/>
              </p:cNvSpPr>
              <p:nvPr/>
            </p:nvSpPr>
            <p:spPr bwMode="auto">
              <a:xfrm>
                <a:off x="6607175" y="5458696"/>
                <a:ext cx="658813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AutoShape 10"/>
              <p:cNvSpPr>
                <a:spLocks noChangeArrowheads="1"/>
              </p:cNvSpPr>
              <p:nvPr/>
            </p:nvSpPr>
            <p:spPr bwMode="auto">
              <a:xfrm>
                <a:off x="6821488" y="5529894"/>
                <a:ext cx="658812" cy="539923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グループ化 107"/>
            <p:cNvGrpSpPr>
              <a:grpSpLocks/>
            </p:cNvGrpSpPr>
            <p:nvPr/>
          </p:nvGrpSpPr>
          <p:grpSpPr bwMode="auto">
            <a:xfrm>
              <a:off x="5821363" y="5602288"/>
              <a:ext cx="1516062" cy="825500"/>
              <a:chOff x="5821363" y="5602288"/>
              <a:chExt cx="1516062" cy="825500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>
                <a:off x="5821363" y="5603072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AutoShape 10"/>
              <p:cNvSpPr>
                <a:spLocks noChangeArrowheads="1"/>
              </p:cNvSpPr>
              <p:nvPr/>
            </p:nvSpPr>
            <p:spPr bwMode="auto">
              <a:xfrm>
                <a:off x="6035675" y="5674270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AutoShape 10"/>
              <p:cNvSpPr>
                <a:spLocks noChangeArrowheads="1"/>
              </p:cNvSpPr>
              <p:nvPr/>
            </p:nvSpPr>
            <p:spPr bwMode="auto">
              <a:xfrm>
                <a:off x="6249988" y="5745469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AutoShape 10"/>
              <p:cNvSpPr>
                <a:spLocks noChangeArrowheads="1"/>
              </p:cNvSpPr>
              <p:nvPr/>
            </p:nvSpPr>
            <p:spPr bwMode="auto">
              <a:xfrm>
                <a:off x="6464300" y="5816667"/>
                <a:ext cx="658813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en-US" altLang="ja-JP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AutoShape 10"/>
              <p:cNvSpPr>
                <a:spLocks noChangeArrowheads="1"/>
              </p:cNvSpPr>
              <p:nvPr/>
            </p:nvSpPr>
            <p:spPr bwMode="auto">
              <a:xfrm>
                <a:off x="6678613" y="5887866"/>
                <a:ext cx="658812" cy="539922"/>
              </a:xfrm>
              <a:prstGeom prst="can">
                <a:avLst>
                  <a:gd name="adj" fmla="val 25000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Univ.</a:t>
                </a:r>
              </a:p>
              <a:p>
                <a:pPr algn="ctr">
                  <a:defRPr/>
                </a:pPr>
                <a:r>
                  <a:rPr lang="en-US" altLang="ja-JP" sz="1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Library</a:t>
                </a:r>
              </a:p>
            </p:txBody>
          </p:sp>
        </p:grpSp>
      </p:grpSp>
      <p:sp>
        <p:nvSpPr>
          <p:cNvPr id="38" name="正方形/長方形 136"/>
          <p:cNvSpPr>
            <a:spLocks noChangeArrowheads="1"/>
          </p:cNvSpPr>
          <p:nvPr/>
        </p:nvSpPr>
        <p:spPr bwMode="auto">
          <a:xfrm>
            <a:off x="6532772" y="5468410"/>
            <a:ext cx="1187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1,300 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libraries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>
            <a:off x="3144049" y="2389258"/>
            <a:ext cx="1428750" cy="474662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JAIRO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7271549" y="5024618"/>
            <a:ext cx="657225" cy="357187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JSPS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8001799" y="5061020"/>
            <a:ext cx="657225" cy="35718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MEXT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5"/>
          <p:cNvSpPr>
            <a:spLocks noChangeArrowheads="1"/>
          </p:cNvSpPr>
          <p:nvPr/>
        </p:nvSpPr>
        <p:spPr bwMode="auto">
          <a:xfrm>
            <a:off x="1144933" y="2919604"/>
            <a:ext cx="1401762" cy="579437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fontScale="92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journal articles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AutoShape 52"/>
          <p:cNvSpPr>
            <a:spLocks noChangeArrowheads="1"/>
          </p:cNvSpPr>
          <p:nvPr/>
        </p:nvSpPr>
        <p:spPr bwMode="auto">
          <a:xfrm>
            <a:off x="989667" y="2213045"/>
            <a:ext cx="1700212" cy="693738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Articles</a:t>
            </a:r>
            <a:endParaRPr lang="en-US" altLang="ja-JP" sz="1100" dirty="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cxnSp>
        <p:nvCxnSpPr>
          <p:cNvPr id="44" name="直線矢印コネクタ 43"/>
          <p:cNvCxnSpPr>
            <a:endCxn id="40" idx="0"/>
          </p:cNvCxnSpPr>
          <p:nvPr/>
        </p:nvCxnSpPr>
        <p:spPr>
          <a:xfrm flipH="1">
            <a:off x="7600162" y="3644970"/>
            <a:ext cx="12699" cy="1379648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endCxn id="41" idx="0"/>
          </p:cNvCxnSpPr>
          <p:nvPr/>
        </p:nvCxnSpPr>
        <p:spPr>
          <a:xfrm>
            <a:off x="7765261" y="3673545"/>
            <a:ext cx="565151" cy="1387475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023764" y="2919604"/>
            <a:ext cx="1635108" cy="657225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and links of Japanese institutional repositories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  <a:endParaRPr lang="ja-JP" alt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グループ化 195"/>
          <p:cNvGrpSpPr>
            <a:grpSpLocks/>
          </p:cNvGrpSpPr>
          <p:nvPr/>
        </p:nvGrpSpPr>
        <p:grpSpPr bwMode="auto">
          <a:xfrm>
            <a:off x="2201129" y="5213530"/>
            <a:ext cx="982662" cy="576263"/>
            <a:chOff x="3003539" y="5254650"/>
            <a:chExt cx="982655" cy="576266"/>
          </a:xfrm>
        </p:grpSpPr>
        <p:sp>
          <p:nvSpPr>
            <p:cNvPr id="48" name="角丸四角形 47"/>
            <p:cNvSpPr/>
            <p:nvPr/>
          </p:nvSpPr>
          <p:spPr>
            <a:xfrm>
              <a:off x="3003539" y="5254650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111488" y="5364189"/>
              <a:ext cx="765170" cy="357189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学協会</a:t>
              </a: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3221024" y="5473726"/>
              <a:ext cx="765170" cy="357190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Academic</a:t>
              </a:r>
            </a:p>
            <a:p>
              <a:pPr algn="ctr">
                <a:defRPr/>
              </a:pPr>
              <a:r>
                <a:rPr lang="en-US" altLang="ja-JP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Societies</a:t>
              </a:r>
              <a:endParaRPr lang="ja-JP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Rectangle 45"/>
          <p:cNvSpPr>
            <a:spLocks noChangeArrowheads="1"/>
          </p:cNvSpPr>
          <p:nvPr/>
        </p:nvSpPr>
        <p:spPr bwMode="auto">
          <a:xfrm>
            <a:off x="6800061" y="2844870"/>
            <a:ext cx="1530350" cy="781050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reports of MEXT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 scientific researches</a:t>
            </a:r>
            <a:endParaRPr lang="ja-JP" alt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820 </a:t>
            </a:r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record</a:t>
            </a:r>
            <a:endParaRPr lang="ja-JP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3533041" y="3800550"/>
            <a:ext cx="803275" cy="25876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1428303" y="4618217"/>
            <a:ext cx="912813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endParaRPr lang="ja-JP" alt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7403366" y="4524555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Digitization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6038097" y="4475108"/>
            <a:ext cx="803275" cy="328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Compilation</a:t>
            </a:r>
            <a:endParaRPr lang="ja-JP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AutoShape 10"/>
          <p:cNvSpPr>
            <a:spLocks noChangeArrowheads="1"/>
          </p:cNvSpPr>
          <p:nvPr/>
        </p:nvSpPr>
        <p:spPr bwMode="auto">
          <a:xfrm>
            <a:off x="5122077" y="3955353"/>
            <a:ext cx="1103312" cy="539750"/>
          </a:xfrm>
          <a:prstGeom prst="can">
            <a:avLst>
              <a:gd name="adj" fmla="val 25000"/>
            </a:avLst>
          </a:prstGeom>
          <a:solidFill>
            <a:srgbClr val="448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NACSIS-CAT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600167" y="5958068"/>
            <a:ext cx="111442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record numbers are as of </a:t>
            </a:r>
            <a:r>
              <a:rPr lang="en-US" altLang="ja-JP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2017</a:t>
            </a:r>
            <a:endParaRPr lang="en-US" altLang="ja-JP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3823499" y="4367283"/>
            <a:ext cx="950912" cy="482600"/>
          </a:xfrm>
          <a:prstGeom prst="can">
            <a:avLst>
              <a:gd name="adj" fmla="val 25000"/>
            </a:avLst>
          </a:prstGeom>
          <a:solidFill>
            <a:srgbClr val="C00000"/>
          </a:solidFill>
          <a:ln w="31750">
            <a:noFill/>
            <a:round/>
            <a:headEnd/>
            <a:tailEnd/>
          </a:ln>
        </p:spPr>
        <p:txBody>
          <a:bodyPr wrap="none" anchor="ctr">
            <a:normAutofit fontScale="700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Shared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1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Repositories</a:t>
            </a:r>
          </a:p>
        </p:txBody>
      </p:sp>
      <p:sp>
        <p:nvSpPr>
          <p:cNvPr id="59" name="AutoShape 52"/>
          <p:cNvSpPr>
            <a:spLocks noChangeArrowheads="1"/>
          </p:cNvSpPr>
          <p:nvPr/>
        </p:nvSpPr>
        <p:spPr bwMode="auto">
          <a:xfrm>
            <a:off x="4871249" y="2308295"/>
            <a:ext cx="1603375" cy="53975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CiNii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FFFF"/>
                </a:solidFill>
                <a:latin typeface="Arial" panose="020B0604020202020204" pitchFamily="34" charset="0"/>
                <a:ea typeface="HGPｺﾞｼｯｸE" pitchFamily="50" charset="-128"/>
                <a:cs typeface="Arial" panose="020B0604020202020204" pitchFamily="34" charset="0"/>
              </a:rPr>
              <a:t>Books</a:t>
            </a:r>
            <a:endParaRPr lang="en-US" altLang="ja-JP" sz="1100" dirty="0">
              <a:solidFill>
                <a:srgbClr val="FFFFFF"/>
              </a:solidFill>
              <a:latin typeface="Arial" panose="020B0604020202020204" pitchFamily="34" charset="0"/>
              <a:ea typeface="HGPｺﾞｼｯｸE" pitchFamily="50" charset="-128"/>
              <a:cs typeface="Arial" panose="020B0604020202020204" pitchFamily="34" charset="0"/>
            </a:endParaRPr>
          </a:p>
        </p:txBody>
      </p:sp>
      <p:sp>
        <p:nvSpPr>
          <p:cNvPr id="60" name="Rectangle 47"/>
          <p:cNvSpPr>
            <a:spLocks noChangeArrowheads="1"/>
          </p:cNvSpPr>
          <p:nvPr/>
        </p:nvSpPr>
        <p:spPr bwMode="auto">
          <a:xfrm>
            <a:off x="4871304" y="2919604"/>
            <a:ext cx="1661523" cy="805656"/>
          </a:xfrm>
          <a:prstGeom prst="rect">
            <a:avLst/>
          </a:prstGeom>
          <a:solidFill>
            <a:srgbClr val="CCFF99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anchor="ctr"/>
          <a:lstStyle/>
          <a:p>
            <a:pPr algn="ctr">
              <a:lnSpc>
                <a:spcPts val="1000"/>
              </a:lnSpc>
              <a:defRPr/>
            </a:pPr>
            <a:r>
              <a:rPr lang="en-US" altLang="ja-JP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Catalog of materials held by universities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Bibliographic info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  <a:p>
            <a:pPr algn="ctr">
              <a:lnSpc>
                <a:spcPts val="1000"/>
              </a:lnSpc>
              <a:defRPr/>
            </a:pP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Holding information </a:t>
            </a:r>
            <a:r>
              <a:rPr lang="en-US" altLang="ja-JP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137 </a:t>
            </a:r>
            <a:r>
              <a:rPr lang="en-US" altLang="ja-JP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records</a:t>
            </a:r>
          </a:p>
        </p:txBody>
      </p:sp>
      <p:cxnSp>
        <p:nvCxnSpPr>
          <p:cNvPr id="61" name="直線矢印コネクタ 60"/>
          <p:cNvCxnSpPr/>
          <p:nvPr/>
        </p:nvCxnSpPr>
        <p:spPr>
          <a:xfrm flipH="1">
            <a:off x="5674834" y="3668940"/>
            <a:ext cx="1587" cy="288925"/>
          </a:xfrm>
          <a:prstGeom prst="straightConnector1">
            <a:avLst/>
          </a:prstGeom>
          <a:ln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2" name="図 111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29" y="4116458"/>
            <a:ext cx="89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9" descr="KAKEN Reserch Themes and Deliverables Database of Grants-in-Aid for Scientific Researc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86" y="1887718"/>
            <a:ext cx="15843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81" descr="CiNii Articl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42" y="1801993"/>
            <a:ext cx="15351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83" descr="http://jairo.nii.ac.jp/images/en_top_b001.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66" y="1888129"/>
            <a:ext cx="1809349" cy="4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85" descr="CiNii books - NII Retrieval service for NACSIS-CAT Database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14" y="1862208"/>
            <a:ext cx="159543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テキスト ボックス 133"/>
          <p:cNvSpPr txBox="1">
            <a:spLocks noChangeArrowheads="1"/>
          </p:cNvSpPr>
          <p:nvPr/>
        </p:nvSpPr>
        <p:spPr bwMode="auto">
          <a:xfrm>
            <a:off x="864309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133"/>
          <p:cNvSpPr txBox="1">
            <a:spLocks noChangeArrowheads="1"/>
          </p:cNvSpPr>
          <p:nvPr/>
        </p:nvSpPr>
        <p:spPr bwMode="auto">
          <a:xfrm>
            <a:off x="2741441" y="1433461"/>
            <a:ext cx="1971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Journal articles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120"/>
          <p:cNvSpPr txBox="1">
            <a:spLocks noChangeArrowheads="1"/>
          </p:cNvSpPr>
          <p:nvPr/>
        </p:nvSpPr>
        <p:spPr bwMode="auto">
          <a:xfrm>
            <a:off x="4542677" y="5931745"/>
            <a:ext cx="3286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Universities and Research Institutions</a:t>
            </a:r>
            <a:endParaRPr lang="ja-JP" altLang="en-US" sz="14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3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600" dirty="0" smtClean="0"/>
              <a:t>Current NII Services and Research </a:t>
            </a:r>
            <a:r>
              <a:rPr lang="en-US" altLang="ja-JP" sz="3600" dirty="0"/>
              <a:t>Workflow</a:t>
            </a:r>
            <a:endParaRPr kumimoji="1" lang="ja-JP" altLang="en-US" sz="36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64" y="2012609"/>
            <a:ext cx="4426670" cy="4439317"/>
          </a:xfrm>
        </p:spPr>
      </p:pic>
      <p:sp>
        <p:nvSpPr>
          <p:cNvPr id="8" name="アーチ 7"/>
          <p:cNvSpPr/>
          <p:nvPr/>
        </p:nvSpPr>
        <p:spPr>
          <a:xfrm>
            <a:off x="2234153" y="1894627"/>
            <a:ext cx="4647414" cy="4637987"/>
          </a:xfrm>
          <a:prstGeom prst="blockArc">
            <a:avLst>
              <a:gd name="adj1" fmla="val 13079382"/>
              <a:gd name="adj2" fmla="val 16178223"/>
              <a:gd name="adj3" fmla="val 365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アーチ 8"/>
          <p:cNvSpPr/>
          <p:nvPr/>
        </p:nvSpPr>
        <p:spPr>
          <a:xfrm>
            <a:off x="2234399" y="1893352"/>
            <a:ext cx="4647414" cy="4637987"/>
          </a:xfrm>
          <a:prstGeom prst="blockArc">
            <a:avLst>
              <a:gd name="adj1" fmla="val 7174897"/>
              <a:gd name="adj2" fmla="val 13079904"/>
              <a:gd name="adj3" fmla="val 3625"/>
            </a:avLst>
          </a:prstGeom>
          <a:solidFill>
            <a:srgbClr val="FF8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アーチ 12"/>
          <p:cNvSpPr/>
          <p:nvPr/>
        </p:nvSpPr>
        <p:spPr>
          <a:xfrm>
            <a:off x="2230842" y="1894899"/>
            <a:ext cx="4647414" cy="4637987"/>
          </a:xfrm>
          <a:prstGeom prst="blockArc">
            <a:avLst>
              <a:gd name="adj1" fmla="val 16191857"/>
              <a:gd name="adj2" fmla="val 7170827"/>
              <a:gd name="adj3" fmla="val 38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291937" y="2313711"/>
            <a:ext cx="303801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Project Start (Application)</a:t>
            </a: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Member Management</a:t>
            </a: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Initial Setting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6087547" y="5425454"/>
            <a:ext cx="23695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ja-JP" altLang="en-US" sz="16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 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Management</a:t>
            </a:r>
          </a:p>
          <a:p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Analysis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41744" y="6033585"/>
            <a:ext cx="34195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Paper writing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Deposit with Supplemental Data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上矢印 31"/>
          <p:cNvSpPr/>
          <p:nvPr/>
        </p:nvSpPr>
        <p:spPr>
          <a:xfrm>
            <a:off x="1819054" y="2217757"/>
            <a:ext cx="405565" cy="2522054"/>
          </a:xfrm>
          <a:prstGeom prst="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66782" y="3413654"/>
            <a:ext cx="1550424" cy="3497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72000" bIns="0" rtlCol="0">
            <a:spAutoFit/>
          </a:bodyPr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Aggregation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84214" y="5216659"/>
            <a:ext cx="1885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Institutional or</a:t>
            </a:r>
          </a:p>
          <a:p>
            <a:pPr algn="ctr"/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Domain</a:t>
            </a:r>
          </a:p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Repository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円弧 2"/>
          <p:cNvSpPr/>
          <p:nvPr/>
        </p:nvSpPr>
        <p:spPr>
          <a:xfrm>
            <a:off x="1959429" y="1639404"/>
            <a:ext cx="5230114" cy="5134615"/>
          </a:xfrm>
          <a:prstGeom prst="arc">
            <a:avLst>
              <a:gd name="adj1" fmla="val 20575997"/>
              <a:gd name="adj2" fmla="val 1995716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993869" y="3959017"/>
            <a:ext cx="1950668" cy="6107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Experiment</a:t>
            </a:r>
          </a:p>
          <a:p>
            <a:pPr algn="ctr"/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Acquisition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円弧 21"/>
          <p:cNvSpPr/>
          <p:nvPr/>
        </p:nvSpPr>
        <p:spPr>
          <a:xfrm>
            <a:off x="1956942" y="1628955"/>
            <a:ext cx="5230114" cy="5134615"/>
          </a:xfrm>
          <a:prstGeom prst="arc">
            <a:avLst>
              <a:gd name="adj1" fmla="val 3119514"/>
              <a:gd name="adj2" fmla="val 6183274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833704" y="1795273"/>
            <a:ext cx="2376264" cy="43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Discovery Service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01063" y="4735848"/>
            <a:ext cx="2321735" cy="43204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9" name="円弧 28"/>
          <p:cNvSpPr/>
          <p:nvPr/>
        </p:nvSpPr>
        <p:spPr>
          <a:xfrm>
            <a:off x="1957385" y="1639404"/>
            <a:ext cx="5230114" cy="5134615"/>
          </a:xfrm>
          <a:prstGeom prst="arc">
            <a:avLst>
              <a:gd name="adj1" fmla="val 17603951"/>
              <a:gd name="adj2" fmla="val 19086769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Picture 2" descr="JAIRO Clou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3" r="47142" b="-2"/>
          <a:stretch/>
        </p:blipFill>
        <p:spPr bwMode="auto">
          <a:xfrm>
            <a:off x="107463" y="4419258"/>
            <a:ext cx="783652" cy="30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0089" b="-25331"/>
          <a:stretch/>
        </p:blipFill>
        <p:spPr>
          <a:xfrm>
            <a:off x="704894" y="1508122"/>
            <a:ext cx="838086" cy="358724"/>
          </a:xfrm>
          <a:prstGeom prst="rect">
            <a:avLst/>
          </a:prstGeom>
        </p:spPr>
      </p:pic>
      <p:sp>
        <p:nvSpPr>
          <p:cNvPr id="5" name="右矢印 4"/>
          <p:cNvSpPr/>
          <p:nvPr/>
        </p:nvSpPr>
        <p:spPr>
          <a:xfrm>
            <a:off x="4590063" y="1258343"/>
            <a:ext cx="2119313" cy="42912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右矢印 33"/>
          <p:cNvSpPr/>
          <p:nvPr/>
        </p:nvSpPr>
        <p:spPr>
          <a:xfrm flipH="1">
            <a:off x="2373036" y="1258343"/>
            <a:ext cx="2119313" cy="42912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43617" y="1211296"/>
            <a:ext cx="97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Open</a:t>
            </a:r>
            <a:endParaRPr kumimoji="1" lang="ja-JP" altLang="en-US" sz="2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072478" y="1211296"/>
            <a:ext cx="1154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Closed</a:t>
            </a: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629073" y="1289619"/>
            <a:ext cx="24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 Black" panose="020B0A04020102020204" pitchFamily="34" charset="0"/>
              </a:rPr>
              <a:t>Not yet supported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09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Intention and Approach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WHY (Open Science)</a:t>
            </a:r>
          </a:p>
          <a:p>
            <a:pPr lvl="1"/>
            <a:r>
              <a:rPr kumimoji="1" lang="en-US" altLang="ja-JP" sz="2400" dirty="0" smtClean="0"/>
              <a:t>Innovation, Research Acceleration, Interdisciplinary Collaboration</a:t>
            </a:r>
          </a:p>
          <a:p>
            <a:pPr lvl="1"/>
            <a:r>
              <a:rPr lang="en-US" altLang="ja-JP" sz="2400" dirty="0" smtClean="0"/>
              <a:t>Transparency, Research Integrity and reproducibility</a:t>
            </a:r>
            <a:endParaRPr kumimoji="1" lang="en-US" altLang="ja-JP" sz="2400" dirty="0" smtClean="0"/>
          </a:p>
          <a:p>
            <a:r>
              <a:rPr kumimoji="1" lang="en-US" altLang="ja-JP" sz="2800" b="1" dirty="0" smtClean="0">
                <a:solidFill>
                  <a:schemeClr val="accent5"/>
                </a:solidFill>
              </a:rPr>
              <a:t>HOW (Environment)</a:t>
            </a:r>
          </a:p>
          <a:p>
            <a:pPr lvl="1"/>
            <a:r>
              <a:rPr lang="en-US" altLang="ja-JP" sz="2400" dirty="0"/>
              <a:t>Preserve Control within Academic Community</a:t>
            </a:r>
          </a:p>
          <a:p>
            <a:pPr lvl="2"/>
            <a:r>
              <a:rPr lang="en-US" altLang="ja-JP" sz="1800" dirty="0"/>
              <a:t>Maximize Open Source Software</a:t>
            </a:r>
          </a:p>
          <a:p>
            <a:pPr lvl="2"/>
            <a:r>
              <a:rPr lang="en-US" altLang="ja-JP" sz="1800" dirty="0"/>
              <a:t>Maximize User Community for </a:t>
            </a:r>
            <a:r>
              <a:rPr lang="en-US" altLang="ja-JP" sz="1800" dirty="0" smtClean="0"/>
              <a:t>System Development</a:t>
            </a:r>
            <a:endParaRPr kumimoji="1" lang="en-US" altLang="ja-JP" sz="1800" dirty="0" smtClean="0"/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WHO (Stakeholder)</a:t>
            </a:r>
          </a:p>
          <a:p>
            <a:pPr lvl="1"/>
            <a:r>
              <a:rPr lang="en-US" altLang="ja-JP" sz="2400" dirty="0" smtClean="0"/>
              <a:t>as Longtail </a:t>
            </a:r>
            <a:r>
              <a:rPr lang="en-US" altLang="ja-JP" sz="2400" dirty="0"/>
              <a:t>(need to define a certain level) as </a:t>
            </a:r>
            <a:r>
              <a:rPr lang="en-US" altLang="ja-JP" sz="2400" dirty="0" smtClean="0"/>
              <a:t>Possible</a:t>
            </a:r>
          </a:p>
          <a:p>
            <a:r>
              <a:rPr lang="en-US" altLang="ja-JP" sz="2800" b="1" dirty="0" smtClean="0">
                <a:solidFill>
                  <a:schemeClr val="accent5"/>
                </a:solidFill>
              </a:rPr>
              <a:t>WHAT (Infrastructure)</a:t>
            </a:r>
          </a:p>
          <a:p>
            <a:pPr lvl="1"/>
            <a:r>
              <a:rPr kumimoji="1" lang="en-US" altLang="ja-JP" sz="2400" dirty="0" smtClean="0"/>
              <a:t>Support Research Workflow throughout closed </a:t>
            </a:r>
            <a:r>
              <a:rPr lang="en-US" altLang="ja-JP" sz="2400" dirty="0" smtClean="0"/>
              <a:t>E</a:t>
            </a:r>
            <a:r>
              <a:rPr kumimoji="1" lang="en-US" altLang="ja-JP" sz="2400" dirty="0" smtClean="0"/>
              <a:t>nvironment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C9DF-9A27-481E-8A6A-1154100EC51B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23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Research Data Infrastructure for Open Science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2452-05D1-4BBA-A605-687A031DD92F}" type="slidenum">
              <a:rPr kumimoji="1" lang="ja-JP" altLang="en-US" smtClean="0"/>
              <a:t>34</a:t>
            </a:fld>
            <a:endParaRPr kumimoji="1" lang="ja-JP" altLang="en-US"/>
          </a:p>
        </p:txBody>
      </p:sp>
      <p:grpSp>
        <p:nvGrpSpPr>
          <p:cNvPr id="394" name="グループ化 393"/>
          <p:cNvGrpSpPr/>
          <p:nvPr/>
        </p:nvGrpSpPr>
        <p:grpSpPr>
          <a:xfrm rot="3440661">
            <a:off x="3214338" y="5893472"/>
            <a:ext cx="341228" cy="509957"/>
            <a:chOff x="7019715" y="5267157"/>
            <a:chExt cx="504613" cy="754131"/>
          </a:xfrm>
          <a:solidFill>
            <a:srgbClr val="00B050"/>
          </a:solidFill>
        </p:grpSpPr>
        <p:sp>
          <p:nvSpPr>
            <p:cNvPr id="395" name="円/楕円 4101"/>
            <p:cNvSpPr/>
            <p:nvPr/>
          </p:nvSpPr>
          <p:spPr>
            <a:xfrm>
              <a:off x="7019715" y="5420208"/>
              <a:ext cx="120763" cy="120763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6" name="円/楕円 412"/>
            <p:cNvSpPr/>
            <p:nvPr/>
          </p:nvSpPr>
          <p:spPr>
            <a:xfrm>
              <a:off x="7403565" y="5413329"/>
              <a:ext cx="120763" cy="120763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7" name="直線コネクタ 396"/>
            <p:cNvCxnSpPr>
              <a:stCxn id="395" idx="0"/>
            </p:cNvCxnSpPr>
            <p:nvPr/>
          </p:nvCxnSpPr>
          <p:spPr>
            <a:xfrm flipH="1" flipV="1">
              <a:off x="7080096" y="5275895"/>
              <a:ext cx="1" cy="144313"/>
            </a:xfrm>
            <a:prstGeom prst="line">
              <a:avLst/>
            </a:prstGeom>
            <a:grp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線コネクタ 397"/>
            <p:cNvCxnSpPr/>
            <p:nvPr/>
          </p:nvCxnSpPr>
          <p:spPr>
            <a:xfrm flipH="1" flipV="1">
              <a:off x="7463945" y="5267157"/>
              <a:ext cx="1" cy="144313"/>
            </a:xfrm>
            <a:prstGeom prst="line">
              <a:avLst/>
            </a:prstGeom>
            <a:grp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直線コネクタ 398"/>
            <p:cNvCxnSpPr/>
            <p:nvPr/>
          </p:nvCxnSpPr>
          <p:spPr>
            <a:xfrm>
              <a:off x="7168266" y="5420208"/>
              <a:ext cx="101658" cy="355651"/>
            </a:xfrm>
            <a:prstGeom prst="line">
              <a:avLst/>
            </a:prstGeom>
            <a:grp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0" name="円/楕円 420"/>
            <p:cNvSpPr/>
            <p:nvPr/>
          </p:nvSpPr>
          <p:spPr>
            <a:xfrm>
              <a:off x="7213172" y="5761205"/>
              <a:ext cx="120763" cy="120763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1" name="直線コネクタ 400"/>
            <p:cNvCxnSpPr/>
            <p:nvPr/>
          </p:nvCxnSpPr>
          <p:spPr>
            <a:xfrm flipH="1" flipV="1">
              <a:off x="7269924" y="5876975"/>
              <a:ext cx="1" cy="144313"/>
            </a:xfrm>
            <a:prstGeom prst="line">
              <a:avLst/>
            </a:prstGeom>
            <a:grp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2" name="正方形/長方形 401"/>
          <p:cNvSpPr/>
          <p:nvPr/>
        </p:nvSpPr>
        <p:spPr>
          <a:xfrm>
            <a:off x="1052534" y="1593637"/>
            <a:ext cx="2376264" cy="43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Discovery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403" name="正方形/長方形 402"/>
          <p:cNvSpPr/>
          <p:nvPr/>
        </p:nvSpPr>
        <p:spPr>
          <a:xfrm>
            <a:off x="6654601" y="4770512"/>
            <a:ext cx="2299408" cy="43204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404" name="正方形/長方形 403"/>
          <p:cNvSpPr/>
          <p:nvPr/>
        </p:nvSpPr>
        <p:spPr>
          <a:xfrm>
            <a:off x="2699792" y="927017"/>
            <a:ext cx="4392000" cy="234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/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05" name="正方形/長方形 404"/>
          <p:cNvSpPr/>
          <p:nvPr/>
        </p:nvSpPr>
        <p:spPr>
          <a:xfrm>
            <a:off x="4527995" y="2312827"/>
            <a:ext cx="5400000" cy="3240000"/>
          </a:xfrm>
          <a:prstGeom prst="rect">
            <a:avLst/>
          </a:prstGeom>
          <a:solidFill>
            <a:srgbClr val="FFAF57"/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>
                <a:lumMod val="9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6" name="正方形/長方形 405"/>
          <p:cNvSpPr/>
          <p:nvPr/>
        </p:nvSpPr>
        <p:spPr>
          <a:xfrm>
            <a:off x="-738727" y="2269284"/>
            <a:ext cx="5400000" cy="3240000"/>
          </a:xfrm>
          <a:prstGeom prst="rect">
            <a:avLst/>
          </a:prstGeom>
          <a:solidFill>
            <a:srgbClr val="9797FF"/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>
                <a:lumMod val="9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7" name="テキスト ボックス 406"/>
          <p:cNvSpPr txBox="1"/>
          <p:nvPr/>
        </p:nvSpPr>
        <p:spPr>
          <a:xfrm>
            <a:off x="110053" y="4386813"/>
            <a:ext cx="332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 Rounded MT Bold" panose="020F0704030504030204" pitchFamily="34" charset="0"/>
              </a:rPr>
              <a:t>Research Data Management System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423" name="フローチャート: 磁気ディスク 422"/>
          <p:cNvSpPr/>
          <p:nvPr/>
        </p:nvSpPr>
        <p:spPr>
          <a:xfrm>
            <a:off x="3941193" y="1545691"/>
            <a:ext cx="1854943" cy="827349"/>
          </a:xfrm>
          <a:prstGeom prst="flowChartMagneticDisk">
            <a:avLst/>
          </a:prstGeom>
          <a:solidFill>
            <a:srgbClr val="C7E9F3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4" name="フローチャート: 磁気ディスク 423"/>
          <p:cNvSpPr/>
          <p:nvPr/>
        </p:nvSpPr>
        <p:spPr>
          <a:xfrm>
            <a:off x="6876256" y="1473684"/>
            <a:ext cx="720080" cy="576064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DOI</a:t>
            </a:r>
            <a:endParaRPr kumimoji="1" lang="ja-JP" altLang="en-US" sz="1200" dirty="0"/>
          </a:p>
        </p:txBody>
      </p:sp>
      <p:sp>
        <p:nvSpPr>
          <p:cNvPr id="425" name="フローチャート: 磁気ディスク 424"/>
          <p:cNvSpPr/>
          <p:nvPr/>
        </p:nvSpPr>
        <p:spPr>
          <a:xfrm>
            <a:off x="6732240" y="2049748"/>
            <a:ext cx="720080" cy="57606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6" name="フローチャート: 磁気ディスク 425"/>
          <p:cNvSpPr/>
          <p:nvPr/>
        </p:nvSpPr>
        <p:spPr>
          <a:xfrm>
            <a:off x="6574554" y="2265772"/>
            <a:ext cx="720080" cy="57606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1000"/>
              </a:lnSpc>
            </a:pPr>
            <a:r>
              <a:rPr kumimoji="1" lang="en-US" altLang="ja-JP" sz="1200" dirty="0" smtClean="0"/>
              <a:t>Subject</a:t>
            </a:r>
          </a:p>
          <a:p>
            <a:pPr algn="ctr">
              <a:lnSpc>
                <a:spcPts val="1000"/>
              </a:lnSpc>
            </a:pPr>
            <a:r>
              <a:rPr lang="en-US" altLang="ja-JP" sz="1200" dirty="0" smtClean="0"/>
              <a:t>Repository</a:t>
            </a:r>
            <a:endParaRPr kumimoji="1" lang="ja-JP" altLang="en-US" sz="1200" dirty="0"/>
          </a:p>
        </p:txBody>
      </p:sp>
      <p:sp>
        <p:nvSpPr>
          <p:cNvPr id="427" name="Rectangle 38"/>
          <p:cNvSpPr>
            <a:spLocks noChangeArrowheads="1"/>
          </p:cNvSpPr>
          <p:nvPr/>
        </p:nvSpPr>
        <p:spPr bwMode="auto">
          <a:xfrm>
            <a:off x="3995936" y="1962882"/>
            <a:ext cx="1740339" cy="301965"/>
          </a:xfrm>
          <a:prstGeom prst="rect">
            <a:avLst/>
          </a:prstGeom>
          <a:solidFill>
            <a:srgbClr val="30BC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Metadata Management</a:t>
            </a:r>
            <a:endParaRPr lang="ja-JP" altLang="en-US" sz="1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428" name="グループ化 427"/>
          <p:cNvGrpSpPr/>
          <p:nvPr/>
        </p:nvGrpSpPr>
        <p:grpSpPr>
          <a:xfrm>
            <a:off x="4444148" y="1689708"/>
            <a:ext cx="903288" cy="255588"/>
            <a:chOff x="4151313" y="2341563"/>
            <a:chExt cx="903288" cy="255588"/>
          </a:xfrm>
        </p:grpSpPr>
        <p:sp>
          <p:nvSpPr>
            <p:cNvPr id="429" name="Freeform 12"/>
            <p:cNvSpPr>
              <a:spLocks/>
            </p:cNvSpPr>
            <p:nvPr/>
          </p:nvSpPr>
          <p:spPr bwMode="auto">
            <a:xfrm>
              <a:off x="4575175" y="2379663"/>
              <a:ext cx="239713" cy="203200"/>
            </a:xfrm>
            <a:custGeom>
              <a:avLst/>
              <a:gdLst>
                <a:gd name="T0" fmla="*/ 97 w 114"/>
                <a:gd name="T1" fmla="*/ 28 h 96"/>
                <a:gd name="T2" fmla="*/ 98 w 114"/>
                <a:gd name="T3" fmla="*/ 26 h 96"/>
                <a:gd name="T4" fmla="*/ 96 w 114"/>
                <a:gd name="T5" fmla="*/ 25 h 96"/>
                <a:gd name="T6" fmla="*/ 88 w 114"/>
                <a:gd name="T7" fmla="*/ 25 h 96"/>
                <a:gd name="T8" fmla="*/ 65 w 114"/>
                <a:gd name="T9" fmla="*/ 17 h 96"/>
                <a:gd name="T10" fmla="*/ 58 w 114"/>
                <a:gd name="T11" fmla="*/ 13 h 96"/>
                <a:gd name="T12" fmla="*/ 58 w 114"/>
                <a:gd name="T13" fmla="*/ 8 h 96"/>
                <a:gd name="T14" fmla="*/ 61 w 114"/>
                <a:gd name="T15" fmla="*/ 4 h 96"/>
                <a:gd name="T16" fmla="*/ 56 w 114"/>
                <a:gd name="T17" fmla="*/ 0 h 96"/>
                <a:gd name="T18" fmla="*/ 52 w 114"/>
                <a:gd name="T19" fmla="*/ 4 h 96"/>
                <a:gd name="T20" fmla="*/ 55 w 114"/>
                <a:gd name="T21" fmla="*/ 8 h 96"/>
                <a:gd name="T22" fmla="*/ 55 w 114"/>
                <a:gd name="T23" fmla="*/ 13 h 96"/>
                <a:gd name="T24" fmla="*/ 48 w 114"/>
                <a:gd name="T25" fmla="*/ 17 h 96"/>
                <a:gd name="T26" fmla="*/ 25 w 114"/>
                <a:gd name="T27" fmla="*/ 25 h 96"/>
                <a:gd name="T28" fmla="*/ 17 w 114"/>
                <a:gd name="T29" fmla="*/ 25 h 96"/>
                <a:gd name="T30" fmla="*/ 15 w 114"/>
                <a:gd name="T31" fmla="*/ 26 h 96"/>
                <a:gd name="T32" fmla="*/ 16 w 114"/>
                <a:gd name="T33" fmla="*/ 28 h 96"/>
                <a:gd name="T34" fmla="*/ 1 w 114"/>
                <a:gd name="T35" fmla="*/ 65 h 96"/>
                <a:gd name="T36" fmla="*/ 5 w 114"/>
                <a:gd name="T37" fmla="*/ 65 h 96"/>
                <a:gd name="T38" fmla="*/ 17 w 114"/>
                <a:gd name="T39" fmla="*/ 34 h 96"/>
                <a:gd name="T40" fmla="*/ 31 w 114"/>
                <a:gd name="T41" fmla="*/ 68 h 96"/>
                <a:gd name="T42" fmla="*/ 0 w 114"/>
                <a:gd name="T43" fmla="*/ 68 h 96"/>
                <a:gd name="T44" fmla="*/ 17 w 114"/>
                <a:gd name="T45" fmla="*/ 81 h 96"/>
                <a:gd name="T46" fmla="*/ 35 w 114"/>
                <a:gd name="T47" fmla="*/ 68 h 96"/>
                <a:gd name="T48" fmla="*/ 18 w 114"/>
                <a:gd name="T49" fmla="*/ 28 h 96"/>
                <a:gd name="T50" fmla="*/ 49 w 114"/>
                <a:gd name="T51" fmla="*/ 28 h 96"/>
                <a:gd name="T52" fmla="*/ 54 w 114"/>
                <a:gd name="T53" fmla="*/ 31 h 96"/>
                <a:gd name="T54" fmla="*/ 54 w 114"/>
                <a:gd name="T55" fmla="*/ 83 h 96"/>
                <a:gd name="T56" fmla="*/ 27 w 114"/>
                <a:gd name="T57" fmla="*/ 93 h 96"/>
                <a:gd name="T58" fmla="*/ 27 w 114"/>
                <a:gd name="T59" fmla="*/ 96 h 96"/>
                <a:gd name="T60" fmla="*/ 86 w 114"/>
                <a:gd name="T61" fmla="*/ 96 h 96"/>
                <a:gd name="T62" fmla="*/ 86 w 114"/>
                <a:gd name="T63" fmla="*/ 93 h 96"/>
                <a:gd name="T64" fmla="*/ 59 w 114"/>
                <a:gd name="T65" fmla="*/ 83 h 96"/>
                <a:gd name="T66" fmla="*/ 59 w 114"/>
                <a:gd name="T67" fmla="*/ 31 h 96"/>
                <a:gd name="T68" fmla="*/ 63 w 114"/>
                <a:gd name="T69" fmla="*/ 28 h 96"/>
                <a:gd name="T70" fmla="*/ 95 w 114"/>
                <a:gd name="T71" fmla="*/ 28 h 96"/>
                <a:gd name="T72" fmla="*/ 80 w 114"/>
                <a:gd name="T73" fmla="*/ 65 h 96"/>
                <a:gd name="T74" fmla="*/ 83 w 114"/>
                <a:gd name="T75" fmla="*/ 65 h 96"/>
                <a:gd name="T76" fmla="*/ 96 w 114"/>
                <a:gd name="T77" fmla="*/ 34 h 96"/>
                <a:gd name="T78" fmla="*/ 110 w 114"/>
                <a:gd name="T79" fmla="*/ 68 h 96"/>
                <a:gd name="T80" fmla="*/ 78 w 114"/>
                <a:gd name="T81" fmla="*/ 68 h 96"/>
                <a:gd name="T82" fmla="*/ 96 w 114"/>
                <a:gd name="T83" fmla="*/ 81 h 96"/>
                <a:gd name="T84" fmla="*/ 114 w 114"/>
                <a:gd name="T85" fmla="*/ 68 h 96"/>
                <a:gd name="T86" fmla="*/ 97 w 114"/>
                <a:gd name="T87" fmla="*/ 2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96">
                  <a:moveTo>
                    <a:pt x="97" y="28"/>
                  </a:moveTo>
                  <a:cubicBezTo>
                    <a:pt x="97" y="28"/>
                    <a:pt x="98" y="27"/>
                    <a:pt x="98" y="26"/>
                  </a:cubicBezTo>
                  <a:cubicBezTo>
                    <a:pt x="98" y="25"/>
                    <a:pt x="97" y="25"/>
                    <a:pt x="96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1" y="23"/>
                    <a:pt x="74" y="19"/>
                    <a:pt x="65" y="17"/>
                  </a:cubicBezTo>
                  <a:cubicBezTo>
                    <a:pt x="63" y="15"/>
                    <a:pt x="61" y="13"/>
                    <a:pt x="58" y="13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0" y="8"/>
                    <a:pt x="61" y="6"/>
                    <a:pt x="61" y="4"/>
                  </a:cubicBezTo>
                  <a:cubicBezTo>
                    <a:pt x="61" y="2"/>
                    <a:pt x="59" y="0"/>
                    <a:pt x="56" y="0"/>
                  </a:cubicBezTo>
                  <a:cubicBezTo>
                    <a:pt x="54" y="0"/>
                    <a:pt x="52" y="2"/>
                    <a:pt x="52" y="4"/>
                  </a:cubicBezTo>
                  <a:cubicBezTo>
                    <a:pt x="52" y="6"/>
                    <a:pt x="53" y="8"/>
                    <a:pt x="55" y="8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2" y="13"/>
                    <a:pt x="49" y="15"/>
                    <a:pt x="48" y="17"/>
                  </a:cubicBezTo>
                  <a:cubicBezTo>
                    <a:pt x="39" y="19"/>
                    <a:pt x="32" y="23"/>
                    <a:pt x="2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5" y="25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5"/>
                    <a:pt x="7" y="81"/>
                    <a:pt x="17" y="81"/>
                  </a:cubicBezTo>
                  <a:cubicBezTo>
                    <a:pt x="27" y="81"/>
                    <a:pt x="35" y="75"/>
                    <a:pt x="35" y="6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0" y="30"/>
                    <a:pt x="52" y="30"/>
                    <a:pt x="54" y="31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41" y="84"/>
                    <a:pt x="31" y="89"/>
                    <a:pt x="27" y="93"/>
                  </a:cubicBezTo>
                  <a:cubicBezTo>
                    <a:pt x="27" y="94"/>
                    <a:pt x="27" y="94"/>
                    <a:pt x="27" y="96"/>
                  </a:cubicBezTo>
                  <a:cubicBezTo>
                    <a:pt x="28" y="96"/>
                    <a:pt x="84" y="96"/>
                    <a:pt x="86" y="96"/>
                  </a:cubicBezTo>
                  <a:cubicBezTo>
                    <a:pt x="86" y="94"/>
                    <a:pt x="86" y="94"/>
                    <a:pt x="86" y="93"/>
                  </a:cubicBezTo>
                  <a:cubicBezTo>
                    <a:pt x="82" y="89"/>
                    <a:pt x="72" y="84"/>
                    <a:pt x="59" y="8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1" y="30"/>
                    <a:pt x="62" y="30"/>
                    <a:pt x="63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75"/>
                    <a:pt x="86" y="81"/>
                    <a:pt x="96" y="81"/>
                  </a:cubicBezTo>
                  <a:cubicBezTo>
                    <a:pt x="106" y="81"/>
                    <a:pt x="114" y="75"/>
                    <a:pt x="114" y="68"/>
                  </a:cubicBezTo>
                  <a:lnTo>
                    <a:pt x="97" y="2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0" name="Freeform 13"/>
            <p:cNvSpPr>
              <a:spLocks noEditPoints="1"/>
            </p:cNvSpPr>
            <p:nvPr/>
          </p:nvSpPr>
          <p:spPr bwMode="auto">
            <a:xfrm>
              <a:off x="4818063" y="2341563"/>
              <a:ext cx="236538" cy="247650"/>
            </a:xfrm>
            <a:custGeom>
              <a:avLst/>
              <a:gdLst>
                <a:gd name="T0" fmla="*/ 23 w 112"/>
                <a:gd name="T1" fmla="*/ 60 h 117"/>
                <a:gd name="T2" fmla="*/ 23 w 112"/>
                <a:gd name="T3" fmla="*/ 89 h 117"/>
                <a:gd name="T4" fmla="*/ 100 w 112"/>
                <a:gd name="T5" fmla="*/ 111 h 117"/>
                <a:gd name="T6" fmla="*/ 110 w 112"/>
                <a:gd name="T7" fmla="*/ 56 h 117"/>
                <a:gd name="T8" fmla="*/ 82 w 112"/>
                <a:gd name="T9" fmla="*/ 97 h 117"/>
                <a:gd name="T10" fmla="*/ 83 w 112"/>
                <a:gd name="T11" fmla="*/ 100 h 117"/>
                <a:gd name="T12" fmla="*/ 51 w 112"/>
                <a:gd name="T13" fmla="*/ 97 h 117"/>
                <a:gd name="T14" fmla="*/ 53 w 112"/>
                <a:gd name="T15" fmla="*/ 97 h 117"/>
                <a:gd name="T16" fmla="*/ 51 w 112"/>
                <a:gd name="T17" fmla="*/ 99 h 117"/>
                <a:gd name="T18" fmla="*/ 56 w 112"/>
                <a:gd name="T19" fmla="*/ 102 h 117"/>
                <a:gd name="T20" fmla="*/ 51 w 112"/>
                <a:gd name="T21" fmla="*/ 104 h 117"/>
                <a:gd name="T22" fmla="*/ 45 w 112"/>
                <a:gd name="T23" fmla="*/ 97 h 117"/>
                <a:gd name="T24" fmla="*/ 48 w 112"/>
                <a:gd name="T25" fmla="*/ 99 h 117"/>
                <a:gd name="T26" fmla="*/ 47 w 112"/>
                <a:gd name="T27" fmla="*/ 101 h 117"/>
                <a:gd name="T28" fmla="*/ 47 w 112"/>
                <a:gd name="T29" fmla="*/ 104 h 117"/>
                <a:gd name="T30" fmla="*/ 36 w 112"/>
                <a:gd name="T31" fmla="*/ 98 h 117"/>
                <a:gd name="T32" fmla="*/ 41 w 112"/>
                <a:gd name="T33" fmla="*/ 97 h 117"/>
                <a:gd name="T34" fmla="*/ 40 w 112"/>
                <a:gd name="T35" fmla="*/ 100 h 117"/>
                <a:gd name="T36" fmla="*/ 39 w 112"/>
                <a:gd name="T37" fmla="*/ 101 h 117"/>
                <a:gd name="T38" fmla="*/ 34 w 112"/>
                <a:gd name="T39" fmla="*/ 104 h 117"/>
                <a:gd name="T40" fmla="*/ 29 w 112"/>
                <a:gd name="T41" fmla="*/ 98 h 117"/>
                <a:gd name="T42" fmla="*/ 32 w 112"/>
                <a:gd name="T43" fmla="*/ 100 h 117"/>
                <a:gd name="T44" fmla="*/ 27 w 112"/>
                <a:gd name="T45" fmla="*/ 109 h 117"/>
                <a:gd name="T46" fmla="*/ 21 w 112"/>
                <a:gd name="T47" fmla="*/ 109 h 117"/>
                <a:gd name="T48" fmla="*/ 25 w 112"/>
                <a:gd name="T49" fmla="*/ 106 h 117"/>
                <a:gd name="T50" fmla="*/ 30 w 112"/>
                <a:gd name="T51" fmla="*/ 104 h 117"/>
                <a:gd name="T52" fmla="*/ 25 w 112"/>
                <a:gd name="T53" fmla="*/ 103 h 117"/>
                <a:gd name="T54" fmla="*/ 29 w 112"/>
                <a:gd name="T55" fmla="*/ 101 h 117"/>
                <a:gd name="T56" fmla="*/ 56 w 112"/>
                <a:gd name="T57" fmla="*/ 109 h 117"/>
                <a:gd name="T58" fmla="*/ 55 w 112"/>
                <a:gd name="T59" fmla="*/ 110 h 117"/>
                <a:gd name="T60" fmla="*/ 32 w 112"/>
                <a:gd name="T61" fmla="*/ 107 h 117"/>
                <a:gd name="T62" fmla="*/ 54 w 112"/>
                <a:gd name="T63" fmla="*/ 106 h 117"/>
                <a:gd name="T64" fmla="*/ 56 w 112"/>
                <a:gd name="T65" fmla="*/ 107 h 117"/>
                <a:gd name="T66" fmla="*/ 59 w 112"/>
                <a:gd name="T67" fmla="*/ 97 h 117"/>
                <a:gd name="T68" fmla="*/ 63 w 112"/>
                <a:gd name="T69" fmla="*/ 100 h 117"/>
                <a:gd name="T70" fmla="*/ 59 w 112"/>
                <a:gd name="T71" fmla="*/ 104 h 117"/>
                <a:gd name="T72" fmla="*/ 65 w 112"/>
                <a:gd name="T73" fmla="*/ 104 h 117"/>
                <a:gd name="T74" fmla="*/ 60 w 112"/>
                <a:gd name="T75" fmla="*/ 104 h 117"/>
                <a:gd name="T76" fmla="*/ 64 w 112"/>
                <a:gd name="T77" fmla="*/ 110 h 117"/>
                <a:gd name="T78" fmla="*/ 59 w 112"/>
                <a:gd name="T79" fmla="*/ 107 h 117"/>
                <a:gd name="T80" fmla="*/ 60 w 112"/>
                <a:gd name="T81" fmla="*/ 106 h 117"/>
                <a:gd name="T82" fmla="*/ 64 w 112"/>
                <a:gd name="T83" fmla="*/ 106 h 117"/>
                <a:gd name="T84" fmla="*/ 66 w 112"/>
                <a:gd name="T85" fmla="*/ 109 h 117"/>
                <a:gd name="T86" fmla="*/ 74 w 112"/>
                <a:gd name="T87" fmla="*/ 97 h 117"/>
                <a:gd name="T88" fmla="*/ 75 w 112"/>
                <a:gd name="T89" fmla="*/ 100 h 117"/>
                <a:gd name="T90" fmla="*/ 72 w 112"/>
                <a:gd name="T91" fmla="*/ 103 h 117"/>
                <a:gd name="T92" fmla="*/ 78 w 112"/>
                <a:gd name="T93" fmla="*/ 103 h 117"/>
                <a:gd name="T94" fmla="*/ 77 w 112"/>
                <a:gd name="T95" fmla="*/ 104 h 117"/>
                <a:gd name="T96" fmla="*/ 80 w 112"/>
                <a:gd name="T97" fmla="*/ 110 h 117"/>
                <a:gd name="T98" fmla="*/ 75 w 112"/>
                <a:gd name="T99" fmla="*/ 106 h 117"/>
                <a:gd name="T100" fmla="*/ 81 w 112"/>
                <a:gd name="T101" fmla="*/ 109 h 117"/>
                <a:gd name="T102" fmla="*/ 90 w 112"/>
                <a:gd name="T103" fmla="*/ 109 h 117"/>
                <a:gd name="T104" fmla="*/ 83 w 112"/>
                <a:gd name="T105" fmla="*/ 106 h 117"/>
                <a:gd name="T106" fmla="*/ 87 w 112"/>
                <a:gd name="T107" fmla="*/ 104 h 117"/>
                <a:gd name="T108" fmla="*/ 80 w 112"/>
                <a:gd name="T109" fmla="*/ 102 h 117"/>
                <a:gd name="T110" fmla="*/ 27 w 112"/>
                <a:gd name="T111" fmla="*/ 79 h 117"/>
                <a:gd name="T112" fmla="*/ 22 w 112"/>
                <a:gd name="T113" fmla="*/ 63 h 117"/>
                <a:gd name="T114" fmla="*/ 6 w 112"/>
                <a:gd name="T115" fmla="*/ 65 h 117"/>
                <a:gd name="T116" fmla="*/ 7 w 112"/>
                <a:gd name="T117" fmla="*/ 30 h 117"/>
                <a:gd name="T118" fmla="*/ 102 w 112"/>
                <a:gd name="T11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" h="117">
                  <a:moveTo>
                    <a:pt x="112" y="43"/>
                  </a:moveTo>
                  <a:cubicBezTo>
                    <a:pt x="111" y="41"/>
                    <a:pt x="111" y="40"/>
                    <a:pt x="111" y="39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1" y="43"/>
                    <a:pt x="110" y="46"/>
                    <a:pt x="108" y="49"/>
                  </a:cubicBezTo>
                  <a:cubicBezTo>
                    <a:pt x="107" y="51"/>
                    <a:pt x="105" y="53"/>
                    <a:pt x="103" y="54"/>
                  </a:cubicBezTo>
                  <a:cubicBezTo>
                    <a:pt x="102" y="56"/>
                    <a:pt x="99" y="58"/>
                    <a:pt x="96" y="60"/>
                  </a:cubicBezTo>
                  <a:cubicBezTo>
                    <a:pt x="94" y="61"/>
                    <a:pt x="92" y="62"/>
                    <a:pt x="89" y="63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2"/>
                    <a:pt x="86" y="49"/>
                    <a:pt x="82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6" y="49"/>
                    <a:pt x="23" y="52"/>
                    <a:pt x="23" y="56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4" y="61"/>
                    <a:pt x="27" y="61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4"/>
                    <a:pt x="28" y="53"/>
                    <a:pt x="30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3" y="53"/>
                    <a:pt x="85" y="54"/>
                    <a:pt x="85" y="56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5" y="90"/>
                    <a:pt x="83" y="92"/>
                    <a:pt x="82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28" y="92"/>
                    <a:pt x="27" y="90"/>
                    <a:pt x="27" y="88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5" y="81"/>
                    <a:pt x="24" y="81"/>
                    <a:pt x="23" y="80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2"/>
                    <a:pt x="25" y="94"/>
                    <a:pt x="28" y="95"/>
                  </a:cubicBezTo>
                  <a:cubicBezTo>
                    <a:pt x="26" y="95"/>
                    <a:pt x="24" y="96"/>
                    <a:pt x="23" y="97"/>
                  </a:cubicBezTo>
                  <a:cubicBezTo>
                    <a:pt x="22" y="98"/>
                    <a:pt x="21" y="99"/>
                    <a:pt x="21" y="100"/>
                  </a:cubicBezTo>
                  <a:cubicBezTo>
                    <a:pt x="18" y="103"/>
                    <a:pt x="15" y="106"/>
                    <a:pt x="13" y="110"/>
                  </a:cubicBezTo>
                  <a:cubicBezTo>
                    <a:pt x="12" y="110"/>
                    <a:pt x="11" y="111"/>
                    <a:pt x="11" y="112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2" y="117"/>
                    <a:pt x="13" y="117"/>
                    <a:pt x="14" y="117"/>
                  </a:cubicBezTo>
                  <a:cubicBezTo>
                    <a:pt x="16" y="117"/>
                    <a:pt x="93" y="117"/>
                    <a:pt x="96" y="117"/>
                  </a:cubicBezTo>
                  <a:cubicBezTo>
                    <a:pt x="97" y="117"/>
                    <a:pt x="98" y="117"/>
                    <a:pt x="99" y="117"/>
                  </a:cubicBezTo>
                  <a:cubicBezTo>
                    <a:pt x="100" y="117"/>
                    <a:pt x="101" y="117"/>
                    <a:pt x="101" y="116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1" y="112"/>
                    <a:pt x="101" y="111"/>
                    <a:pt x="100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8" y="109"/>
                    <a:pt x="97" y="107"/>
                    <a:pt x="96" y="106"/>
                  </a:cubicBezTo>
                  <a:cubicBezTo>
                    <a:pt x="94" y="103"/>
                    <a:pt x="91" y="100"/>
                    <a:pt x="89" y="97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88" y="96"/>
                    <a:pt x="87" y="96"/>
                    <a:pt x="86" y="96"/>
                  </a:cubicBezTo>
                  <a:cubicBezTo>
                    <a:pt x="86" y="95"/>
                    <a:pt x="85" y="95"/>
                    <a:pt x="84" y="95"/>
                  </a:cubicBezTo>
                  <a:cubicBezTo>
                    <a:pt x="87" y="94"/>
                    <a:pt x="89" y="92"/>
                    <a:pt x="89" y="8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90" y="77"/>
                    <a:pt x="91" y="77"/>
                    <a:pt x="92" y="76"/>
                  </a:cubicBezTo>
                  <a:cubicBezTo>
                    <a:pt x="95" y="74"/>
                    <a:pt x="99" y="72"/>
                    <a:pt x="101" y="70"/>
                  </a:cubicBezTo>
                  <a:cubicBezTo>
                    <a:pt x="103" y="69"/>
                    <a:pt x="104" y="67"/>
                    <a:pt x="106" y="66"/>
                  </a:cubicBezTo>
                  <a:cubicBezTo>
                    <a:pt x="107" y="64"/>
                    <a:pt x="108" y="63"/>
                    <a:pt x="109" y="61"/>
                  </a:cubicBezTo>
                  <a:cubicBezTo>
                    <a:pt x="109" y="59"/>
                    <a:pt x="110" y="58"/>
                    <a:pt x="110" y="56"/>
                  </a:cubicBezTo>
                  <a:cubicBezTo>
                    <a:pt x="110" y="55"/>
                    <a:pt x="110" y="54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2" y="44"/>
                    <a:pt x="112" y="43"/>
                  </a:cubicBezTo>
                  <a:close/>
                  <a:moveTo>
                    <a:pt x="78" y="97"/>
                  </a:moveTo>
                  <a:cubicBezTo>
                    <a:pt x="78" y="97"/>
                    <a:pt x="78" y="97"/>
                    <a:pt x="78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3" y="100"/>
                    <a:pt x="83" y="100"/>
                    <a:pt x="82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79" y="100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8"/>
                    <a:pt x="78" y="98"/>
                    <a:pt x="78" y="98"/>
                  </a:cubicBezTo>
                  <a:lnTo>
                    <a:pt x="78" y="97"/>
                  </a:lnTo>
                  <a:close/>
                  <a:moveTo>
                    <a:pt x="51" y="99"/>
                  </a:moveTo>
                  <a:cubicBezTo>
                    <a:pt x="51" y="99"/>
                    <a:pt x="51" y="99"/>
                    <a:pt x="51" y="99"/>
                  </a:cubicBezTo>
                  <a:cubicBezTo>
                    <a:pt x="51" y="98"/>
                    <a:pt x="51" y="98"/>
                    <a:pt x="51" y="98"/>
                  </a:cubicBezTo>
                  <a:cubicBezTo>
                    <a:pt x="51" y="98"/>
                    <a:pt x="51" y="98"/>
                    <a:pt x="51" y="98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8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4" y="100"/>
                    <a:pt x="54" y="100"/>
                  </a:cubicBezTo>
                  <a:cubicBezTo>
                    <a:pt x="53" y="100"/>
                    <a:pt x="53" y="100"/>
                    <a:pt x="52" y="100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lose/>
                  <a:moveTo>
                    <a:pt x="51" y="103"/>
                  </a:move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1" y="102"/>
                    <a:pt x="51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1" y="101"/>
                    <a:pt x="53" y="101"/>
                    <a:pt x="54" y="101"/>
                  </a:cubicBezTo>
                  <a:cubicBezTo>
                    <a:pt x="54" y="101"/>
                    <a:pt x="56" y="101"/>
                    <a:pt x="56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lnTo>
                    <a:pt x="51" y="103"/>
                  </a:lnTo>
                  <a:close/>
                  <a:moveTo>
                    <a:pt x="43" y="99"/>
                  </a:moveTo>
                  <a:cubicBezTo>
                    <a:pt x="43" y="99"/>
                    <a:pt x="43" y="99"/>
                    <a:pt x="43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9" y="97"/>
                    <a:pt x="49" y="98"/>
                  </a:cubicBezTo>
                  <a:cubicBezTo>
                    <a:pt x="49" y="98"/>
                    <a:pt x="49" y="99"/>
                    <a:pt x="49" y="99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8" y="100"/>
                    <a:pt x="47" y="100"/>
                    <a:pt x="46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4" y="100"/>
                    <a:pt x="44" y="100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lose/>
                  <a:moveTo>
                    <a:pt x="42" y="103"/>
                  </a:moveTo>
                  <a:cubicBezTo>
                    <a:pt x="42" y="103"/>
                    <a:pt x="42" y="103"/>
                    <a:pt x="42" y="103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101"/>
                    <a:pt x="45" y="101"/>
                    <a:pt x="46" y="101"/>
                  </a:cubicBezTo>
                  <a:cubicBezTo>
                    <a:pt x="46" y="101"/>
                    <a:pt x="46" y="101"/>
                    <a:pt x="47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lnTo>
                    <a:pt x="42" y="103"/>
                  </a:lnTo>
                  <a:close/>
                  <a:moveTo>
                    <a:pt x="36" y="99"/>
                  </a:move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0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9" y="100"/>
                    <a:pt x="39" y="100"/>
                    <a:pt x="38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99"/>
                  </a:cubicBezTo>
                  <a:cubicBezTo>
                    <a:pt x="36" y="99"/>
                    <a:pt x="36" y="99"/>
                    <a:pt x="36" y="99"/>
                  </a:cubicBezTo>
                  <a:close/>
                  <a:moveTo>
                    <a:pt x="34" y="102"/>
                  </a:move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5" y="101"/>
                    <a:pt x="36" y="101"/>
                    <a:pt x="37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7" y="104"/>
                    <a:pt x="37" y="104"/>
                    <a:pt x="36" y="104"/>
                  </a:cubicBezTo>
                  <a:cubicBezTo>
                    <a:pt x="36" y="104"/>
                    <a:pt x="35" y="104"/>
                    <a:pt x="35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2"/>
                    <a:pt x="34" y="102"/>
                  </a:cubicBezTo>
                  <a:close/>
                  <a:moveTo>
                    <a:pt x="28" y="99"/>
                  </a:move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7"/>
                    <a:pt x="31" y="97"/>
                    <a:pt x="32" y="97"/>
                  </a:cubicBezTo>
                  <a:cubicBezTo>
                    <a:pt x="33" y="97"/>
                    <a:pt x="33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0" y="100"/>
                    <a:pt x="30" y="100"/>
                    <a:pt x="29" y="100"/>
                  </a:cubicBezTo>
                  <a:cubicBezTo>
                    <a:pt x="29" y="100"/>
                    <a:pt x="28" y="100"/>
                    <a:pt x="28" y="99"/>
                  </a:cubicBezTo>
                  <a:close/>
                  <a:moveTo>
                    <a:pt x="29" y="107"/>
                  </a:moveTo>
                  <a:cubicBezTo>
                    <a:pt x="29" y="107"/>
                    <a:pt x="29" y="107"/>
                    <a:pt x="29" y="107"/>
                  </a:cubicBezTo>
                  <a:cubicBezTo>
                    <a:pt x="29" y="107"/>
                    <a:pt x="29" y="107"/>
                    <a:pt x="28" y="108"/>
                  </a:cubicBezTo>
                  <a:cubicBezTo>
                    <a:pt x="28" y="108"/>
                    <a:pt x="28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10"/>
                    <a:pt x="27" y="110"/>
                    <a:pt x="26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4" y="110"/>
                    <a:pt x="23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6"/>
                    <a:pt x="24" y="106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6" y="106"/>
                    <a:pt x="27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lnTo>
                    <a:pt x="29" y="107"/>
                  </a:lnTo>
                  <a:close/>
                  <a:moveTo>
                    <a:pt x="31" y="103"/>
                  </a:moveTo>
                  <a:cubicBezTo>
                    <a:pt x="31" y="103"/>
                    <a:pt x="31" y="103"/>
                    <a:pt x="31" y="103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7" y="104"/>
                    <a:pt x="26" y="104"/>
                    <a:pt x="26" y="104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30" y="101"/>
                    <a:pt x="30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1" y="102"/>
                    <a:pt x="31" y="103"/>
                    <a:pt x="31" y="103"/>
                  </a:cubicBezTo>
                  <a:cubicBezTo>
                    <a:pt x="31" y="103"/>
                    <a:pt x="31" y="103"/>
                    <a:pt x="31" y="103"/>
                  </a:cubicBezTo>
                  <a:close/>
                  <a:moveTo>
                    <a:pt x="56" y="109"/>
                  </a:move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2" y="110"/>
                    <a:pt x="33" y="110"/>
                    <a:pt x="32" y="11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8"/>
                    <a:pt x="31" y="108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53" y="106"/>
                    <a:pt x="54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8"/>
                    <a:pt x="56" y="108"/>
                  </a:cubicBezTo>
                  <a:lnTo>
                    <a:pt x="56" y="109"/>
                  </a:lnTo>
                  <a:close/>
                  <a:moveTo>
                    <a:pt x="59" y="99"/>
                  </a:move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4" y="97"/>
                    <a:pt x="64" y="98"/>
                  </a:cubicBezTo>
                  <a:cubicBezTo>
                    <a:pt x="64" y="98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lose/>
                  <a:moveTo>
                    <a:pt x="59" y="104"/>
                  </a:move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9" y="102"/>
                    <a:pt x="59" y="102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61" y="101"/>
                    <a:pt x="62" y="101"/>
                  </a:cubicBezTo>
                  <a:cubicBezTo>
                    <a:pt x="63" y="101"/>
                    <a:pt x="64" y="101"/>
                    <a:pt x="64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lnTo>
                    <a:pt x="59" y="104"/>
                  </a:lnTo>
                  <a:close/>
                  <a:moveTo>
                    <a:pt x="66" y="109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2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0" y="110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8"/>
                    <a:pt x="59" y="108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09"/>
                  </a:cubicBezTo>
                  <a:cubicBezTo>
                    <a:pt x="66" y="109"/>
                    <a:pt x="66" y="109"/>
                    <a:pt x="66" y="109"/>
                  </a:cubicBezTo>
                  <a:close/>
                  <a:moveTo>
                    <a:pt x="71" y="99"/>
                  </a:moveTo>
                  <a:cubicBezTo>
                    <a:pt x="71" y="99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lnTo>
                    <a:pt x="71" y="99"/>
                  </a:lnTo>
                  <a:close/>
                  <a:moveTo>
                    <a:pt x="73" y="104"/>
                  </a:move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4" y="101"/>
                    <a:pt x="74" y="101"/>
                  </a:cubicBezTo>
                  <a:cubicBezTo>
                    <a:pt x="75" y="101"/>
                    <a:pt x="77" y="101"/>
                    <a:pt x="77" y="102"/>
                  </a:cubicBezTo>
                  <a:cubicBezTo>
                    <a:pt x="78" y="102"/>
                    <a:pt x="78" y="103"/>
                    <a:pt x="78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6" y="104"/>
                    <a:pt x="75" y="104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4"/>
                    <a:pt x="73" y="104"/>
                    <a:pt x="73" y="104"/>
                  </a:cubicBezTo>
                  <a:close/>
                  <a:moveTo>
                    <a:pt x="81" y="109"/>
                  </a:move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5" y="109"/>
                    <a:pt x="75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7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9" y="106"/>
                    <a:pt x="79" y="106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1" y="109"/>
                    <a:pt x="81" y="109"/>
                    <a:pt x="81" y="109"/>
                  </a:cubicBezTo>
                  <a:close/>
                  <a:moveTo>
                    <a:pt x="87" y="106"/>
                  </a:moveTo>
                  <a:cubicBezTo>
                    <a:pt x="87" y="106"/>
                    <a:pt x="87" y="106"/>
                    <a:pt x="87" y="106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8" y="106"/>
                    <a:pt x="88" y="106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0" y="108"/>
                    <a:pt x="90" y="108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8" y="110"/>
                    <a:pt x="87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5" y="110"/>
                    <a:pt x="85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8"/>
                    <a:pt x="84" y="108"/>
                    <a:pt x="83" y="108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7" y="106"/>
                    <a:pt x="87" y="106"/>
                    <a:pt x="87" y="106"/>
                  </a:cubicBezTo>
                  <a:close/>
                  <a:moveTo>
                    <a:pt x="86" y="102"/>
                  </a:moveTo>
                  <a:cubicBezTo>
                    <a:pt x="86" y="103"/>
                    <a:pt x="86" y="103"/>
                    <a:pt x="86" y="103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5" y="104"/>
                    <a:pt x="85" y="104"/>
                  </a:cubicBezTo>
                  <a:cubicBezTo>
                    <a:pt x="84" y="104"/>
                    <a:pt x="84" y="104"/>
                    <a:pt x="83" y="104"/>
                  </a:cubicBezTo>
                  <a:cubicBezTo>
                    <a:pt x="82" y="104"/>
                    <a:pt x="82" y="104"/>
                    <a:pt x="81" y="104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1" y="103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3" y="101"/>
                    <a:pt x="85" y="101"/>
                    <a:pt x="86" y="102"/>
                  </a:cubicBezTo>
                  <a:close/>
                  <a:moveTo>
                    <a:pt x="19" y="76"/>
                  </a:moveTo>
                  <a:cubicBezTo>
                    <a:pt x="20" y="77"/>
                    <a:pt x="20" y="77"/>
                    <a:pt x="20" y="77"/>
                  </a:cubicBezTo>
                  <a:cubicBezTo>
                    <a:pt x="21" y="77"/>
                    <a:pt x="21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8"/>
                    <a:pt x="25" y="79"/>
                    <a:pt x="27" y="79"/>
                  </a:cubicBezTo>
                  <a:cubicBezTo>
                    <a:pt x="28" y="79"/>
                    <a:pt x="29" y="80"/>
                    <a:pt x="31" y="80"/>
                  </a:cubicBezTo>
                  <a:cubicBezTo>
                    <a:pt x="36" y="81"/>
                    <a:pt x="42" y="81"/>
                    <a:pt x="43" y="81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4" y="74"/>
                    <a:pt x="54" y="74"/>
                    <a:pt x="54" y="74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39" y="68"/>
                    <a:pt x="35" y="67"/>
                    <a:pt x="31" y="66"/>
                  </a:cubicBezTo>
                  <a:cubicBezTo>
                    <a:pt x="29" y="66"/>
                    <a:pt x="28" y="65"/>
                    <a:pt x="27" y="65"/>
                  </a:cubicBezTo>
                  <a:cubicBezTo>
                    <a:pt x="25" y="64"/>
                    <a:pt x="24" y="64"/>
                    <a:pt x="23" y="64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9" y="62"/>
                    <a:pt x="16" y="61"/>
                    <a:pt x="13" y="59"/>
                  </a:cubicBezTo>
                  <a:cubicBezTo>
                    <a:pt x="10" y="57"/>
                    <a:pt x="8" y="54"/>
                    <a:pt x="6" y="52"/>
                  </a:cubicBezTo>
                  <a:cubicBezTo>
                    <a:pt x="5" y="51"/>
                    <a:pt x="4" y="50"/>
                    <a:pt x="4" y="49"/>
                  </a:cubicBezTo>
                  <a:cubicBezTo>
                    <a:pt x="2" y="46"/>
                    <a:pt x="1" y="43"/>
                    <a:pt x="1" y="40"/>
                  </a:cubicBezTo>
                  <a:cubicBezTo>
                    <a:pt x="0" y="40"/>
                    <a:pt x="0" y="41"/>
                    <a:pt x="0" y="42"/>
                  </a:cubicBezTo>
                  <a:cubicBezTo>
                    <a:pt x="0" y="44"/>
                    <a:pt x="0" y="46"/>
                    <a:pt x="0" y="4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2" y="56"/>
                    <a:pt x="2" y="57"/>
                  </a:cubicBezTo>
                  <a:cubicBezTo>
                    <a:pt x="2" y="58"/>
                    <a:pt x="2" y="59"/>
                    <a:pt x="3" y="60"/>
                  </a:cubicBezTo>
                  <a:cubicBezTo>
                    <a:pt x="3" y="62"/>
                    <a:pt x="4" y="64"/>
                    <a:pt x="6" y="65"/>
                  </a:cubicBezTo>
                  <a:cubicBezTo>
                    <a:pt x="8" y="68"/>
                    <a:pt x="11" y="71"/>
                    <a:pt x="15" y="73"/>
                  </a:cubicBezTo>
                  <a:cubicBezTo>
                    <a:pt x="16" y="74"/>
                    <a:pt x="18" y="75"/>
                    <a:pt x="19" y="76"/>
                  </a:cubicBezTo>
                  <a:close/>
                  <a:moveTo>
                    <a:pt x="3" y="41"/>
                  </a:moveTo>
                  <a:cubicBezTo>
                    <a:pt x="4" y="42"/>
                    <a:pt x="4" y="43"/>
                    <a:pt x="5" y="45"/>
                  </a:cubicBezTo>
                  <a:cubicBezTo>
                    <a:pt x="6" y="41"/>
                    <a:pt x="9" y="38"/>
                    <a:pt x="11" y="36"/>
                  </a:cubicBezTo>
                  <a:cubicBezTo>
                    <a:pt x="14" y="33"/>
                    <a:pt x="19" y="31"/>
                    <a:pt x="24" y="29"/>
                  </a:cubicBezTo>
                  <a:cubicBezTo>
                    <a:pt x="27" y="27"/>
                    <a:pt x="31" y="26"/>
                    <a:pt x="35" y="2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29" y="18"/>
                    <a:pt x="25" y="19"/>
                    <a:pt x="22" y="20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1" y="26"/>
                    <a:pt x="10" y="27"/>
                    <a:pt x="8" y="28"/>
                  </a:cubicBezTo>
                  <a:cubicBezTo>
                    <a:pt x="8" y="29"/>
                    <a:pt x="7" y="29"/>
                    <a:pt x="7" y="30"/>
                  </a:cubicBezTo>
                  <a:cubicBezTo>
                    <a:pt x="4" y="33"/>
                    <a:pt x="3" y="36"/>
                    <a:pt x="3" y="39"/>
                  </a:cubicBezTo>
                  <a:cubicBezTo>
                    <a:pt x="3" y="40"/>
                    <a:pt x="3" y="40"/>
                    <a:pt x="3" y="41"/>
                  </a:cubicBezTo>
                  <a:close/>
                  <a:moveTo>
                    <a:pt x="102" y="37"/>
                  </a:moveTo>
                  <a:cubicBezTo>
                    <a:pt x="104" y="38"/>
                    <a:pt x="106" y="42"/>
                    <a:pt x="107" y="45"/>
                  </a:cubicBezTo>
                  <a:cubicBezTo>
                    <a:pt x="108" y="44"/>
                    <a:pt x="108" y="42"/>
                    <a:pt x="108" y="40"/>
                  </a:cubicBezTo>
                  <a:cubicBezTo>
                    <a:pt x="108" y="40"/>
                    <a:pt x="108" y="40"/>
                    <a:pt x="108" y="39"/>
                  </a:cubicBezTo>
                  <a:cubicBezTo>
                    <a:pt x="108" y="35"/>
                    <a:pt x="107" y="31"/>
                    <a:pt x="104" y="28"/>
                  </a:cubicBezTo>
                  <a:cubicBezTo>
                    <a:pt x="102" y="26"/>
                    <a:pt x="100" y="25"/>
                    <a:pt x="97" y="23"/>
                  </a:cubicBezTo>
                  <a:cubicBezTo>
                    <a:pt x="94" y="22"/>
                    <a:pt x="91" y="20"/>
                    <a:pt x="87" y="19"/>
                  </a:cubicBezTo>
                  <a:cubicBezTo>
                    <a:pt x="84" y="18"/>
                    <a:pt x="81" y="17"/>
                    <a:pt x="77" y="16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82" y="26"/>
                    <a:pt x="86" y="28"/>
                    <a:pt x="90" y="29"/>
                  </a:cubicBezTo>
                  <a:cubicBezTo>
                    <a:pt x="95" y="31"/>
                    <a:pt x="99" y="34"/>
                    <a:pt x="102" y="37"/>
                  </a:cubicBezTo>
                  <a:close/>
                  <a:moveTo>
                    <a:pt x="56" y="43"/>
                  </a:moveTo>
                  <a:cubicBezTo>
                    <a:pt x="63" y="43"/>
                    <a:pt x="75" y="42"/>
                    <a:pt x="75" y="3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1"/>
                    <a:pt x="63" y="0"/>
                    <a:pt x="56" y="0"/>
                  </a:cubicBezTo>
                  <a:cubicBezTo>
                    <a:pt x="49" y="0"/>
                    <a:pt x="37" y="1"/>
                    <a:pt x="37" y="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42"/>
                    <a:pt x="49" y="43"/>
                    <a:pt x="56" y="43"/>
                  </a:cubicBezTo>
                  <a:close/>
                  <a:moveTo>
                    <a:pt x="56" y="2"/>
                  </a:moveTo>
                  <a:cubicBezTo>
                    <a:pt x="65" y="2"/>
                    <a:pt x="72" y="4"/>
                    <a:pt x="72" y="6"/>
                  </a:cubicBezTo>
                  <a:cubicBezTo>
                    <a:pt x="72" y="8"/>
                    <a:pt x="65" y="10"/>
                    <a:pt x="56" y="10"/>
                  </a:cubicBezTo>
                  <a:cubicBezTo>
                    <a:pt x="47" y="10"/>
                    <a:pt x="40" y="8"/>
                    <a:pt x="40" y="6"/>
                  </a:cubicBezTo>
                  <a:cubicBezTo>
                    <a:pt x="40" y="4"/>
                    <a:pt x="47" y="2"/>
                    <a:pt x="56" y="2"/>
                  </a:cubicBez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1" name="Freeform 14"/>
            <p:cNvSpPr>
              <a:spLocks noEditPoints="1"/>
            </p:cNvSpPr>
            <p:nvPr/>
          </p:nvSpPr>
          <p:spPr bwMode="auto">
            <a:xfrm>
              <a:off x="4365625" y="2362200"/>
              <a:ext cx="192088" cy="233363"/>
            </a:xfrm>
            <a:custGeom>
              <a:avLst/>
              <a:gdLst>
                <a:gd name="T0" fmla="*/ 48 w 91"/>
                <a:gd name="T1" fmla="*/ 70 h 110"/>
                <a:gd name="T2" fmla="*/ 16 w 91"/>
                <a:gd name="T3" fmla="*/ 74 h 110"/>
                <a:gd name="T4" fmla="*/ 48 w 91"/>
                <a:gd name="T5" fmla="*/ 46 h 110"/>
                <a:gd name="T6" fmla="*/ 16 w 91"/>
                <a:gd name="T7" fmla="*/ 49 h 110"/>
                <a:gd name="T8" fmla="*/ 48 w 91"/>
                <a:gd name="T9" fmla="*/ 46 h 110"/>
                <a:gd name="T10" fmla="*/ 79 w 91"/>
                <a:gd name="T11" fmla="*/ 37 h 110"/>
                <a:gd name="T12" fmla="*/ 81 w 91"/>
                <a:gd name="T13" fmla="*/ 33 h 110"/>
                <a:gd name="T14" fmla="*/ 77 w 91"/>
                <a:gd name="T15" fmla="*/ 40 h 110"/>
                <a:gd name="T16" fmla="*/ 16 w 91"/>
                <a:gd name="T17" fmla="*/ 33 h 110"/>
                <a:gd name="T18" fmla="*/ 43 w 91"/>
                <a:gd name="T19" fmla="*/ 37 h 110"/>
                <a:gd name="T20" fmla="*/ 16 w 91"/>
                <a:gd name="T21" fmla="*/ 86 h 110"/>
                <a:gd name="T22" fmla="*/ 43 w 91"/>
                <a:gd name="T23" fmla="*/ 83 h 110"/>
                <a:gd name="T24" fmla="*/ 16 w 91"/>
                <a:gd name="T25" fmla="*/ 86 h 110"/>
                <a:gd name="T26" fmla="*/ 4 w 91"/>
                <a:gd name="T27" fmla="*/ 105 h 110"/>
                <a:gd name="T28" fmla="*/ 13 w 91"/>
                <a:gd name="T29" fmla="*/ 13 h 110"/>
                <a:gd name="T30" fmla="*/ 0 w 91"/>
                <a:gd name="T31" fmla="*/ 8 h 110"/>
                <a:gd name="T32" fmla="*/ 81 w 91"/>
                <a:gd name="T33" fmla="*/ 110 h 110"/>
                <a:gd name="T34" fmla="*/ 77 w 91"/>
                <a:gd name="T35" fmla="*/ 63 h 110"/>
                <a:gd name="T36" fmla="*/ 43 w 91"/>
                <a:gd name="T37" fmla="*/ 58 h 110"/>
                <a:gd name="T38" fmla="*/ 16 w 91"/>
                <a:gd name="T39" fmla="*/ 62 h 110"/>
                <a:gd name="T40" fmla="*/ 43 w 91"/>
                <a:gd name="T41" fmla="*/ 58 h 110"/>
                <a:gd name="T42" fmla="*/ 21 w 91"/>
                <a:gd name="T43" fmla="*/ 8 h 110"/>
                <a:gd name="T44" fmla="*/ 32 w 91"/>
                <a:gd name="T45" fmla="*/ 7 h 110"/>
                <a:gd name="T46" fmla="*/ 41 w 91"/>
                <a:gd name="T47" fmla="*/ 0 h 110"/>
                <a:gd name="T48" fmla="*/ 49 w 91"/>
                <a:gd name="T49" fmla="*/ 7 h 110"/>
                <a:gd name="T50" fmla="*/ 60 w 91"/>
                <a:gd name="T51" fmla="*/ 8 h 110"/>
                <a:gd name="T52" fmla="*/ 66 w 91"/>
                <a:gd name="T53" fmla="*/ 15 h 110"/>
                <a:gd name="T54" fmla="*/ 15 w 91"/>
                <a:gd name="T55" fmla="*/ 13 h 110"/>
                <a:gd name="T56" fmla="*/ 41 w 91"/>
                <a:gd name="T57" fmla="*/ 7 h 110"/>
                <a:gd name="T58" fmla="*/ 41 w 91"/>
                <a:gd name="T59" fmla="*/ 4 h 110"/>
                <a:gd name="T60" fmla="*/ 70 w 91"/>
                <a:gd name="T61" fmla="*/ 98 h 110"/>
                <a:gd name="T62" fmla="*/ 11 w 91"/>
                <a:gd name="T63" fmla="*/ 21 h 110"/>
                <a:gd name="T64" fmla="*/ 70 w 91"/>
                <a:gd name="T65" fmla="*/ 26 h 110"/>
                <a:gd name="T66" fmla="*/ 74 w 91"/>
                <a:gd name="T67" fmla="*/ 18 h 110"/>
                <a:gd name="T68" fmla="*/ 7 w 91"/>
                <a:gd name="T69" fmla="*/ 102 h 110"/>
                <a:gd name="T70" fmla="*/ 74 w 91"/>
                <a:gd name="T71" fmla="*/ 68 h 110"/>
                <a:gd name="T72" fmla="*/ 70 w 91"/>
                <a:gd name="T73" fmla="*/ 98 h 110"/>
                <a:gd name="T74" fmla="*/ 70 w 91"/>
                <a:gd name="T75" fmla="*/ 48 h 110"/>
                <a:gd name="T76" fmla="*/ 74 w 91"/>
                <a:gd name="T77" fmla="*/ 45 h 110"/>
                <a:gd name="T78" fmla="*/ 79 w 91"/>
                <a:gd name="T79" fmla="*/ 12 h 110"/>
                <a:gd name="T80" fmla="*/ 81 w 91"/>
                <a:gd name="T81" fmla="*/ 8 h 110"/>
                <a:gd name="T82" fmla="*/ 68 w 91"/>
                <a:gd name="T83" fmla="*/ 13 h 110"/>
                <a:gd name="T84" fmla="*/ 77 w 91"/>
                <a:gd name="T85" fmla="*/ 16 h 110"/>
                <a:gd name="T86" fmla="*/ 91 w 91"/>
                <a:gd name="T87" fmla="*/ 15 h 110"/>
                <a:gd name="T88" fmla="*/ 57 w 91"/>
                <a:gd name="T89" fmla="*/ 49 h 110"/>
                <a:gd name="T90" fmla="*/ 58 w 91"/>
                <a:gd name="T91" fmla="*/ 33 h 110"/>
                <a:gd name="T92" fmla="*/ 80 w 91"/>
                <a:gd name="T93" fmla="*/ 15 h 110"/>
                <a:gd name="T94" fmla="*/ 91 w 91"/>
                <a:gd name="T95" fmla="*/ 39 h 110"/>
                <a:gd name="T96" fmla="*/ 57 w 91"/>
                <a:gd name="T97" fmla="*/ 73 h 110"/>
                <a:gd name="T98" fmla="*/ 58 w 91"/>
                <a:gd name="T99" fmla="*/ 58 h 110"/>
                <a:gd name="T100" fmla="*/ 80 w 91"/>
                <a:gd name="T101" fmla="*/ 3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110">
                  <a:moveTo>
                    <a:pt x="16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16" y="74"/>
                    <a:pt x="16" y="74"/>
                    <a:pt x="16" y="74"/>
                  </a:cubicBezTo>
                  <a:lnTo>
                    <a:pt x="16" y="70"/>
                  </a:lnTo>
                  <a:close/>
                  <a:moveTo>
                    <a:pt x="48" y="46"/>
                  </a:moveTo>
                  <a:cubicBezTo>
                    <a:pt x="16" y="46"/>
                    <a:pt x="16" y="46"/>
                    <a:pt x="16" y="46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48" y="49"/>
                    <a:pt x="48" y="49"/>
                    <a:pt x="48" y="49"/>
                  </a:cubicBezTo>
                  <a:lnTo>
                    <a:pt x="48" y="46"/>
                  </a:lnTo>
                  <a:close/>
                  <a:moveTo>
                    <a:pt x="77" y="40"/>
                  </a:moveTo>
                  <a:cubicBezTo>
                    <a:pt x="79" y="37"/>
                    <a:pt x="79" y="37"/>
                    <a:pt x="79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77" y="39"/>
                    <a:pt x="77" y="39"/>
                    <a:pt x="77" y="39"/>
                  </a:cubicBezTo>
                  <a:lnTo>
                    <a:pt x="77" y="40"/>
                  </a:lnTo>
                  <a:close/>
                  <a:moveTo>
                    <a:pt x="43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43" y="37"/>
                    <a:pt x="43" y="37"/>
                    <a:pt x="43" y="37"/>
                  </a:cubicBezTo>
                  <a:lnTo>
                    <a:pt x="43" y="33"/>
                  </a:lnTo>
                  <a:close/>
                  <a:moveTo>
                    <a:pt x="16" y="86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16" y="83"/>
                    <a:pt x="16" y="83"/>
                    <a:pt x="16" y="83"/>
                  </a:cubicBezTo>
                  <a:lnTo>
                    <a:pt x="16" y="86"/>
                  </a:lnTo>
                  <a:close/>
                  <a:moveTo>
                    <a:pt x="77" y="105"/>
                  </a:moveTo>
                  <a:cubicBezTo>
                    <a:pt x="4" y="105"/>
                    <a:pt x="4" y="105"/>
                    <a:pt x="4" y="10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5" y="9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77" y="63"/>
                    <a:pt x="77" y="63"/>
                    <a:pt x="77" y="63"/>
                  </a:cubicBezTo>
                  <a:lnTo>
                    <a:pt x="77" y="105"/>
                  </a:lnTo>
                  <a:close/>
                  <a:moveTo>
                    <a:pt x="43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3" y="62"/>
                    <a:pt x="43" y="62"/>
                    <a:pt x="43" y="62"/>
                  </a:cubicBezTo>
                  <a:lnTo>
                    <a:pt x="43" y="58"/>
                  </a:lnTo>
                  <a:close/>
                  <a:moveTo>
                    <a:pt x="15" y="13"/>
                  </a:moveTo>
                  <a:cubicBezTo>
                    <a:pt x="16" y="10"/>
                    <a:pt x="19" y="9"/>
                    <a:pt x="21" y="8"/>
                  </a:cubicBezTo>
                  <a:cubicBezTo>
                    <a:pt x="24" y="7"/>
                    <a:pt x="26" y="7"/>
                    <a:pt x="29" y="7"/>
                  </a:cubicBezTo>
                  <a:cubicBezTo>
                    <a:pt x="30" y="7"/>
                    <a:pt x="31" y="7"/>
                    <a:pt x="32" y="7"/>
                  </a:cubicBezTo>
                  <a:cubicBezTo>
                    <a:pt x="32" y="7"/>
                    <a:pt x="33" y="7"/>
                    <a:pt x="33" y="7"/>
                  </a:cubicBezTo>
                  <a:cubicBezTo>
                    <a:pt x="33" y="3"/>
                    <a:pt x="36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50" y="7"/>
                    <a:pt x="51" y="7"/>
                    <a:pt x="53" y="7"/>
                  </a:cubicBezTo>
                  <a:cubicBezTo>
                    <a:pt x="55" y="7"/>
                    <a:pt x="58" y="7"/>
                    <a:pt x="60" y="8"/>
                  </a:cubicBezTo>
                  <a:cubicBezTo>
                    <a:pt x="63" y="9"/>
                    <a:pt x="65" y="10"/>
                    <a:pt x="66" y="13"/>
                  </a:cubicBezTo>
                  <a:cubicBezTo>
                    <a:pt x="66" y="13"/>
                    <a:pt x="66" y="15"/>
                    <a:pt x="66" y="15"/>
                  </a:cubicBezTo>
                  <a:cubicBezTo>
                    <a:pt x="54" y="15"/>
                    <a:pt x="28" y="15"/>
                    <a:pt x="15" y="15"/>
                  </a:cubicBezTo>
                  <a:cubicBezTo>
                    <a:pt x="15" y="15"/>
                    <a:pt x="15" y="13"/>
                    <a:pt x="15" y="13"/>
                  </a:cubicBezTo>
                  <a:close/>
                  <a:moveTo>
                    <a:pt x="37" y="7"/>
                  </a:moveTo>
                  <a:cubicBezTo>
                    <a:pt x="38" y="7"/>
                    <a:pt x="39" y="7"/>
                    <a:pt x="41" y="7"/>
                  </a:cubicBezTo>
                  <a:cubicBezTo>
                    <a:pt x="42" y="7"/>
                    <a:pt x="43" y="7"/>
                    <a:pt x="44" y="7"/>
                  </a:cubicBezTo>
                  <a:cubicBezTo>
                    <a:pt x="44" y="5"/>
                    <a:pt x="43" y="4"/>
                    <a:pt x="41" y="4"/>
                  </a:cubicBezTo>
                  <a:cubicBezTo>
                    <a:pt x="39" y="4"/>
                    <a:pt x="37" y="5"/>
                    <a:pt x="37" y="7"/>
                  </a:cubicBezTo>
                  <a:close/>
                  <a:moveTo>
                    <a:pt x="70" y="98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68"/>
                    <a:pt x="74" y="68"/>
                    <a:pt x="74" y="68"/>
                  </a:cubicBezTo>
                  <a:cubicBezTo>
                    <a:pt x="70" y="73"/>
                    <a:pt x="70" y="73"/>
                    <a:pt x="70" y="73"/>
                  </a:cubicBezTo>
                  <a:lnTo>
                    <a:pt x="70" y="98"/>
                  </a:lnTo>
                  <a:close/>
                  <a:moveTo>
                    <a:pt x="74" y="43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4" y="45"/>
                    <a:pt x="74" y="45"/>
                    <a:pt x="74" y="45"/>
                  </a:cubicBezTo>
                  <a:lnTo>
                    <a:pt x="74" y="43"/>
                  </a:lnTo>
                  <a:close/>
                  <a:moveTo>
                    <a:pt x="79" y="12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6" y="9"/>
                    <a:pt x="67" y="11"/>
                    <a:pt x="6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6"/>
                    <a:pt x="77" y="16"/>
                    <a:pt x="77" y="16"/>
                  </a:cubicBezTo>
                  <a:lnTo>
                    <a:pt x="79" y="12"/>
                  </a:lnTo>
                  <a:close/>
                  <a:moveTo>
                    <a:pt x="91" y="15"/>
                  </a:moveTo>
                  <a:cubicBezTo>
                    <a:pt x="67" y="49"/>
                    <a:pt x="67" y="49"/>
                    <a:pt x="6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91" y="15"/>
                  </a:lnTo>
                  <a:close/>
                  <a:moveTo>
                    <a:pt x="91" y="39"/>
                  </a:moveTo>
                  <a:cubicBezTo>
                    <a:pt x="67" y="73"/>
                    <a:pt x="67" y="73"/>
                    <a:pt x="6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80" y="39"/>
                    <a:pt x="80" y="39"/>
                    <a:pt x="80" y="39"/>
                  </a:cubicBezTo>
                  <a:lnTo>
                    <a:pt x="91" y="39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2" name="Freeform 15"/>
            <p:cNvSpPr>
              <a:spLocks/>
            </p:cNvSpPr>
            <p:nvPr/>
          </p:nvSpPr>
          <p:spPr bwMode="auto">
            <a:xfrm>
              <a:off x="4151313" y="2374900"/>
              <a:ext cx="173038" cy="217488"/>
            </a:xfrm>
            <a:custGeom>
              <a:avLst/>
              <a:gdLst>
                <a:gd name="T0" fmla="*/ 3 w 109"/>
                <a:gd name="T1" fmla="*/ 3 h 137"/>
                <a:gd name="T2" fmla="*/ 3 w 109"/>
                <a:gd name="T3" fmla="*/ 6 h 137"/>
                <a:gd name="T4" fmla="*/ 104 w 109"/>
                <a:gd name="T5" fmla="*/ 6 h 137"/>
                <a:gd name="T6" fmla="*/ 104 w 109"/>
                <a:gd name="T7" fmla="*/ 76 h 137"/>
                <a:gd name="T8" fmla="*/ 89 w 109"/>
                <a:gd name="T9" fmla="*/ 132 h 137"/>
                <a:gd name="T10" fmla="*/ 7 w 109"/>
                <a:gd name="T11" fmla="*/ 132 h 137"/>
                <a:gd name="T12" fmla="*/ 5 w 109"/>
                <a:gd name="T13" fmla="*/ 3 h 137"/>
                <a:gd name="T14" fmla="*/ 3 w 109"/>
                <a:gd name="T15" fmla="*/ 3 h 137"/>
                <a:gd name="T16" fmla="*/ 3 w 109"/>
                <a:gd name="T17" fmla="*/ 6 h 137"/>
                <a:gd name="T18" fmla="*/ 3 w 109"/>
                <a:gd name="T19" fmla="*/ 3 h 137"/>
                <a:gd name="T20" fmla="*/ 0 w 109"/>
                <a:gd name="T21" fmla="*/ 3 h 137"/>
                <a:gd name="T22" fmla="*/ 1 w 109"/>
                <a:gd name="T23" fmla="*/ 137 h 137"/>
                <a:gd name="T24" fmla="*/ 93 w 109"/>
                <a:gd name="T25" fmla="*/ 137 h 137"/>
                <a:gd name="T26" fmla="*/ 109 w 109"/>
                <a:gd name="T27" fmla="*/ 76 h 137"/>
                <a:gd name="T28" fmla="*/ 109 w 109"/>
                <a:gd name="T29" fmla="*/ 0 h 137"/>
                <a:gd name="T30" fmla="*/ 0 w 109"/>
                <a:gd name="T31" fmla="*/ 0 h 137"/>
                <a:gd name="T32" fmla="*/ 0 w 109"/>
                <a:gd name="T33" fmla="*/ 3 h 137"/>
                <a:gd name="T34" fmla="*/ 3 w 109"/>
                <a:gd name="T35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137">
                  <a:moveTo>
                    <a:pt x="3" y="3"/>
                  </a:moveTo>
                  <a:lnTo>
                    <a:pt x="3" y="6"/>
                  </a:lnTo>
                  <a:lnTo>
                    <a:pt x="104" y="6"/>
                  </a:lnTo>
                  <a:lnTo>
                    <a:pt x="104" y="76"/>
                  </a:lnTo>
                  <a:lnTo>
                    <a:pt x="89" y="132"/>
                  </a:lnTo>
                  <a:lnTo>
                    <a:pt x="7" y="132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1" y="137"/>
                  </a:lnTo>
                  <a:lnTo>
                    <a:pt x="93" y="137"/>
                  </a:lnTo>
                  <a:lnTo>
                    <a:pt x="109" y="7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3" name="Freeform 16"/>
            <p:cNvSpPr>
              <a:spLocks/>
            </p:cNvSpPr>
            <p:nvPr/>
          </p:nvSpPr>
          <p:spPr bwMode="auto">
            <a:xfrm>
              <a:off x="4252913" y="2484438"/>
              <a:ext cx="71438" cy="112713"/>
            </a:xfrm>
            <a:custGeom>
              <a:avLst/>
              <a:gdLst>
                <a:gd name="T0" fmla="*/ 40 w 45"/>
                <a:gd name="T1" fmla="*/ 10 h 71"/>
                <a:gd name="T2" fmla="*/ 38 w 45"/>
                <a:gd name="T3" fmla="*/ 8 h 71"/>
                <a:gd name="T4" fmla="*/ 0 w 45"/>
                <a:gd name="T5" fmla="*/ 50 h 71"/>
                <a:gd name="T6" fmla="*/ 26 w 45"/>
                <a:gd name="T7" fmla="*/ 71 h 71"/>
                <a:gd name="T8" fmla="*/ 45 w 45"/>
                <a:gd name="T9" fmla="*/ 0 h 71"/>
                <a:gd name="T10" fmla="*/ 38 w 45"/>
                <a:gd name="T11" fmla="*/ 8 h 71"/>
                <a:gd name="T12" fmla="*/ 40 w 45"/>
                <a:gd name="T13" fmla="*/ 10 h 71"/>
                <a:gd name="T14" fmla="*/ 37 w 45"/>
                <a:gd name="T15" fmla="*/ 10 h 71"/>
                <a:gd name="T16" fmla="*/ 24 w 45"/>
                <a:gd name="T17" fmla="*/ 62 h 71"/>
                <a:gd name="T18" fmla="*/ 8 w 45"/>
                <a:gd name="T19" fmla="*/ 48 h 71"/>
                <a:gd name="T20" fmla="*/ 42 w 45"/>
                <a:gd name="T21" fmla="*/ 12 h 71"/>
                <a:gd name="T22" fmla="*/ 40 w 45"/>
                <a:gd name="T23" fmla="*/ 10 h 71"/>
                <a:gd name="T24" fmla="*/ 37 w 45"/>
                <a:gd name="T25" fmla="*/ 10 h 71"/>
                <a:gd name="T26" fmla="*/ 40 w 45"/>
                <a:gd name="T2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1">
                  <a:moveTo>
                    <a:pt x="40" y="10"/>
                  </a:moveTo>
                  <a:lnTo>
                    <a:pt x="38" y="8"/>
                  </a:lnTo>
                  <a:lnTo>
                    <a:pt x="0" y="50"/>
                  </a:lnTo>
                  <a:lnTo>
                    <a:pt x="26" y="71"/>
                  </a:lnTo>
                  <a:lnTo>
                    <a:pt x="45" y="0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24" y="62"/>
                  </a:lnTo>
                  <a:lnTo>
                    <a:pt x="8" y="48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4" name="Freeform 17"/>
            <p:cNvSpPr>
              <a:spLocks/>
            </p:cNvSpPr>
            <p:nvPr/>
          </p:nvSpPr>
          <p:spPr bwMode="auto">
            <a:xfrm>
              <a:off x="4184650" y="2478088"/>
              <a:ext cx="109538" cy="0"/>
            </a:xfrm>
            <a:custGeom>
              <a:avLst/>
              <a:gdLst>
                <a:gd name="T0" fmla="*/ 0 w 69"/>
                <a:gd name="T1" fmla="*/ 69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0" y="0"/>
                  </a:move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5" name="Line 18"/>
            <p:cNvSpPr>
              <a:spLocks noChangeShapeType="1"/>
            </p:cNvSpPr>
            <p:nvPr/>
          </p:nvSpPr>
          <p:spPr bwMode="auto">
            <a:xfrm>
              <a:off x="4184650" y="2478088"/>
              <a:ext cx="10953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6" name="Rectangle 19"/>
            <p:cNvSpPr>
              <a:spLocks noChangeArrowheads="1"/>
            </p:cNvSpPr>
            <p:nvPr/>
          </p:nvSpPr>
          <p:spPr bwMode="auto">
            <a:xfrm>
              <a:off x="4184650" y="2474913"/>
              <a:ext cx="10953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7" name="Freeform 20"/>
            <p:cNvSpPr>
              <a:spLocks/>
            </p:cNvSpPr>
            <p:nvPr/>
          </p:nvSpPr>
          <p:spPr bwMode="auto">
            <a:xfrm>
              <a:off x="4184650" y="2474913"/>
              <a:ext cx="109538" cy="7938"/>
            </a:xfrm>
            <a:custGeom>
              <a:avLst/>
              <a:gdLst>
                <a:gd name="T0" fmla="*/ 0 w 69"/>
                <a:gd name="T1" fmla="*/ 5 h 5"/>
                <a:gd name="T2" fmla="*/ 69 w 69"/>
                <a:gd name="T3" fmla="*/ 5 h 5"/>
                <a:gd name="T4" fmla="*/ 69 w 69"/>
                <a:gd name="T5" fmla="*/ 0 h 5"/>
                <a:gd name="T6" fmla="*/ 0 w 6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">
                  <a:moveTo>
                    <a:pt x="0" y="5"/>
                  </a:moveTo>
                  <a:lnTo>
                    <a:pt x="69" y="5"/>
                  </a:lnTo>
                  <a:lnTo>
                    <a:pt x="6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8" name="Freeform 21"/>
            <p:cNvSpPr>
              <a:spLocks/>
            </p:cNvSpPr>
            <p:nvPr/>
          </p:nvSpPr>
          <p:spPr bwMode="auto">
            <a:xfrm>
              <a:off x="4184650" y="2497138"/>
              <a:ext cx="88900" cy="0"/>
            </a:xfrm>
            <a:custGeom>
              <a:avLst/>
              <a:gdLst>
                <a:gd name="T0" fmla="*/ 0 w 56"/>
                <a:gd name="T1" fmla="*/ 56 w 56"/>
                <a:gd name="T2" fmla="*/ 0 w 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6">
                  <a:moveTo>
                    <a:pt x="0" y="0"/>
                  </a:move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9" name="Line 22"/>
            <p:cNvSpPr>
              <a:spLocks noChangeShapeType="1"/>
            </p:cNvSpPr>
            <p:nvPr/>
          </p:nvSpPr>
          <p:spPr bwMode="auto">
            <a:xfrm>
              <a:off x="4184650" y="2497138"/>
              <a:ext cx="889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" name="Rectangle 23"/>
            <p:cNvSpPr>
              <a:spLocks noChangeArrowheads="1"/>
            </p:cNvSpPr>
            <p:nvPr/>
          </p:nvSpPr>
          <p:spPr bwMode="auto">
            <a:xfrm>
              <a:off x="4184650" y="2493963"/>
              <a:ext cx="88900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1" name="Freeform 24"/>
            <p:cNvSpPr>
              <a:spLocks/>
            </p:cNvSpPr>
            <p:nvPr/>
          </p:nvSpPr>
          <p:spPr bwMode="auto">
            <a:xfrm>
              <a:off x="4184650" y="2493963"/>
              <a:ext cx="88900" cy="7938"/>
            </a:xfrm>
            <a:custGeom>
              <a:avLst/>
              <a:gdLst>
                <a:gd name="T0" fmla="*/ 0 w 56"/>
                <a:gd name="T1" fmla="*/ 5 h 5"/>
                <a:gd name="T2" fmla="*/ 56 w 56"/>
                <a:gd name="T3" fmla="*/ 5 h 5"/>
                <a:gd name="T4" fmla="*/ 56 w 56"/>
                <a:gd name="T5" fmla="*/ 0 h 5"/>
                <a:gd name="T6" fmla="*/ 0 w 5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">
                  <a:moveTo>
                    <a:pt x="0" y="5"/>
                  </a:moveTo>
                  <a:lnTo>
                    <a:pt x="56" y="5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2" name="Freeform 25"/>
            <p:cNvSpPr>
              <a:spLocks/>
            </p:cNvSpPr>
            <p:nvPr/>
          </p:nvSpPr>
          <p:spPr bwMode="auto">
            <a:xfrm>
              <a:off x="4184650" y="2516188"/>
              <a:ext cx="65088" cy="0"/>
            </a:xfrm>
            <a:custGeom>
              <a:avLst/>
              <a:gdLst>
                <a:gd name="T0" fmla="*/ 0 w 41"/>
                <a:gd name="T1" fmla="*/ 41 w 41"/>
                <a:gd name="T2" fmla="*/ 0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1">
                  <a:moveTo>
                    <a:pt x="0" y="0"/>
                  </a:move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3" name="Line 26"/>
            <p:cNvSpPr>
              <a:spLocks noChangeShapeType="1"/>
            </p:cNvSpPr>
            <p:nvPr/>
          </p:nvSpPr>
          <p:spPr bwMode="auto">
            <a:xfrm>
              <a:off x="4184650" y="2516188"/>
              <a:ext cx="650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4" name="Rectangle 27"/>
            <p:cNvSpPr>
              <a:spLocks noChangeArrowheads="1"/>
            </p:cNvSpPr>
            <p:nvPr/>
          </p:nvSpPr>
          <p:spPr bwMode="auto">
            <a:xfrm>
              <a:off x="4184650" y="2513013"/>
              <a:ext cx="6508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5" name="Freeform 28"/>
            <p:cNvSpPr>
              <a:spLocks/>
            </p:cNvSpPr>
            <p:nvPr/>
          </p:nvSpPr>
          <p:spPr bwMode="auto">
            <a:xfrm>
              <a:off x="4184650" y="2513013"/>
              <a:ext cx="65088" cy="7938"/>
            </a:xfrm>
            <a:custGeom>
              <a:avLst/>
              <a:gdLst>
                <a:gd name="T0" fmla="*/ 0 w 41"/>
                <a:gd name="T1" fmla="*/ 5 h 5"/>
                <a:gd name="T2" fmla="*/ 41 w 41"/>
                <a:gd name="T3" fmla="*/ 5 h 5"/>
                <a:gd name="T4" fmla="*/ 41 w 41"/>
                <a:gd name="T5" fmla="*/ 0 h 5"/>
                <a:gd name="T6" fmla="*/ 0 w 4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">
                  <a:moveTo>
                    <a:pt x="0" y="5"/>
                  </a:moveTo>
                  <a:lnTo>
                    <a:pt x="41" y="5"/>
                  </a:lnTo>
                  <a:lnTo>
                    <a:pt x="4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6" name="Freeform 29"/>
            <p:cNvSpPr>
              <a:spLocks/>
            </p:cNvSpPr>
            <p:nvPr/>
          </p:nvSpPr>
          <p:spPr bwMode="auto">
            <a:xfrm>
              <a:off x="4184650" y="2540000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7" name="Line 30"/>
            <p:cNvSpPr>
              <a:spLocks noChangeShapeType="1"/>
            </p:cNvSpPr>
            <p:nvPr/>
          </p:nvSpPr>
          <p:spPr bwMode="auto">
            <a:xfrm>
              <a:off x="4184650" y="2540000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8" name="Rectangle 31"/>
            <p:cNvSpPr>
              <a:spLocks noChangeArrowheads="1"/>
            </p:cNvSpPr>
            <p:nvPr/>
          </p:nvSpPr>
          <p:spPr bwMode="auto">
            <a:xfrm>
              <a:off x="4184650" y="2535238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9" name="Freeform 32"/>
            <p:cNvSpPr>
              <a:spLocks/>
            </p:cNvSpPr>
            <p:nvPr/>
          </p:nvSpPr>
          <p:spPr bwMode="auto">
            <a:xfrm>
              <a:off x="4184650" y="2535238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0" name="Freeform 33"/>
            <p:cNvSpPr>
              <a:spLocks/>
            </p:cNvSpPr>
            <p:nvPr/>
          </p:nvSpPr>
          <p:spPr bwMode="auto">
            <a:xfrm>
              <a:off x="4184650" y="2559050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1" name="Line 34"/>
            <p:cNvSpPr>
              <a:spLocks noChangeShapeType="1"/>
            </p:cNvSpPr>
            <p:nvPr/>
          </p:nvSpPr>
          <p:spPr bwMode="auto">
            <a:xfrm>
              <a:off x="4184650" y="2559050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2" name="Rectangle 35"/>
            <p:cNvSpPr>
              <a:spLocks noChangeArrowheads="1"/>
            </p:cNvSpPr>
            <p:nvPr/>
          </p:nvSpPr>
          <p:spPr bwMode="auto">
            <a:xfrm>
              <a:off x="4184650" y="2554288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3" name="Freeform 36"/>
            <p:cNvSpPr>
              <a:spLocks/>
            </p:cNvSpPr>
            <p:nvPr/>
          </p:nvSpPr>
          <p:spPr bwMode="auto">
            <a:xfrm>
              <a:off x="4184650" y="2554288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4" name="Freeform 37"/>
            <p:cNvSpPr>
              <a:spLocks/>
            </p:cNvSpPr>
            <p:nvPr/>
          </p:nvSpPr>
          <p:spPr bwMode="auto">
            <a:xfrm>
              <a:off x="4176713" y="2398713"/>
              <a:ext cx="76200" cy="65088"/>
            </a:xfrm>
            <a:custGeom>
              <a:avLst/>
              <a:gdLst>
                <a:gd name="T0" fmla="*/ 45 w 48"/>
                <a:gd name="T1" fmla="*/ 38 h 41"/>
                <a:gd name="T2" fmla="*/ 45 w 48"/>
                <a:gd name="T3" fmla="*/ 36 h 41"/>
                <a:gd name="T4" fmla="*/ 5 w 48"/>
                <a:gd name="T5" fmla="*/ 36 h 41"/>
                <a:gd name="T6" fmla="*/ 5 w 48"/>
                <a:gd name="T7" fmla="*/ 5 h 41"/>
                <a:gd name="T8" fmla="*/ 42 w 48"/>
                <a:gd name="T9" fmla="*/ 5 h 41"/>
                <a:gd name="T10" fmla="*/ 42 w 48"/>
                <a:gd name="T11" fmla="*/ 38 h 41"/>
                <a:gd name="T12" fmla="*/ 45 w 48"/>
                <a:gd name="T13" fmla="*/ 38 h 41"/>
                <a:gd name="T14" fmla="*/ 45 w 48"/>
                <a:gd name="T15" fmla="*/ 36 h 41"/>
                <a:gd name="T16" fmla="*/ 45 w 48"/>
                <a:gd name="T17" fmla="*/ 38 h 41"/>
                <a:gd name="T18" fmla="*/ 48 w 48"/>
                <a:gd name="T19" fmla="*/ 38 h 41"/>
                <a:gd name="T20" fmla="*/ 48 w 48"/>
                <a:gd name="T21" fmla="*/ 0 h 41"/>
                <a:gd name="T22" fmla="*/ 0 w 48"/>
                <a:gd name="T23" fmla="*/ 0 h 41"/>
                <a:gd name="T24" fmla="*/ 0 w 48"/>
                <a:gd name="T25" fmla="*/ 41 h 41"/>
                <a:gd name="T26" fmla="*/ 48 w 48"/>
                <a:gd name="T27" fmla="*/ 41 h 41"/>
                <a:gd name="T28" fmla="*/ 48 w 48"/>
                <a:gd name="T29" fmla="*/ 38 h 41"/>
                <a:gd name="T30" fmla="*/ 45 w 48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1">
                  <a:moveTo>
                    <a:pt x="45" y="38"/>
                  </a:moveTo>
                  <a:lnTo>
                    <a:pt x="45" y="36"/>
                  </a:lnTo>
                  <a:lnTo>
                    <a:pt x="5" y="36"/>
                  </a:lnTo>
                  <a:lnTo>
                    <a:pt x="5" y="5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8" y="41"/>
                  </a:lnTo>
                  <a:lnTo>
                    <a:pt x="48" y="38"/>
                  </a:lnTo>
                  <a:lnTo>
                    <a:pt x="45" y="3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455" name="グループ化 454"/>
          <p:cNvGrpSpPr/>
          <p:nvPr/>
        </p:nvGrpSpPr>
        <p:grpSpPr>
          <a:xfrm>
            <a:off x="7812360" y="3855961"/>
            <a:ext cx="688976" cy="254000"/>
            <a:chOff x="5952290" y="2807046"/>
            <a:chExt cx="688976" cy="254000"/>
          </a:xfrm>
        </p:grpSpPr>
        <p:sp>
          <p:nvSpPr>
            <p:cNvPr id="456" name="Freeform 12"/>
            <p:cNvSpPr>
              <a:spLocks/>
            </p:cNvSpPr>
            <p:nvPr/>
          </p:nvSpPr>
          <p:spPr bwMode="auto">
            <a:xfrm>
              <a:off x="6161840" y="2845146"/>
              <a:ext cx="239713" cy="203200"/>
            </a:xfrm>
            <a:custGeom>
              <a:avLst/>
              <a:gdLst>
                <a:gd name="T0" fmla="*/ 97 w 114"/>
                <a:gd name="T1" fmla="*/ 28 h 96"/>
                <a:gd name="T2" fmla="*/ 98 w 114"/>
                <a:gd name="T3" fmla="*/ 26 h 96"/>
                <a:gd name="T4" fmla="*/ 96 w 114"/>
                <a:gd name="T5" fmla="*/ 25 h 96"/>
                <a:gd name="T6" fmla="*/ 88 w 114"/>
                <a:gd name="T7" fmla="*/ 25 h 96"/>
                <a:gd name="T8" fmla="*/ 65 w 114"/>
                <a:gd name="T9" fmla="*/ 17 h 96"/>
                <a:gd name="T10" fmla="*/ 58 w 114"/>
                <a:gd name="T11" fmla="*/ 13 h 96"/>
                <a:gd name="T12" fmla="*/ 58 w 114"/>
                <a:gd name="T13" fmla="*/ 8 h 96"/>
                <a:gd name="T14" fmla="*/ 61 w 114"/>
                <a:gd name="T15" fmla="*/ 4 h 96"/>
                <a:gd name="T16" fmla="*/ 56 w 114"/>
                <a:gd name="T17" fmla="*/ 0 h 96"/>
                <a:gd name="T18" fmla="*/ 52 w 114"/>
                <a:gd name="T19" fmla="*/ 4 h 96"/>
                <a:gd name="T20" fmla="*/ 55 w 114"/>
                <a:gd name="T21" fmla="*/ 8 h 96"/>
                <a:gd name="T22" fmla="*/ 55 w 114"/>
                <a:gd name="T23" fmla="*/ 13 h 96"/>
                <a:gd name="T24" fmla="*/ 48 w 114"/>
                <a:gd name="T25" fmla="*/ 17 h 96"/>
                <a:gd name="T26" fmla="*/ 25 w 114"/>
                <a:gd name="T27" fmla="*/ 25 h 96"/>
                <a:gd name="T28" fmla="*/ 17 w 114"/>
                <a:gd name="T29" fmla="*/ 25 h 96"/>
                <a:gd name="T30" fmla="*/ 15 w 114"/>
                <a:gd name="T31" fmla="*/ 26 h 96"/>
                <a:gd name="T32" fmla="*/ 16 w 114"/>
                <a:gd name="T33" fmla="*/ 28 h 96"/>
                <a:gd name="T34" fmla="*/ 1 w 114"/>
                <a:gd name="T35" fmla="*/ 65 h 96"/>
                <a:gd name="T36" fmla="*/ 5 w 114"/>
                <a:gd name="T37" fmla="*/ 65 h 96"/>
                <a:gd name="T38" fmla="*/ 17 w 114"/>
                <a:gd name="T39" fmla="*/ 34 h 96"/>
                <a:gd name="T40" fmla="*/ 31 w 114"/>
                <a:gd name="T41" fmla="*/ 68 h 96"/>
                <a:gd name="T42" fmla="*/ 0 w 114"/>
                <a:gd name="T43" fmla="*/ 68 h 96"/>
                <a:gd name="T44" fmla="*/ 17 w 114"/>
                <a:gd name="T45" fmla="*/ 81 h 96"/>
                <a:gd name="T46" fmla="*/ 35 w 114"/>
                <a:gd name="T47" fmla="*/ 68 h 96"/>
                <a:gd name="T48" fmla="*/ 18 w 114"/>
                <a:gd name="T49" fmla="*/ 28 h 96"/>
                <a:gd name="T50" fmla="*/ 49 w 114"/>
                <a:gd name="T51" fmla="*/ 28 h 96"/>
                <a:gd name="T52" fmla="*/ 54 w 114"/>
                <a:gd name="T53" fmla="*/ 31 h 96"/>
                <a:gd name="T54" fmla="*/ 54 w 114"/>
                <a:gd name="T55" fmla="*/ 83 h 96"/>
                <a:gd name="T56" fmla="*/ 27 w 114"/>
                <a:gd name="T57" fmla="*/ 93 h 96"/>
                <a:gd name="T58" fmla="*/ 27 w 114"/>
                <a:gd name="T59" fmla="*/ 96 h 96"/>
                <a:gd name="T60" fmla="*/ 86 w 114"/>
                <a:gd name="T61" fmla="*/ 96 h 96"/>
                <a:gd name="T62" fmla="*/ 86 w 114"/>
                <a:gd name="T63" fmla="*/ 93 h 96"/>
                <a:gd name="T64" fmla="*/ 59 w 114"/>
                <a:gd name="T65" fmla="*/ 83 h 96"/>
                <a:gd name="T66" fmla="*/ 59 w 114"/>
                <a:gd name="T67" fmla="*/ 31 h 96"/>
                <a:gd name="T68" fmla="*/ 63 w 114"/>
                <a:gd name="T69" fmla="*/ 28 h 96"/>
                <a:gd name="T70" fmla="*/ 95 w 114"/>
                <a:gd name="T71" fmla="*/ 28 h 96"/>
                <a:gd name="T72" fmla="*/ 80 w 114"/>
                <a:gd name="T73" fmla="*/ 65 h 96"/>
                <a:gd name="T74" fmla="*/ 83 w 114"/>
                <a:gd name="T75" fmla="*/ 65 h 96"/>
                <a:gd name="T76" fmla="*/ 96 w 114"/>
                <a:gd name="T77" fmla="*/ 34 h 96"/>
                <a:gd name="T78" fmla="*/ 110 w 114"/>
                <a:gd name="T79" fmla="*/ 68 h 96"/>
                <a:gd name="T80" fmla="*/ 78 w 114"/>
                <a:gd name="T81" fmla="*/ 68 h 96"/>
                <a:gd name="T82" fmla="*/ 96 w 114"/>
                <a:gd name="T83" fmla="*/ 81 h 96"/>
                <a:gd name="T84" fmla="*/ 114 w 114"/>
                <a:gd name="T85" fmla="*/ 68 h 96"/>
                <a:gd name="T86" fmla="*/ 97 w 114"/>
                <a:gd name="T87" fmla="*/ 2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96">
                  <a:moveTo>
                    <a:pt x="97" y="28"/>
                  </a:moveTo>
                  <a:cubicBezTo>
                    <a:pt x="97" y="28"/>
                    <a:pt x="98" y="27"/>
                    <a:pt x="98" y="26"/>
                  </a:cubicBezTo>
                  <a:cubicBezTo>
                    <a:pt x="98" y="25"/>
                    <a:pt x="97" y="25"/>
                    <a:pt x="96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1" y="23"/>
                    <a:pt x="74" y="19"/>
                    <a:pt x="65" y="17"/>
                  </a:cubicBezTo>
                  <a:cubicBezTo>
                    <a:pt x="63" y="15"/>
                    <a:pt x="61" y="13"/>
                    <a:pt x="58" y="13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0" y="8"/>
                    <a:pt x="61" y="6"/>
                    <a:pt x="61" y="4"/>
                  </a:cubicBezTo>
                  <a:cubicBezTo>
                    <a:pt x="61" y="2"/>
                    <a:pt x="59" y="0"/>
                    <a:pt x="56" y="0"/>
                  </a:cubicBezTo>
                  <a:cubicBezTo>
                    <a:pt x="54" y="0"/>
                    <a:pt x="52" y="2"/>
                    <a:pt x="52" y="4"/>
                  </a:cubicBezTo>
                  <a:cubicBezTo>
                    <a:pt x="52" y="6"/>
                    <a:pt x="53" y="8"/>
                    <a:pt x="55" y="8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2" y="13"/>
                    <a:pt x="49" y="15"/>
                    <a:pt x="48" y="17"/>
                  </a:cubicBezTo>
                  <a:cubicBezTo>
                    <a:pt x="39" y="19"/>
                    <a:pt x="32" y="23"/>
                    <a:pt x="2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5" y="25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5"/>
                    <a:pt x="7" y="81"/>
                    <a:pt x="17" y="81"/>
                  </a:cubicBezTo>
                  <a:cubicBezTo>
                    <a:pt x="27" y="81"/>
                    <a:pt x="35" y="75"/>
                    <a:pt x="35" y="6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0" y="30"/>
                    <a:pt x="52" y="30"/>
                    <a:pt x="54" y="31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41" y="84"/>
                    <a:pt x="31" y="89"/>
                    <a:pt x="27" y="93"/>
                  </a:cubicBezTo>
                  <a:cubicBezTo>
                    <a:pt x="27" y="94"/>
                    <a:pt x="27" y="94"/>
                    <a:pt x="27" y="96"/>
                  </a:cubicBezTo>
                  <a:cubicBezTo>
                    <a:pt x="28" y="96"/>
                    <a:pt x="84" y="96"/>
                    <a:pt x="86" y="96"/>
                  </a:cubicBezTo>
                  <a:cubicBezTo>
                    <a:pt x="86" y="94"/>
                    <a:pt x="86" y="94"/>
                    <a:pt x="86" y="93"/>
                  </a:cubicBezTo>
                  <a:cubicBezTo>
                    <a:pt x="82" y="89"/>
                    <a:pt x="72" y="84"/>
                    <a:pt x="59" y="8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1" y="30"/>
                    <a:pt x="62" y="30"/>
                    <a:pt x="63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75"/>
                    <a:pt x="86" y="81"/>
                    <a:pt x="96" y="81"/>
                  </a:cubicBezTo>
                  <a:cubicBezTo>
                    <a:pt x="106" y="81"/>
                    <a:pt x="114" y="75"/>
                    <a:pt x="114" y="68"/>
                  </a:cubicBezTo>
                  <a:lnTo>
                    <a:pt x="97" y="2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7" name="Freeform 13"/>
            <p:cNvSpPr>
              <a:spLocks noEditPoints="1"/>
            </p:cNvSpPr>
            <p:nvPr/>
          </p:nvSpPr>
          <p:spPr bwMode="auto">
            <a:xfrm>
              <a:off x="6404728" y="2807046"/>
              <a:ext cx="236538" cy="247650"/>
            </a:xfrm>
            <a:custGeom>
              <a:avLst/>
              <a:gdLst>
                <a:gd name="T0" fmla="*/ 23 w 112"/>
                <a:gd name="T1" fmla="*/ 60 h 117"/>
                <a:gd name="T2" fmla="*/ 23 w 112"/>
                <a:gd name="T3" fmla="*/ 89 h 117"/>
                <a:gd name="T4" fmla="*/ 100 w 112"/>
                <a:gd name="T5" fmla="*/ 111 h 117"/>
                <a:gd name="T6" fmla="*/ 110 w 112"/>
                <a:gd name="T7" fmla="*/ 56 h 117"/>
                <a:gd name="T8" fmla="*/ 82 w 112"/>
                <a:gd name="T9" fmla="*/ 97 h 117"/>
                <a:gd name="T10" fmla="*/ 83 w 112"/>
                <a:gd name="T11" fmla="*/ 100 h 117"/>
                <a:gd name="T12" fmla="*/ 51 w 112"/>
                <a:gd name="T13" fmla="*/ 97 h 117"/>
                <a:gd name="T14" fmla="*/ 53 w 112"/>
                <a:gd name="T15" fmla="*/ 97 h 117"/>
                <a:gd name="T16" fmla="*/ 51 w 112"/>
                <a:gd name="T17" fmla="*/ 99 h 117"/>
                <a:gd name="T18" fmla="*/ 56 w 112"/>
                <a:gd name="T19" fmla="*/ 102 h 117"/>
                <a:gd name="T20" fmla="*/ 51 w 112"/>
                <a:gd name="T21" fmla="*/ 104 h 117"/>
                <a:gd name="T22" fmla="*/ 45 w 112"/>
                <a:gd name="T23" fmla="*/ 97 h 117"/>
                <a:gd name="T24" fmla="*/ 48 w 112"/>
                <a:gd name="T25" fmla="*/ 99 h 117"/>
                <a:gd name="T26" fmla="*/ 47 w 112"/>
                <a:gd name="T27" fmla="*/ 101 h 117"/>
                <a:gd name="T28" fmla="*/ 47 w 112"/>
                <a:gd name="T29" fmla="*/ 104 h 117"/>
                <a:gd name="T30" fmla="*/ 36 w 112"/>
                <a:gd name="T31" fmla="*/ 98 h 117"/>
                <a:gd name="T32" fmla="*/ 41 w 112"/>
                <a:gd name="T33" fmla="*/ 97 h 117"/>
                <a:gd name="T34" fmla="*/ 40 w 112"/>
                <a:gd name="T35" fmla="*/ 100 h 117"/>
                <a:gd name="T36" fmla="*/ 39 w 112"/>
                <a:gd name="T37" fmla="*/ 101 h 117"/>
                <a:gd name="T38" fmla="*/ 34 w 112"/>
                <a:gd name="T39" fmla="*/ 104 h 117"/>
                <a:gd name="T40" fmla="*/ 29 w 112"/>
                <a:gd name="T41" fmla="*/ 98 h 117"/>
                <a:gd name="T42" fmla="*/ 32 w 112"/>
                <a:gd name="T43" fmla="*/ 100 h 117"/>
                <a:gd name="T44" fmla="*/ 27 w 112"/>
                <a:gd name="T45" fmla="*/ 109 h 117"/>
                <a:gd name="T46" fmla="*/ 21 w 112"/>
                <a:gd name="T47" fmla="*/ 109 h 117"/>
                <a:gd name="T48" fmla="*/ 25 w 112"/>
                <a:gd name="T49" fmla="*/ 106 h 117"/>
                <a:gd name="T50" fmla="*/ 30 w 112"/>
                <a:gd name="T51" fmla="*/ 104 h 117"/>
                <a:gd name="T52" fmla="*/ 25 w 112"/>
                <a:gd name="T53" fmla="*/ 103 h 117"/>
                <a:gd name="T54" fmla="*/ 29 w 112"/>
                <a:gd name="T55" fmla="*/ 101 h 117"/>
                <a:gd name="T56" fmla="*/ 56 w 112"/>
                <a:gd name="T57" fmla="*/ 109 h 117"/>
                <a:gd name="T58" fmla="*/ 55 w 112"/>
                <a:gd name="T59" fmla="*/ 110 h 117"/>
                <a:gd name="T60" fmla="*/ 32 w 112"/>
                <a:gd name="T61" fmla="*/ 107 h 117"/>
                <a:gd name="T62" fmla="*/ 54 w 112"/>
                <a:gd name="T63" fmla="*/ 106 h 117"/>
                <a:gd name="T64" fmla="*/ 56 w 112"/>
                <a:gd name="T65" fmla="*/ 107 h 117"/>
                <a:gd name="T66" fmla="*/ 59 w 112"/>
                <a:gd name="T67" fmla="*/ 97 h 117"/>
                <a:gd name="T68" fmla="*/ 63 w 112"/>
                <a:gd name="T69" fmla="*/ 100 h 117"/>
                <a:gd name="T70" fmla="*/ 59 w 112"/>
                <a:gd name="T71" fmla="*/ 104 h 117"/>
                <a:gd name="T72" fmla="*/ 65 w 112"/>
                <a:gd name="T73" fmla="*/ 104 h 117"/>
                <a:gd name="T74" fmla="*/ 60 w 112"/>
                <a:gd name="T75" fmla="*/ 104 h 117"/>
                <a:gd name="T76" fmla="*/ 64 w 112"/>
                <a:gd name="T77" fmla="*/ 110 h 117"/>
                <a:gd name="T78" fmla="*/ 59 w 112"/>
                <a:gd name="T79" fmla="*/ 107 h 117"/>
                <a:gd name="T80" fmla="*/ 60 w 112"/>
                <a:gd name="T81" fmla="*/ 106 h 117"/>
                <a:gd name="T82" fmla="*/ 64 w 112"/>
                <a:gd name="T83" fmla="*/ 106 h 117"/>
                <a:gd name="T84" fmla="*/ 66 w 112"/>
                <a:gd name="T85" fmla="*/ 109 h 117"/>
                <a:gd name="T86" fmla="*/ 74 w 112"/>
                <a:gd name="T87" fmla="*/ 97 h 117"/>
                <a:gd name="T88" fmla="*/ 75 w 112"/>
                <a:gd name="T89" fmla="*/ 100 h 117"/>
                <a:gd name="T90" fmla="*/ 72 w 112"/>
                <a:gd name="T91" fmla="*/ 103 h 117"/>
                <a:gd name="T92" fmla="*/ 78 w 112"/>
                <a:gd name="T93" fmla="*/ 103 h 117"/>
                <a:gd name="T94" fmla="*/ 77 w 112"/>
                <a:gd name="T95" fmla="*/ 104 h 117"/>
                <a:gd name="T96" fmla="*/ 80 w 112"/>
                <a:gd name="T97" fmla="*/ 110 h 117"/>
                <a:gd name="T98" fmla="*/ 75 w 112"/>
                <a:gd name="T99" fmla="*/ 106 h 117"/>
                <a:gd name="T100" fmla="*/ 81 w 112"/>
                <a:gd name="T101" fmla="*/ 109 h 117"/>
                <a:gd name="T102" fmla="*/ 90 w 112"/>
                <a:gd name="T103" fmla="*/ 109 h 117"/>
                <a:gd name="T104" fmla="*/ 83 w 112"/>
                <a:gd name="T105" fmla="*/ 106 h 117"/>
                <a:gd name="T106" fmla="*/ 87 w 112"/>
                <a:gd name="T107" fmla="*/ 104 h 117"/>
                <a:gd name="T108" fmla="*/ 80 w 112"/>
                <a:gd name="T109" fmla="*/ 102 h 117"/>
                <a:gd name="T110" fmla="*/ 27 w 112"/>
                <a:gd name="T111" fmla="*/ 79 h 117"/>
                <a:gd name="T112" fmla="*/ 22 w 112"/>
                <a:gd name="T113" fmla="*/ 63 h 117"/>
                <a:gd name="T114" fmla="*/ 6 w 112"/>
                <a:gd name="T115" fmla="*/ 65 h 117"/>
                <a:gd name="T116" fmla="*/ 7 w 112"/>
                <a:gd name="T117" fmla="*/ 30 h 117"/>
                <a:gd name="T118" fmla="*/ 102 w 112"/>
                <a:gd name="T11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" h="117">
                  <a:moveTo>
                    <a:pt x="112" y="43"/>
                  </a:moveTo>
                  <a:cubicBezTo>
                    <a:pt x="111" y="41"/>
                    <a:pt x="111" y="40"/>
                    <a:pt x="111" y="39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1" y="43"/>
                    <a:pt x="110" y="46"/>
                    <a:pt x="108" y="49"/>
                  </a:cubicBezTo>
                  <a:cubicBezTo>
                    <a:pt x="107" y="51"/>
                    <a:pt x="105" y="53"/>
                    <a:pt x="103" y="54"/>
                  </a:cubicBezTo>
                  <a:cubicBezTo>
                    <a:pt x="102" y="56"/>
                    <a:pt x="99" y="58"/>
                    <a:pt x="96" y="60"/>
                  </a:cubicBezTo>
                  <a:cubicBezTo>
                    <a:pt x="94" y="61"/>
                    <a:pt x="92" y="62"/>
                    <a:pt x="89" y="63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2"/>
                    <a:pt x="86" y="49"/>
                    <a:pt x="82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6" y="49"/>
                    <a:pt x="23" y="52"/>
                    <a:pt x="23" y="56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4" y="61"/>
                    <a:pt x="27" y="61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4"/>
                    <a:pt x="28" y="53"/>
                    <a:pt x="30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3" y="53"/>
                    <a:pt x="85" y="54"/>
                    <a:pt x="85" y="56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5" y="90"/>
                    <a:pt x="83" y="92"/>
                    <a:pt x="82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28" y="92"/>
                    <a:pt x="27" y="90"/>
                    <a:pt x="27" y="88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5" y="81"/>
                    <a:pt x="24" y="81"/>
                    <a:pt x="23" y="80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2"/>
                    <a:pt x="25" y="94"/>
                    <a:pt x="28" y="95"/>
                  </a:cubicBezTo>
                  <a:cubicBezTo>
                    <a:pt x="26" y="95"/>
                    <a:pt x="24" y="96"/>
                    <a:pt x="23" y="97"/>
                  </a:cubicBezTo>
                  <a:cubicBezTo>
                    <a:pt x="22" y="98"/>
                    <a:pt x="21" y="99"/>
                    <a:pt x="21" y="100"/>
                  </a:cubicBezTo>
                  <a:cubicBezTo>
                    <a:pt x="18" y="103"/>
                    <a:pt x="15" y="106"/>
                    <a:pt x="13" y="110"/>
                  </a:cubicBezTo>
                  <a:cubicBezTo>
                    <a:pt x="12" y="110"/>
                    <a:pt x="11" y="111"/>
                    <a:pt x="11" y="112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2" y="117"/>
                    <a:pt x="13" y="117"/>
                    <a:pt x="14" y="117"/>
                  </a:cubicBezTo>
                  <a:cubicBezTo>
                    <a:pt x="16" y="117"/>
                    <a:pt x="93" y="117"/>
                    <a:pt x="96" y="117"/>
                  </a:cubicBezTo>
                  <a:cubicBezTo>
                    <a:pt x="97" y="117"/>
                    <a:pt x="98" y="117"/>
                    <a:pt x="99" y="117"/>
                  </a:cubicBezTo>
                  <a:cubicBezTo>
                    <a:pt x="100" y="117"/>
                    <a:pt x="101" y="117"/>
                    <a:pt x="101" y="116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1" y="112"/>
                    <a:pt x="101" y="111"/>
                    <a:pt x="100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8" y="109"/>
                    <a:pt x="97" y="107"/>
                    <a:pt x="96" y="106"/>
                  </a:cubicBezTo>
                  <a:cubicBezTo>
                    <a:pt x="94" y="103"/>
                    <a:pt x="91" y="100"/>
                    <a:pt x="89" y="97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88" y="96"/>
                    <a:pt x="87" y="96"/>
                    <a:pt x="86" y="96"/>
                  </a:cubicBezTo>
                  <a:cubicBezTo>
                    <a:pt x="86" y="95"/>
                    <a:pt x="85" y="95"/>
                    <a:pt x="84" y="95"/>
                  </a:cubicBezTo>
                  <a:cubicBezTo>
                    <a:pt x="87" y="94"/>
                    <a:pt x="89" y="92"/>
                    <a:pt x="89" y="8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90" y="77"/>
                    <a:pt x="91" y="77"/>
                    <a:pt x="92" y="76"/>
                  </a:cubicBezTo>
                  <a:cubicBezTo>
                    <a:pt x="95" y="74"/>
                    <a:pt x="99" y="72"/>
                    <a:pt x="101" y="70"/>
                  </a:cubicBezTo>
                  <a:cubicBezTo>
                    <a:pt x="103" y="69"/>
                    <a:pt x="104" y="67"/>
                    <a:pt x="106" y="66"/>
                  </a:cubicBezTo>
                  <a:cubicBezTo>
                    <a:pt x="107" y="64"/>
                    <a:pt x="108" y="63"/>
                    <a:pt x="109" y="61"/>
                  </a:cubicBezTo>
                  <a:cubicBezTo>
                    <a:pt x="109" y="59"/>
                    <a:pt x="110" y="58"/>
                    <a:pt x="110" y="56"/>
                  </a:cubicBezTo>
                  <a:cubicBezTo>
                    <a:pt x="110" y="55"/>
                    <a:pt x="110" y="54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2" y="44"/>
                    <a:pt x="112" y="43"/>
                  </a:cubicBezTo>
                  <a:close/>
                  <a:moveTo>
                    <a:pt x="78" y="97"/>
                  </a:moveTo>
                  <a:cubicBezTo>
                    <a:pt x="78" y="97"/>
                    <a:pt x="78" y="97"/>
                    <a:pt x="78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3" y="100"/>
                    <a:pt x="83" y="100"/>
                    <a:pt x="82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79" y="100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8"/>
                    <a:pt x="78" y="98"/>
                    <a:pt x="78" y="98"/>
                  </a:cubicBezTo>
                  <a:lnTo>
                    <a:pt x="78" y="97"/>
                  </a:lnTo>
                  <a:close/>
                  <a:moveTo>
                    <a:pt x="51" y="99"/>
                  </a:moveTo>
                  <a:cubicBezTo>
                    <a:pt x="51" y="99"/>
                    <a:pt x="51" y="99"/>
                    <a:pt x="51" y="99"/>
                  </a:cubicBezTo>
                  <a:cubicBezTo>
                    <a:pt x="51" y="98"/>
                    <a:pt x="51" y="98"/>
                    <a:pt x="51" y="98"/>
                  </a:cubicBezTo>
                  <a:cubicBezTo>
                    <a:pt x="51" y="98"/>
                    <a:pt x="51" y="98"/>
                    <a:pt x="51" y="98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8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4" y="100"/>
                    <a:pt x="54" y="100"/>
                  </a:cubicBezTo>
                  <a:cubicBezTo>
                    <a:pt x="53" y="100"/>
                    <a:pt x="53" y="100"/>
                    <a:pt x="52" y="100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lose/>
                  <a:moveTo>
                    <a:pt x="51" y="103"/>
                  </a:move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1" y="102"/>
                    <a:pt x="51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1" y="101"/>
                    <a:pt x="53" y="101"/>
                    <a:pt x="54" y="101"/>
                  </a:cubicBezTo>
                  <a:cubicBezTo>
                    <a:pt x="54" y="101"/>
                    <a:pt x="56" y="101"/>
                    <a:pt x="56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lnTo>
                    <a:pt x="51" y="103"/>
                  </a:lnTo>
                  <a:close/>
                  <a:moveTo>
                    <a:pt x="43" y="99"/>
                  </a:moveTo>
                  <a:cubicBezTo>
                    <a:pt x="43" y="99"/>
                    <a:pt x="43" y="99"/>
                    <a:pt x="43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97"/>
                    <a:pt x="49" y="97"/>
                    <a:pt x="49" y="98"/>
                  </a:cubicBezTo>
                  <a:cubicBezTo>
                    <a:pt x="49" y="98"/>
                    <a:pt x="49" y="99"/>
                    <a:pt x="49" y="99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8" y="100"/>
                    <a:pt x="47" y="100"/>
                    <a:pt x="46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4" y="100"/>
                    <a:pt x="44" y="100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lose/>
                  <a:moveTo>
                    <a:pt x="42" y="103"/>
                  </a:moveTo>
                  <a:cubicBezTo>
                    <a:pt x="42" y="103"/>
                    <a:pt x="42" y="103"/>
                    <a:pt x="42" y="103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101"/>
                    <a:pt x="45" y="101"/>
                    <a:pt x="46" y="101"/>
                  </a:cubicBezTo>
                  <a:cubicBezTo>
                    <a:pt x="46" y="101"/>
                    <a:pt x="46" y="101"/>
                    <a:pt x="47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2" y="104"/>
                    <a:pt x="42" y="104"/>
                  </a:cubicBezTo>
                  <a:lnTo>
                    <a:pt x="42" y="103"/>
                  </a:lnTo>
                  <a:close/>
                  <a:moveTo>
                    <a:pt x="36" y="99"/>
                  </a:move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0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9" y="100"/>
                    <a:pt x="39" y="100"/>
                    <a:pt x="38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99"/>
                  </a:cubicBezTo>
                  <a:cubicBezTo>
                    <a:pt x="36" y="99"/>
                    <a:pt x="36" y="99"/>
                    <a:pt x="36" y="99"/>
                  </a:cubicBezTo>
                  <a:close/>
                  <a:moveTo>
                    <a:pt x="34" y="102"/>
                  </a:move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5" y="101"/>
                    <a:pt x="36" y="101"/>
                    <a:pt x="37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7" y="104"/>
                    <a:pt x="37" y="104"/>
                    <a:pt x="36" y="104"/>
                  </a:cubicBezTo>
                  <a:cubicBezTo>
                    <a:pt x="36" y="104"/>
                    <a:pt x="35" y="104"/>
                    <a:pt x="35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3"/>
                    <a:pt x="34" y="102"/>
                    <a:pt x="34" y="102"/>
                  </a:cubicBezTo>
                  <a:close/>
                  <a:moveTo>
                    <a:pt x="28" y="99"/>
                  </a:move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7"/>
                    <a:pt x="31" y="97"/>
                    <a:pt x="32" y="97"/>
                  </a:cubicBezTo>
                  <a:cubicBezTo>
                    <a:pt x="33" y="97"/>
                    <a:pt x="33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0" y="100"/>
                    <a:pt x="30" y="100"/>
                    <a:pt x="29" y="100"/>
                  </a:cubicBezTo>
                  <a:cubicBezTo>
                    <a:pt x="29" y="100"/>
                    <a:pt x="28" y="100"/>
                    <a:pt x="28" y="99"/>
                  </a:cubicBezTo>
                  <a:close/>
                  <a:moveTo>
                    <a:pt x="29" y="107"/>
                  </a:moveTo>
                  <a:cubicBezTo>
                    <a:pt x="29" y="107"/>
                    <a:pt x="29" y="107"/>
                    <a:pt x="29" y="107"/>
                  </a:cubicBezTo>
                  <a:cubicBezTo>
                    <a:pt x="29" y="107"/>
                    <a:pt x="29" y="107"/>
                    <a:pt x="28" y="108"/>
                  </a:cubicBezTo>
                  <a:cubicBezTo>
                    <a:pt x="28" y="108"/>
                    <a:pt x="28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10"/>
                    <a:pt x="27" y="110"/>
                    <a:pt x="26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4" y="110"/>
                    <a:pt x="23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6"/>
                    <a:pt x="24" y="106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6" y="106"/>
                    <a:pt x="27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lnTo>
                    <a:pt x="29" y="107"/>
                  </a:lnTo>
                  <a:close/>
                  <a:moveTo>
                    <a:pt x="31" y="103"/>
                  </a:moveTo>
                  <a:cubicBezTo>
                    <a:pt x="31" y="103"/>
                    <a:pt x="31" y="103"/>
                    <a:pt x="31" y="103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7" y="104"/>
                    <a:pt x="26" y="104"/>
                    <a:pt x="26" y="104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30" y="101"/>
                    <a:pt x="30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1" y="102"/>
                    <a:pt x="31" y="103"/>
                    <a:pt x="31" y="103"/>
                  </a:cubicBezTo>
                  <a:cubicBezTo>
                    <a:pt x="31" y="103"/>
                    <a:pt x="31" y="103"/>
                    <a:pt x="31" y="103"/>
                  </a:cubicBezTo>
                  <a:close/>
                  <a:moveTo>
                    <a:pt x="56" y="109"/>
                  </a:move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2" y="110"/>
                    <a:pt x="33" y="110"/>
                    <a:pt x="32" y="11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8"/>
                    <a:pt x="31" y="108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53" y="106"/>
                    <a:pt x="54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8"/>
                    <a:pt x="56" y="108"/>
                  </a:cubicBezTo>
                  <a:lnTo>
                    <a:pt x="56" y="109"/>
                  </a:lnTo>
                  <a:close/>
                  <a:moveTo>
                    <a:pt x="59" y="99"/>
                  </a:move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4" y="97"/>
                    <a:pt x="64" y="98"/>
                  </a:cubicBezTo>
                  <a:cubicBezTo>
                    <a:pt x="64" y="98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lose/>
                  <a:moveTo>
                    <a:pt x="59" y="104"/>
                  </a:move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9" y="102"/>
                    <a:pt x="59" y="102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61" y="101"/>
                    <a:pt x="62" y="101"/>
                  </a:cubicBezTo>
                  <a:cubicBezTo>
                    <a:pt x="63" y="101"/>
                    <a:pt x="64" y="101"/>
                    <a:pt x="64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lnTo>
                    <a:pt x="59" y="104"/>
                  </a:lnTo>
                  <a:close/>
                  <a:moveTo>
                    <a:pt x="66" y="109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2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0" y="110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0" y="108"/>
                    <a:pt x="59" y="108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09"/>
                  </a:cubicBezTo>
                  <a:cubicBezTo>
                    <a:pt x="66" y="109"/>
                    <a:pt x="66" y="109"/>
                    <a:pt x="66" y="109"/>
                  </a:cubicBezTo>
                  <a:close/>
                  <a:moveTo>
                    <a:pt x="71" y="99"/>
                  </a:moveTo>
                  <a:cubicBezTo>
                    <a:pt x="71" y="99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lnTo>
                    <a:pt x="71" y="99"/>
                  </a:lnTo>
                  <a:close/>
                  <a:moveTo>
                    <a:pt x="73" y="104"/>
                  </a:move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4" y="101"/>
                    <a:pt x="74" y="101"/>
                  </a:cubicBezTo>
                  <a:cubicBezTo>
                    <a:pt x="75" y="101"/>
                    <a:pt x="77" y="101"/>
                    <a:pt x="77" y="102"/>
                  </a:cubicBezTo>
                  <a:cubicBezTo>
                    <a:pt x="78" y="102"/>
                    <a:pt x="78" y="103"/>
                    <a:pt x="78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6" y="104"/>
                    <a:pt x="75" y="104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4"/>
                    <a:pt x="73" y="104"/>
                    <a:pt x="73" y="104"/>
                  </a:cubicBezTo>
                  <a:close/>
                  <a:moveTo>
                    <a:pt x="81" y="109"/>
                  </a:move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5" y="109"/>
                    <a:pt x="75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7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9" y="106"/>
                    <a:pt x="79" y="106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1" y="109"/>
                    <a:pt x="81" y="109"/>
                    <a:pt x="81" y="109"/>
                  </a:cubicBezTo>
                  <a:close/>
                  <a:moveTo>
                    <a:pt x="87" y="106"/>
                  </a:moveTo>
                  <a:cubicBezTo>
                    <a:pt x="87" y="106"/>
                    <a:pt x="87" y="106"/>
                    <a:pt x="87" y="106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8" y="106"/>
                    <a:pt x="88" y="106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0" y="108"/>
                    <a:pt x="90" y="108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8" y="110"/>
                    <a:pt x="87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5" y="110"/>
                    <a:pt x="85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8"/>
                    <a:pt x="84" y="108"/>
                    <a:pt x="83" y="108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7" y="106"/>
                    <a:pt x="87" y="106"/>
                    <a:pt x="87" y="106"/>
                  </a:cubicBezTo>
                  <a:close/>
                  <a:moveTo>
                    <a:pt x="86" y="102"/>
                  </a:moveTo>
                  <a:cubicBezTo>
                    <a:pt x="86" y="103"/>
                    <a:pt x="86" y="103"/>
                    <a:pt x="86" y="103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5" y="104"/>
                    <a:pt x="85" y="104"/>
                  </a:cubicBezTo>
                  <a:cubicBezTo>
                    <a:pt x="84" y="104"/>
                    <a:pt x="84" y="104"/>
                    <a:pt x="83" y="104"/>
                  </a:cubicBezTo>
                  <a:cubicBezTo>
                    <a:pt x="82" y="104"/>
                    <a:pt x="82" y="104"/>
                    <a:pt x="81" y="104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1" y="103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3" y="101"/>
                    <a:pt x="85" y="101"/>
                    <a:pt x="86" y="102"/>
                  </a:cubicBezTo>
                  <a:close/>
                  <a:moveTo>
                    <a:pt x="19" y="76"/>
                  </a:moveTo>
                  <a:cubicBezTo>
                    <a:pt x="20" y="77"/>
                    <a:pt x="20" y="77"/>
                    <a:pt x="20" y="77"/>
                  </a:cubicBezTo>
                  <a:cubicBezTo>
                    <a:pt x="21" y="77"/>
                    <a:pt x="21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8"/>
                    <a:pt x="25" y="79"/>
                    <a:pt x="27" y="79"/>
                  </a:cubicBezTo>
                  <a:cubicBezTo>
                    <a:pt x="28" y="79"/>
                    <a:pt x="29" y="80"/>
                    <a:pt x="31" y="80"/>
                  </a:cubicBezTo>
                  <a:cubicBezTo>
                    <a:pt x="36" y="81"/>
                    <a:pt x="42" y="81"/>
                    <a:pt x="43" y="81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4" y="74"/>
                    <a:pt x="54" y="74"/>
                    <a:pt x="54" y="74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39" y="68"/>
                    <a:pt x="35" y="67"/>
                    <a:pt x="31" y="66"/>
                  </a:cubicBezTo>
                  <a:cubicBezTo>
                    <a:pt x="29" y="66"/>
                    <a:pt x="28" y="65"/>
                    <a:pt x="27" y="65"/>
                  </a:cubicBezTo>
                  <a:cubicBezTo>
                    <a:pt x="25" y="64"/>
                    <a:pt x="24" y="64"/>
                    <a:pt x="23" y="64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9" y="62"/>
                    <a:pt x="16" y="61"/>
                    <a:pt x="13" y="59"/>
                  </a:cubicBezTo>
                  <a:cubicBezTo>
                    <a:pt x="10" y="57"/>
                    <a:pt x="8" y="54"/>
                    <a:pt x="6" y="52"/>
                  </a:cubicBezTo>
                  <a:cubicBezTo>
                    <a:pt x="5" y="51"/>
                    <a:pt x="4" y="50"/>
                    <a:pt x="4" y="49"/>
                  </a:cubicBezTo>
                  <a:cubicBezTo>
                    <a:pt x="2" y="46"/>
                    <a:pt x="1" y="43"/>
                    <a:pt x="1" y="40"/>
                  </a:cubicBezTo>
                  <a:cubicBezTo>
                    <a:pt x="0" y="40"/>
                    <a:pt x="0" y="41"/>
                    <a:pt x="0" y="42"/>
                  </a:cubicBezTo>
                  <a:cubicBezTo>
                    <a:pt x="0" y="44"/>
                    <a:pt x="0" y="46"/>
                    <a:pt x="0" y="47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2" y="56"/>
                    <a:pt x="2" y="57"/>
                  </a:cubicBezTo>
                  <a:cubicBezTo>
                    <a:pt x="2" y="58"/>
                    <a:pt x="2" y="59"/>
                    <a:pt x="3" y="60"/>
                  </a:cubicBezTo>
                  <a:cubicBezTo>
                    <a:pt x="3" y="62"/>
                    <a:pt x="4" y="64"/>
                    <a:pt x="6" y="65"/>
                  </a:cubicBezTo>
                  <a:cubicBezTo>
                    <a:pt x="8" y="68"/>
                    <a:pt x="11" y="71"/>
                    <a:pt x="15" y="73"/>
                  </a:cubicBezTo>
                  <a:cubicBezTo>
                    <a:pt x="16" y="74"/>
                    <a:pt x="18" y="75"/>
                    <a:pt x="19" y="76"/>
                  </a:cubicBezTo>
                  <a:close/>
                  <a:moveTo>
                    <a:pt x="3" y="41"/>
                  </a:moveTo>
                  <a:cubicBezTo>
                    <a:pt x="4" y="42"/>
                    <a:pt x="4" y="43"/>
                    <a:pt x="5" y="45"/>
                  </a:cubicBezTo>
                  <a:cubicBezTo>
                    <a:pt x="6" y="41"/>
                    <a:pt x="9" y="38"/>
                    <a:pt x="11" y="36"/>
                  </a:cubicBezTo>
                  <a:cubicBezTo>
                    <a:pt x="14" y="33"/>
                    <a:pt x="19" y="31"/>
                    <a:pt x="24" y="29"/>
                  </a:cubicBezTo>
                  <a:cubicBezTo>
                    <a:pt x="27" y="27"/>
                    <a:pt x="31" y="26"/>
                    <a:pt x="35" y="2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29" y="18"/>
                    <a:pt x="25" y="19"/>
                    <a:pt x="22" y="20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1" y="26"/>
                    <a:pt x="10" y="27"/>
                    <a:pt x="8" y="28"/>
                  </a:cubicBezTo>
                  <a:cubicBezTo>
                    <a:pt x="8" y="29"/>
                    <a:pt x="7" y="29"/>
                    <a:pt x="7" y="30"/>
                  </a:cubicBezTo>
                  <a:cubicBezTo>
                    <a:pt x="4" y="33"/>
                    <a:pt x="3" y="36"/>
                    <a:pt x="3" y="39"/>
                  </a:cubicBezTo>
                  <a:cubicBezTo>
                    <a:pt x="3" y="40"/>
                    <a:pt x="3" y="40"/>
                    <a:pt x="3" y="41"/>
                  </a:cubicBezTo>
                  <a:close/>
                  <a:moveTo>
                    <a:pt x="102" y="37"/>
                  </a:moveTo>
                  <a:cubicBezTo>
                    <a:pt x="104" y="38"/>
                    <a:pt x="106" y="42"/>
                    <a:pt x="107" y="45"/>
                  </a:cubicBezTo>
                  <a:cubicBezTo>
                    <a:pt x="108" y="44"/>
                    <a:pt x="108" y="42"/>
                    <a:pt x="108" y="40"/>
                  </a:cubicBezTo>
                  <a:cubicBezTo>
                    <a:pt x="108" y="40"/>
                    <a:pt x="108" y="40"/>
                    <a:pt x="108" y="39"/>
                  </a:cubicBezTo>
                  <a:cubicBezTo>
                    <a:pt x="108" y="35"/>
                    <a:pt x="107" y="31"/>
                    <a:pt x="104" y="28"/>
                  </a:cubicBezTo>
                  <a:cubicBezTo>
                    <a:pt x="102" y="26"/>
                    <a:pt x="100" y="25"/>
                    <a:pt x="97" y="23"/>
                  </a:cubicBezTo>
                  <a:cubicBezTo>
                    <a:pt x="94" y="22"/>
                    <a:pt x="91" y="20"/>
                    <a:pt x="87" y="19"/>
                  </a:cubicBezTo>
                  <a:cubicBezTo>
                    <a:pt x="84" y="18"/>
                    <a:pt x="81" y="17"/>
                    <a:pt x="77" y="16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82" y="26"/>
                    <a:pt x="86" y="28"/>
                    <a:pt x="90" y="29"/>
                  </a:cubicBezTo>
                  <a:cubicBezTo>
                    <a:pt x="95" y="31"/>
                    <a:pt x="99" y="34"/>
                    <a:pt x="102" y="37"/>
                  </a:cubicBezTo>
                  <a:close/>
                  <a:moveTo>
                    <a:pt x="56" y="43"/>
                  </a:moveTo>
                  <a:cubicBezTo>
                    <a:pt x="63" y="43"/>
                    <a:pt x="75" y="42"/>
                    <a:pt x="75" y="3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1"/>
                    <a:pt x="63" y="0"/>
                    <a:pt x="56" y="0"/>
                  </a:cubicBezTo>
                  <a:cubicBezTo>
                    <a:pt x="49" y="0"/>
                    <a:pt x="37" y="1"/>
                    <a:pt x="37" y="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42"/>
                    <a:pt x="49" y="43"/>
                    <a:pt x="56" y="43"/>
                  </a:cubicBezTo>
                  <a:close/>
                  <a:moveTo>
                    <a:pt x="56" y="2"/>
                  </a:moveTo>
                  <a:cubicBezTo>
                    <a:pt x="65" y="2"/>
                    <a:pt x="72" y="4"/>
                    <a:pt x="72" y="6"/>
                  </a:cubicBezTo>
                  <a:cubicBezTo>
                    <a:pt x="72" y="8"/>
                    <a:pt x="65" y="10"/>
                    <a:pt x="56" y="10"/>
                  </a:cubicBezTo>
                  <a:cubicBezTo>
                    <a:pt x="47" y="10"/>
                    <a:pt x="40" y="8"/>
                    <a:pt x="40" y="6"/>
                  </a:cubicBezTo>
                  <a:cubicBezTo>
                    <a:pt x="40" y="4"/>
                    <a:pt x="47" y="2"/>
                    <a:pt x="56" y="2"/>
                  </a:cubicBez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8" name="Freeform 14"/>
            <p:cNvSpPr>
              <a:spLocks noEditPoints="1"/>
            </p:cNvSpPr>
            <p:nvPr/>
          </p:nvSpPr>
          <p:spPr bwMode="auto">
            <a:xfrm>
              <a:off x="5952290" y="2827683"/>
              <a:ext cx="192088" cy="233363"/>
            </a:xfrm>
            <a:custGeom>
              <a:avLst/>
              <a:gdLst>
                <a:gd name="T0" fmla="*/ 48 w 91"/>
                <a:gd name="T1" fmla="*/ 70 h 110"/>
                <a:gd name="T2" fmla="*/ 16 w 91"/>
                <a:gd name="T3" fmla="*/ 74 h 110"/>
                <a:gd name="T4" fmla="*/ 48 w 91"/>
                <a:gd name="T5" fmla="*/ 46 h 110"/>
                <a:gd name="T6" fmla="*/ 16 w 91"/>
                <a:gd name="T7" fmla="*/ 49 h 110"/>
                <a:gd name="T8" fmla="*/ 48 w 91"/>
                <a:gd name="T9" fmla="*/ 46 h 110"/>
                <a:gd name="T10" fmla="*/ 79 w 91"/>
                <a:gd name="T11" fmla="*/ 37 h 110"/>
                <a:gd name="T12" fmla="*/ 81 w 91"/>
                <a:gd name="T13" fmla="*/ 33 h 110"/>
                <a:gd name="T14" fmla="*/ 77 w 91"/>
                <a:gd name="T15" fmla="*/ 40 h 110"/>
                <a:gd name="T16" fmla="*/ 16 w 91"/>
                <a:gd name="T17" fmla="*/ 33 h 110"/>
                <a:gd name="T18" fmla="*/ 43 w 91"/>
                <a:gd name="T19" fmla="*/ 37 h 110"/>
                <a:gd name="T20" fmla="*/ 16 w 91"/>
                <a:gd name="T21" fmla="*/ 86 h 110"/>
                <a:gd name="T22" fmla="*/ 43 w 91"/>
                <a:gd name="T23" fmla="*/ 83 h 110"/>
                <a:gd name="T24" fmla="*/ 16 w 91"/>
                <a:gd name="T25" fmla="*/ 86 h 110"/>
                <a:gd name="T26" fmla="*/ 4 w 91"/>
                <a:gd name="T27" fmla="*/ 105 h 110"/>
                <a:gd name="T28" fmla="*/ 13 w 91"/>
                <a:gd name="T29" fmla="*/ 13 h 110"/>
                <a:gd name="T30" fmla="*/ 0 w 91"/>
                <a:gd name="T31" fmla="*/ 8 h 110"/>
                <a:gd name="T32" fmla="*/ 81 w 91"/>
                <a:gd name="T33" fmla="*/ 110 h 110"/>
                <a:gd name="T34" fmla="*/ 77 w 91"/>
                <a:gd name="T35" fmla="*/ 63 h 110"/>
                <a:gd name="T36" fmla="*/ 43 w 91"/>
                <a:gd name="T37" fmla="*/ 58 h 110"/>
                <a:gd name="T38" fmla="*/ 16 w 91"/>
                <a:gd name="T39" fmla="*/ 62 h 110"/>
                <a:gd name="T40" fmla="*/ 43 w 91"/>
                <a:gd name="T41" fmla="*/ 58 h 110"/>
                <a:gd name="T42" fmla="*/ 21 w 91"/>
                <a:gd name="T43" fmla="*/ 8 h 110"/>
                <a:gd name="T44" fmla="*/ 32 w 91"/>
                <a:gd name="T45" fmla="*/ 7 h 110"/>
                <a:gd name="T46" fmla="*/ 41 w 91"/>
                <a:gd name="T47" fmla="*/ 0 h 110"/>
                <a:gd name="T48" fmla="*/ 49 w 91"/>
                <a:gd name="T49" fmla="*/ 7 h 110"/>
                <a:gd name="T50" fmla="*/ 60 w 91"/>
                <a:gd name="T51" fmla="*/ 8 h 110"/>
                <a:gd name="T52" fmla="*/ 66 w 91"/>
                <a:gd name="T53" fmla="*/ 15 h 110"/>
                <a:gd name="T54" fmla="*/ 15 w 91"/>
                <a:gd name="T55" fmla="*/ 13 h 110"/>
                <a:gd name="T56" fmla="*/ 41 w 91"/>
                <a:gd name="T57" fmla="*/ 7 h 110"/>
                <a:gd name="T58" fmla="*/ 41 w 91"/>
                <a:gd name="T59" fmla="*/ 4 h 110"/>
                <a:gd name="T60" fmla="*/ 70 w 91"/>
                <a:gd name="T61" fmla="*/ 98 h 110"/>
                <a:gd name="T62" fmla="*/ 11 w 91"/>
                <a:gd name="T63" fmla="*/ 21 h 110"/>
                <a:gd name="T64" fmla="*/ 70 w 91"/>
                <a:gd name="T65" fmla="*/ 26 h 110"/>
                <a:gd name="T66" fmla="*/ 74 w 91"/>
                <a:gd name="T67" fmla="*/ 18 h 110"/>
                <a:gd name="T68" fmla="*/ 7 w 91"/>
                <a:gd name="T69" fmla="*/ 102 h 110"/>
                <a:gd name="T70" fmla="*/ 74 w 91"/>
                <a:gd name="T71" fmla="*/ 68 h 110"/>
                <a:gd name="T72" fmla="*/ 70 w 91"/>
                <a:gd name="T73" fmla="*/ 98 h 110"/>
                <a:gd name="T74" fmla="*/ 70 w 91"/>
                <a:gd name="T75" fmla="*/ 48 h 110"/>
                <a:gd name="T76" fmla="*/ 74 w 91"/>
                <a:gd name="T77" fmla="*/ 45 h 110"/>
                <a:gd name="T78" fmla="*/ 79 w 91"/>
                <a:gd name="T79" fmla="*/ 12 h 110"/>
                <a:gd name="T80" fmla="*/ 81 w 91"/>
                <a:gd name="T81" fmla="*/ 8 h 110"/>
                <a:gd name="T82" fmla="*/ 68 w 91"/>
                <a:gd name="T83" fmla="*/ 13 h 110"/>
                <a:gd name="T84" fmla="*/ 77 w 91"/>
                <a:gd name="T85" fmla="*/ 16 h 110"/>
                <a:gd name="T86" fmla="*/ 91 w 91"/>
                <a:gd name="T87" fmla="*/ 15 h 110"/>
                <a:gd name="T88" fmla="*/ 57 w 91"/>
                <a:gd name="T89" fmla="*/ 49 h 110"/>
                <a:gd name="T90" fmla="*/ 58 w 91"/>
                <a:gd name="T91" fmla="*/ 33 h 110"/>
                <a:gd name="T92" fmla="*/ 80 w 91"/>
                <a:gd name="T93" fmla="*/ 15 h 110"/>
                <a:gd name="T94" fmla="*/ 91 w 91"/>
                <a:gd name="T95" fmla="*/ 39 h 110"/>
                <a:gd name="T96" fmla="*/ 57 w 91"/>
                <a:gd name="T97" fmla="*/ 73 h 110"/>
                <a:gd name="T98" fmla="*/ 58 w 91"/>
                <a:gd name="T99" fmla="*/ 58 h 110"/>
                <a:gd name="T100" fmla="*/ 80 w 91"/>
                <a:gd name="T101" fmla="*/ 3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110">
                  <a:moveTo>
                    <a:pt x="16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16" y="74"/>
                    <a:pt x="16" y="74"/>
                    <a:pt x="16" y="74"/>
                  </a:cubicBezTo>
                  <a:lnTo>
                    <a:pt x="16" y="70"/>
                  </a:lnTo>
                  <a:close/>
                  <a:moveTo>
                    <a:pt x="48" y="46"/>
                  </a:moveTo>
                  <a:cubicBezTo>
                    <a:pt x="16" y="46"/>
                    <a:pt x="16" y="46"/>
                    <a:pt x="16" y="46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48" y="49"/>
                    <a:pt x="48" y="49"/>
                    <a:pt x="48" y="49"/>
                  </a:cubicBezTo>
                  <a:lnTo>
                    <a:pt x="48" y="46"/>
                  </a:lnTo>
                  <a:close/>
                  <a:moveTo>
                    <a:pt x="77" y="40"/>
                  </a:moveTo>
                  <a:cubicBezTo>
                    <a:pt x="79" y="37"/>
                    <a:pt x="79" y="37"/>
                    <a:pt x="79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77" y="39"/>
                    <a:pt x="77" y="39"/>
                    <a:pt x="77" y="39"/>
                  </a:cubicBezTo>
                  <a:lnTo>
                    <a:pt x="77" y="40"/>
                  </a:lnTo>
                  <a:close/>
                  <a:moveTo>
                    <a:pt x="43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43" y="37"/>
                    <a:pt x="43" y="37"/>
                    <a:pt x="43" y="37"/>
                  </a:cubicBezTo>
                  <a:lnTo>
                    <a:pt x="43" y="33"/>
                  </a:lnTo>
                  <a:close/>
                  <a:moveTo>
                    <a:pt x="16" y="86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16" y="83"/>
                    <a:pt x="16" y="83"/>
                    <a:pt x="16" y="83"/>
                  </a:cubicBezTo>
                  <a:lnTo>
                    <a:pt x="16" y="86"/>
                  </a:lnTo>
                  <a:close/>
                  <a:moveTo>
                    <a:pt x="77" y="105"/>
                  </a:moveTo>
                  <a:cubicBezTo>
                    <a:pt x="4" y="105"/>
                    <a:pt x="4" y="105"/>
                    <a:pt x="4" y="10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5" y="9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77" y="63"/>
                    <a:pt x="77" y="63"/>
                    <a:pt x="77" y="63"/>
                  </a:cubicBezTo>
                  <a:lnTo>
                    <a:pt x="77" y="105"/>
                  </a:lnTo>
                  <a:close/>
                  <a:moveTo>
                    <a:pt x="43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3" y="62"/>
                    <a:pt x="43" y="62"/>
                    <a:pt x="43" y="62"/>
                  </a:cubicBezTo>
                  <a:lnTo>
                    <a:pt x="43" y="58"/>
                  </a:lnTo>
                  <a:close/>
                  <a:moveTo>
                    <a:pt x="15" y="13"/>
                  </a:moveTo>
                  <a:cubicBezTo>
                    <a:pt x="16" y="10"/>
                    <a:pt x="19" y="9"/>
                    <a:pt x="21" y="8"/>
                  </a:cubicBezTo>
                  <a:cubicBezTo>
                    <a:pt x="24" y="7"/>
                    <a:pt x="26" y="7"/>
                    <a:pt x="29" y="7"/>
                  </a:cubicBezTo>
                  <a:cubicBezTo>
                    <a:pt x="30" y="7"/>
                    <a:pt x="31" y="7"/>
                    <a:pt x="32" y="7"/>
                  </a:cubicBezTo>
                  <a:cubicBezTo>
                    <a:pt x="32" y="7"/>
                    <a:pt x="33" y="7"/>
                    <a:pt x="33" y="7"/>
                  </a:cubicBezTo>
                  <a:cubicBezTo>
                    <a:pt x="33" y="3"/>
                    <a:pt x="36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50" y="7"/>
                    <a:pt x="51" y="7"/>
                    <a:pt x="53" y="7"/>
                  </a:cubicBezTo>
                  <a:cubicBezTo>
                    <a:pt x="55" y="7"/>
                    <a:pt x="58" y="7"/>
                    <a:pt x="60" y="8"/>
                  </a:cubicBezTo>
                  <a:cubicBezTo>
                    <a:pt x="63" y="9"/>
                    <a:pt x="65" y="10"/>
                    <a:pt x="66" y="13"/>
                  </a:cubicBezTo>
                  <a:cubicBezTo>
                    <a:pt x="66" y="13"/>
                    <a:pt x="66" y="15"/>
                    <a:pt x="66" y="15"/>
                  </a:cubicBezTo>
                  <a:cubicBezTo>
                    <a:pt x="54" y="15"/>
                    <a:pt x="28" y="15"/>
                    <a:pt x="15" y="15"/>
                  </a:cubicBezTo>
                  <a:cubicBezTo>
                    <a:pt x="15" y="15"/>
                    <a:pt x="15" y="13"/>
                    <a:pt x="15" y="13"/>
                  </a:cubicBezTo>
                  <a:close/>
                  <a:moveTo>
                    <a:pt x="37" y="7"/>
                  </a:moveTo>
                  <a:cubicBezTo>
                    <a:pt x="38" y="7"/>
                    <a:pt x="39" y="7"/>
                    <a:pt x="41" y="7"/>
                  </a:cubicBezTo>
                  <a:cubicBezTo>
                    <a:pt x="42" y="7"/>
                    <a:pt x="43" y="7"/>
                    <a:pt x="44" y="7"/>
                  </a:cubicBezTo>
                  <a:cubicBezTo>
                    <a:pt x="44" y="5"/>
                    <a:pt x="43" y="4"/>
                    <a:pt x="41" y="4"/>
                  </a:cubicBezTo>
                  <a:cubicBezTo>
                    <a:pt x="39" y="4"/>
                    <a:pt x="37" y="5"/>
                    <a:pt x="37" y="7"/>
                  </a:cubicBezTo>
                  <a:close/>
                  <a:moveTo>
                    <a:pt x="70" y="98"/>
                  </a:moveTo>
                  <a:cubicBezTo>
                    <a:pt x="11" y="98"/>
                    <a:pt x="11" y="98"/>
                    <a:pt x="11" y="98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68"/>
                    <a:pt x="74" y="68"/>
                    <a:pt x="74" y="68"/>
                  </a:cubicBezTo>
                  <a:cubicBezTo>
                    <a:pt x="70" y="73"/>
                    <a:pt x="70" y="73"/>
                    <a:pt x="70" y="73"/>
                  </a:cubicBezTo>
                  <a:lnTo>
                    <a:pt x="70" y="98"/>
                  </a:lnTo>
                  <a:close/>
                  <a:moveTo>
                    <a:pt x="74" y="43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4" y="45"/>
                    <a:pt x="74" y="45"/>
                    <a:pt x="74" y="45"/>
                  </a:cubicBezTo>
                  <a:lnTo>
                    <a:pt x="74" y="43"/>
                  </a:lnTo>
                  <a:close/>
                  <a:moveTo>
                    <a:pt x="79" y="12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6" y="9"/>
                    <a:pt x="67" y="11"/>
                    <a:pt x="6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6"/>
                    <a:pt x="77" y="16"/>
                    <a:pt x="77" y="16"/>
                  </a:cubicBezTo>
                  <a:lnTo>
                    <a:pt x="79" y="12"/>
                  </a:lnTo>
                  <a:close/>
                  <a:moveTo>
                    <a:pt x="91" y="15"/>
                  </a:moveTo>
                  <a:cubicBezTo>
                    <a:pt x="67" y="49"/>
                    <a:pt x="67" y="49"/>
                    <a:pt x="6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91" y="15"/>
                  </a:lnTo>
                  <a:close/>
                  <a:moveTo>
                    <a:pt x="91" y="39"/>
                  </a:moveTo>
                  <a:cubicBezTo>
                    <a:pt x="67" y="73"/>
                    <a:pt x="67" y="73"/>
                    <a:pt x="6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80" y="39"/>
                    <a:pt x="80" y="39"/>
                    <a:pt x="80" y="39"/>
                  </a:cubicBezTo>
                  <a:lnTo>
                    <a:pt x="91" y="39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cxnSp>
        <p:nvCxnSpPr>
          <p:cNvPr id="459" name="直線矢印コネクタ 458"/>
          <p:cNvCxnSpPr/>
          <p:nvPr/>
        </p:nvCxnSpPr>
        <p:spPr>
          <a:xfrm flipH="1">
            <a:off x="5814759" y="1757053"/>
            <a:ext cx="1051667" cy="0"/>
          </a:xfrm>
          <a:prstGeom prst="straightConnector1">
            <a:avLst/>
          </a:prstGeom>
          <a:ln w="57150">
            <a:solidFill>
              <a:srgbClr val="504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直線矢印コネクタ 459"/>
          <p:cNvCxnSpPr/>
          <p:nvPr/>
        </p:nvCxnSpPr>
        <p:spPr>
          <a:xfrm flipH="1" flipV="1">
            <a:off x="5814760" y="2193764"/>
            <a:ext cx="907130" cy="13933"/>
          </a:xfrm>
          <a:prstGeom prst="straightConnector1">
            <a:avLst/>
          </a:prstGeom>
          <a:ln w="57150">
            <a:solidFill>
              <a:srgbClr val="504D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直線矢印コネクタ 460"/>
          <p:cNvCxnSpPr/>
          <p:nvPr/>
        </p:nvCxnSpPr>
        <p:spPr>
          <a:xfrm flipH="1">
            <a:off x="5814759" y="1965619"/>
            <a:ext cx="1997601" cy="0"/>
          </a:xfrm>
          <a:prstGeom prst="straightConnector1">
            <a:avLst/>
          </a:prstGeom>
          <a:ln w="57150">
            <a:solidFill>
              <a:srgbClr val="504D8E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テキスト ボックス 461"/>
          <p:cNvSpPr txBox="1"/>
          <p:nvPr/>
        </p:nvSpPr>
        <p:spPr>
          <a:xfrm>
            <a:off x="404462" y="2072114"/>
            <a:ext cx="3467616" cy="1066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00B0F0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Linking Func between Article and Data</a:t>
            </a:r>
          </a:p>
          <a:p>
            <a:pPr defTabSz="266700"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00B0F0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Researcher and Research Project</a:t>
            </a:r>
            <a:r>
              <a:rPr lang="en-US" altLang="ja-JP" sz="1400" dirty="0"/>
              <a:t/>
            </a:r>
            <a:br>
              <a:rPr lang="en-US" altLang="ja-JP" sz="1400" dirty="0"/>
            </a:br>
            <a:r>
              <a:rPr lang="en-US" altLang="ja-JP" sz="1400" dirty="0" smtClean="0"/>
              <a:t>	Identification and Management Func</a:t>
            </a:r>
          </a:p>
          <a:p>
            <a:pPr defTabSz="266700">
              <a:lnSpc>
                <a:spcPts val="1400"/>
              </a:lnSpc>
              <a:spcAft>
                <a:spcPts val="300"/>
              </a:spcAft>
            </a:pPr>
            <a:r>
              <a:rPr kumimoji="1" lang="ja-JP" altLang="en-US" sz="1400" dirty="0" smtClean="0">
                <a:solidFill>
                  <a:srgbClr val="00B0F0"/>
                </a:solidFill>
              </a:rPr>
              <a:t>●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Data Exchange with International </a:t>
            </a:r>
            <a:br>
              <a:rPr kumimoji="1" lang="en-US" altLang="ja-JP" sz="1400" dirty="0" smtClean="0"/>
            </a:br>
            <a:r>
              <a:rPr kumimoji="1" lang="en-US" altLang="ja-JP" sz="1400" dirty="0" smtClean="0"/>
              <a:t>	Discovery Service</a:t>
            </a:r>
            <a:endParaRPr kumimoji="1" lang="ja-JP" altLang="en-US" sz="1400" dirty="0"/>
          </a:p>
        </p:txBody>
      </p:sp>
      <p:sp>
        <p:nvSpPr>
          <p:cNvPr id="463" name="Rectangle 582"/>
          <p:cNvSpPr>
            <a:spLocks noChangeArrowheads="1"/>
          </p:cNvSpPr>
          <p:nvPr/>
        </p:nvSpPr>
        <p:spPr bwMode="auto">
          <a:xfrm>
            <a:off x="183518" y="3575633"/>
            <a:ext cx="1648965" cy="283276"/>
          </a:xfrm>
          <a:prstGeom prst="rect">
            <a:avLst/>
          </a:prstGeom>
          <a:solidFill>
            <a:srgbClr val="3D5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Research Data </a:t>
            </a:r>
            <a:r>
              <a:rPr lang="en-US" altLang="ja-JP" sz="12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Mng</a:t>
            </a:r>
            <a:endParaRPr lang="ja-JP" altLang="en-US" sz="1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64" name="Rectangle 582"/>
          <p:cNvSpPr>
            <a:spLocks noChangeArrowheads="1"/>
          </p:cNvSpPr>
          <p:nvPr/>
        </p:nvSpPr>
        <p:spPr bwMode="auto">
          <a:xfrm>
            <a:off x="1926169" y="3575633"/>
            <a:ext cx="1648965" cy="283276"/>
          </a:xfrm>
          <a:prstGeom prst="rect">
            <a:avLst/>
          </a:prstGeom>
          <a:solidFill>
            <a:srgbClr val="3D5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User Interface</a:t>
            </a:r>
            <a:endParaRPr lang="ja-JP" altLang="en-US" sz="1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65" name="Rectangle 582"/>
          <p:cNvSpPr>
            <a:spLocks noChangeArrowheads="1"/>
          </p:cNvSpPr>
          <p:nvPr/>
        </p:nvSpPr>
        <p:spPr bwMode="auto">
          <a:xfrm>
            <a:off x="179512" y="3928074"/>
            <a:ext cx="1648965" cy="283276"/>
          </a:xfrm>
          <a:prstGeom prst="rect">
            <a:avLst/>
          </a:prstGeom>
          <a:solidFill>
            <a:srgbClr val="3D5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Access Control</a:t>
            </a:r>
            <a:endParaRPr lang="ja-JP" altLang="en-US" sz="1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66" name="Rectangle 582"/>
          <p:cNvSpPr>
            <a:spLocks noChangeArrowheads="1"/>
          </p:cNvSpPr>
          <p:nvPr/>
        </p:nvSpPr>
        <p:spPr bwMode="auto">
          <a:xfrm>
            <a:off x="1922987" y="3920496"/>
            <a:ext cx="1648965" cy="283276"/>
          </a:xfrm>
          <a:prstGeom prst="rect">
            <a:avLst/>
          </a:prstGeom>
          <a:solidFill>
            <a:srgbClr val="3D5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Metadata </a:t>
            </a:r>
            <a:r>
              <a:rPr lang="en-US" altLang="ja-JP" sz="12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Mng</a:t>
            </a:r>
            <a:endParaRPr lang="ja-JP" altLang="en-US" sz="1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467" name="グループ化 466"/>
          <p:cNvGrpSpPr/>
          <p:nvPr/>
        </p:nvGrpSpPr>
        <p:grpSpPr>
          <a:xfrm>
            <a:off x="3124683" y="2720417"/>
            <a:ext cx="430213" cy="669925"/>
            <a:chOff x="3360738" y="3113088"/>
            <a:chExt cx="430213" cy="669925"/>
          </a:xfrm>
        </p:grpSpPr>
        <p:sp>
          <p:nvSpPr>
            <p:cNvPr id="468" name="Freeform 148"/>
            <p:cNvSpPr>
              <a:spLocks/>
            </p:cNvSpPr>
            <p:nvPr/>
          </p:nvSpPr>
          <p:spPr bwMode="auto">
            <a:xfrm>
              <a:off x="3360738" y="3117850"/>
              <a:ext cx="430213" cy="665163"/>
            </a:xfrm>
            <a:custGeom>
              <a:avLst/>
              <a:gdLst>
                <a:gd name="T0" fmla="*/ 150 w 204"/>
                <a:gd name="T1" fmla="*/ 0 h 315"/>
                <a:gd name="T2" fmla="*/ 85 w 204"/>
                <a:gd name="T3" fmla="*/ 66 h 315"/>
                <a:gd name="T4" fmla="*/ 48 w 204"/>
                <a:gd name="T5" fmla="*/ 208 h 315"/>
                <a:gd name="T6" fmla="*/ 7 w 204"/>
                <a:gd name="T7" fmla="*/ 210 h 315"/>
                <a:gd name="T8" fmla="*/ 1 w 204"/>
                <a:gd name="T9" fmla="*/ 213 h 315"/>
                <a:gd name="T10" fmla="*/ 3 w 204"/>
                <a:gd name="T11" fmla="*/ 220 h 315"/>
                <a:gd name="T12" fmla="*/ 62 w 204"/>
                <a:gd name="T13" fmla="*/ 274 h 315"/>
                <a:gd name="T14" fmla="*/ 104 w 204"/>
                <a:gd name="T15" fmla="*/ 313 h 315"/>
                <a:gd name="T16" fmla="*/ 108 w 204"/>
                <a:gd name="T17" fmla="*/ 315 h 315"/>
                <a:gd name="T18" fmla="*/ 109 w 204"/>
                <a:gd name="T19" fmla="*/ 315 h 315"/>
                <a:gd name="T20" fmla="*/ 113 w 204"/>
                <a:gd name="T21" fmla="*/ 312 h 315"/>
                <a:gd name="T22" fmla="*/ 113 w 204"/>
                <a:gd name="T23" fmla="*/ 312 h 315"/>
                <a:gd name="T24" fmla="*/ 144 w 204"/>
                <a:gd name="T25" fmla="*/ 257 h 315"/>
                <a:gd name="T26" fmla="*/ 179 w 204"/>
                <a:gd name="T27" fmla="*/ 195 h 315"/>
                <a:gd name="T28" fmla="*/ 178 w 204"/>
                <a:gd name="T29" fmla="*/ 188 h 315"/>
                <a:gd name="T30" fmla="*/ 173 w 204"/>
                <a:gd name="T31" fmla="*/ 186 h 315"/>
                <a:gd name="T32" fmla="*/ 172 w 204"/>
                <a:gd name="T33" fmla="*/ 186 h 315"/>
                <a:gd name="T34" fmla="*/ 133 w 204"/>
                <a:gd name="T35" fmla="*/ 196 h 315"/>
                <a:gd name="T36" fmla="*/ 157 w 204"/>
                <a:gd name="T37" fmla="*/ 113 h 315"/>
                <a:gd name="T38" fmla="*/ 201 w 204"/>
                <a:gd name="T39" fmla="*/ 69 h 315"/>
                <a:gd name="T40" fmla="*/ 204 w 204"/>
                <a:gd name="T41" fmla="*/ 65 h 315"/>
                <a:gd name="T42" fmla="*/ 203 w 204"/>
                <a:gd name="T43" fmla="*/ 61 h 315"/>
                <a:gd name="T44" fmla="*/ 182 w 204"/>
                <a:gd name="T45" fmla="*/ 32 h 315"/>
                <a:gd name="T46" fmla="*/ 163 w 204"/>
                <a:gd name="T47" fmla="*/ 32 h 315"/>
                <a:gd name="T48" fmla="*/ 150 w 204"/>
                <a:gd name="T49" fmla="*/ 18 h 315"/>
                <a:gd name="T50" fmla="*/ 150 w 204"/>
                <a:gd name="T51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4" h="315">
                  <a:moveTo>
                    <a:pt x="150" y="0"/>
                  </a:moveTo>
                  <a:cubicBezTo>
                    <a:pt x="125" y="17"/>
                    <a:pt x="103" y="39"/>
                    <a:pt x="85" y="66"/>
                  </a:cubicBezTo>
                  <a:cubicBezTo>
                    <a:pt x="57" y="110"/>
                    <a:pt x="45" y="160"/>
                    <a:pt x="48" y="208"/>
                  </a:cubicBezTo>
                  <a:cubicBezTo>
                    <a:pt x="7" y="210"/>
                    <a:pt x="7" y="210"/>
                    <a:pt x="7" y="210"/>
                  </a:cubicBezTo>
                  <a:cubicBezTo>
                    <a:pt x="4" y="210"/>
                    <a:pt x="2" y="211"/>
                    <a:pt x="1" y="213"/>
                  </a:cubicBezTo>
                  <a:cubicBezTo>
                    <a:pt x="0" y="216"/>
                    <a:pt x="1" y="218"/>
                    <a:pt x="3" y="220"/>
                  </a:cubicBezTo>
                  <a:cubicBezTo>
                    <a:pt x="62" y="274"/>
                    <a:pt x="62" y="274"/>
                    <a:pt x="62" y="274"/>
                  </a:cubicBezTo>
                  <a:cubicBezTo>
                    <a:pt x="104" y="313"/>
                    <a:pt x="104" y="313"/>
                    <a:pt x="104" y="313"/>
                  </a:cubicBezTo>
                  <a:cubicBezTo>
                    <a:pt x="105" y="314"/>
                    <a:pt x="106" y="315"/>
                    <a:pt x="108" y="315"/>
                  </a:cubicBezTo>
                  <a:cubicBezTo>
                    <a:pt x="108" y="315"/>
                    <a:pt x="108" y="315"/>
                    <a:pt x="109" y="315"/>
                  </a:cubicBezTo>
                  <a:cubicBezTo>
                    <a:pt x="110" y="314"/>
                    <a:pt x="112" y="313"/>
                    <a:pt x="113" y="312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44" y="257"/>
                    <a:pt x="144" y="257"/>
                    <a:pt x="144" y="257"/>
                  </a:cubicBezTo>
                  <a:cubicBezTo>
                    <a:pt x="179" y="195"/>
                    <a:pt x="179" y="195"/>
                    <a:pt x="179" y="195"/>
                  </a:cubicBezTo>
                  <a:cubicBezTo>
                    <a:pt x="180" y="193"/>
                    <a:pt x="180" y="190"/>
                    <a:pt x="178" y="188"/>
                  </a:cubicBezTo>
                  <a:cubicBezTo>
                    <a:pt x="177" y="187"/>
                    <a:pt x="175" y="186"/>
                    <a:pt x="173" y="186"/>
                  </a:cubicBezTo>
                  <a:cubicBezTo>
                    <a:pt x="173" y="186"/>
                    <a:pt x="172" y="186"/>
                    <a:pt x="172" y="186"/>
                  </a:cubicBezTo>
                  <a:cubicBezTo>
                    <a:pt x="133" y="196"/>
                    <a:pt x="133" y="196"/>
                    <a:pt x="133" y="196"/>
                  </a:cubicBezTo>
                  <a:cubicBezTo>
                    <a:pt x="133" y="168"/>
                    <a:pt x="141" y="139"/>
                    <a:pt x="157" y="113"/>
                  </a:cubicBezTo>
                  <a:cubicBezTo>
                    <a:pt x="169" y="95"/>
                    <a:pt x="184" y="80"/>
                    <a:pt x="201" y="69"/>
                  </a:cubicBezTo>
                  <a:cubicBezTo>
                    <a:pt x="202" y="68"/>
                    <a:pt x="203" y="67"/>
                    <a:pt x="204" y="65"/>
                  </a:cubicBezTo>
                  <a:cubicBezTo>
                    <a:pt x="204" y="64"/>
                    <a:pt x="203" y="62"/>
                    <a:pt x="203" y="61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56" y="32"/>
                    <a:pt x="150" y="25"/>
                    <a:pt x="150" y="18"/>
                  </a:cubicBez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BFB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69" name="Freeform 149"/>
            <p:cNvSpPr>
              <a:spLocks/>
            </p:cNvSpPr>
            <p:nvPr/>
          </p:nvSpPr>
          <p:spPr bwMode="auto">
            <a:xfrm>
              <a:off x="3676650" y="3113088"/>
              <a:ext cx="66675" cy="73025"/>
            </a:xfrm>
            <a:custGeom>
              <a:avLst/>
              <a:gdLst>
                <a:gd name="T0" fmla="*/ 5 w 32"/>
                <a:gd name="T1" fmla="*/ 0 h 34"/>
                <a:gd name="T2" fmla="*/ 2 w 32"/>
                <a:gd name="T3" fmla="*/ 1 h 34"/>
                <a:gd name="T4" fmla="*/ 0 w 32"/>
                <a:gd name="T5" fmla="*/ 2 h 34"/>
                <a:gd name="T6" fmla="*/ 0 w 32"/>
                <a:gd name="T7" fmla="*/ 20 h 34"/>
                <a:gd name="T8" fmla="*/ 13 w 32"/>
                <a:gd name="T9" fmla="*/ 34 h 34"/>
                <a:gd name="T10" fmla="*/ 32 w 32"/>
                <a:gd name="T11" fmla="*/ 34 h 34"/>
                <a:gd name="T12" fmla="*/ 10 w 32"/>
                <a:gd name="T13" fmla="*/ 2 h 34"/>
                <a:gd name="T14" fmla="*/ 5 w 3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4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4"/>
                    <a:pt x="1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BB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470" name="グループ化 469"/>
          <p:cNvGrpSpPr/>
          <p:nvPr/>
        </p:nvGrpSpPr>
        <p:grpSpPr>
          <a:xfrm rot="7538399">
            <a:off x="5688125" y="2670063"/>
            <a:ext cx="430213" cy="669925"/>
            <a:chOff x="3360738" y="3113088"/>
            <a:chExt cx="430213" cy="669925"/>
          </a:xfrm>
        </p:grpSpPr>
        <p:sp>
          <p:nvSpPr>
            <p:cNvPr id="471" name="Freeform 148"/>
            <p:cNvSpPr>
              <a:spLocks/>
            </p:cNvSpPr>
            <p:nvPr/>
          </p:nvSpPr>
          <p:spPr bwMode="auto">
            <a:xfrm>
              <a:off x="3360738" y="3117850"/>
              <a:ext cx="430213" cy="665163"/>
            </a:xfrm>
            <a:custGeom>
              <a:avLst/>
              <a:gdLst>
                <a:gd name="T0" fmla="*/ 150 w 204"/>
                <a:gd name="T1" fmla="*/ 0 h 315"/>
                <a:gd name="T2" fmla="*/ 85 w 204"/>
                <a:gd name="T3" fmla="*/ 66 h 315"/>
                <a:gd name="T4" fmla="*/ 48 w 204"/>
                <a:gd name="T5" fmla="*/ 208 h 315"/>
                <a:gd name="T6" fmla="*/ 7 w 204"/>
                <a:gd name="T7" fmla="*/ 210 h 315"/>
                <a:gd name="T8" fmla="*/ 1 w 204"/>
                <a:gd name="T9" fmla="*/ 213 h 315"/>
                <a:gd name="T10" fmla="*/ 3 w 204"/>
                <a:gd name="T11" fmla="*/ 220 h 315"/>
                <a:gd name="T12" fmla="*/ 62 w 204"/>
                <a:gd name="T13" fmla="*/ 274 h 315"/>
                <a:gd name="T14" fmla="*/ 104 w 204"/>
                <a:gd name="T15" fmla="*/ 313 h 315"/>
                <a:gd name="T16" fmla="*/ 108 w 204"/>
                <a:gd name="T17" fmla="*/ 315 h 315"/>
                <a:gd name="T18" fmla="*/ 109 w 204"/>
                <a:gd name="T19" fmla="*/ 315 h 315"/>
                <a:gd name="T20" fmla="*/ 113 w 204"/>
                <a:gd name="T21" fmla="*/ 312 h 315"/>
                <a:gd name="T22" fmla="*/ 113 w 204"/>
                <a:gd name="T23" fmla="*/ 312 h 315"/>
                <a:gd name="T24" fmla="*/ 144 w 204"/>
                <a:gd name="T25" fmla="*/ 257 h 315"/>
                <a:gd name="T26" fmla="*/ 179 w 204"/>
                <a:gd name="T27" fmla="*/ 195 h 315"/>
                <a:gd name="T28" fmla="*/ 178 w 204"/>
                <a:gd name="T29" fmla="*/ 188 h 315"/>
                <a:gd name="T30" fmla="*/ 173 w 204"/>
                <a:gd name="T31" fmla="*/ 186 h 315"/>
                <a:gd name="T32" fmla="*/ 172 w 204"/>
                <a:gd name="T33" fmla="*/ 186 h 315"/>
                <a:gd name="T34" fmla="*/ 133 w 204"/>
                <a:gd name="T35" fmla="*/ 196 h 315"/>
                <a:gd name="T36" fmla="*/ 157 w 204"/>
                <a:gd name="T37" fmla="*/ 113 h 315"/>
                <a:gd name="T38" fmla="*/ 201 w 204"/>
                <a:gd name="T39" fmla="*/ 69 h 315"/>
                <a:gd name="T40" fmla="*/ 204 w 204"/>
                <a:gd name="T41" fmla="*/ 65 h 315"/>
                <a:gd name="T42" fmla="*/ 203 w 204"/>
                <a:gd name="T43" fmla="*/ 61 h 315"/>
                <a:gd name="T44" fmla="*/ 182 w 204"/>
                <a:gd name="T45" fmla="*/ 32 h 315"/>
                <a:gd name="T46" fmla="*/ 163 w 204"/>
                <a:gd name="T47" fmla="*/ 32 h 315"/>
                <a:gd name="T48" fmla="*/ 150 w 204"/>
                <a:gd name="T49" fmla="*/ 18 h 315"/>
                <a:gd name="T50" fmla="*/ 150 w 204"/>
                <a:gd name="T51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4" h="315">
                  <a:moveTo>
                    <a:pt x="150" y="0"/>
                  </a:moveTo>
                  <a:cubicBezTo>
                    <a:pt x="125" y="17"/>
                    <a:pt x="103" y="39"/>
                    <a:pt x="85" y="66"/>
                  </a:cubicBezTo>
                  <a:cubicBezTo>
                    <a:pt x="57" y="110"/>
                    <a:pt x="45" y="160"/>
                    <a:pt x="48" y="208"/>
                  </a:cubicBezTo>
                  <a:cubicBezTo>
                    <a:pt x="7" y="210"/>
                    <a:pt x="7" y="210"/>
                    <a:pt x="7" y="210"/>
                  </a:cubicBezTo>
                  <a:cubicBezTo>
                    <a:pt x="4" y="210"/>
                    <a:pt x="2" y="211"/>
                    <a:pt x="1" y="213"/>
                  </a:cubicBezTo>
                  <a:cubicBezTo>
                    <a:pt x="0" y="216"/>
                    <a:pt x="1" y="218"/>
                    <a:pt x="3" y="220"/>
                  </a:cubicBezTo>
                  <a:cubicBezTo>
                    <a:pt x="62" y="274"/>
                    <a:pt x="62" y="274"/>
                    <a:pt x="62" y="274"/>
                  </a:cubicBezTo>
                  <a:cubicBezTo>
                    <a:pt x="104" y="313"/>
                    <a:pt x="104" y="313"/>
                    <a:pt x="104" y="313"/>
                  </a:cubicBezTo>
                  <a:cubicBezTo>
                    <a:pt x="105" y="314"/>
                    <a:pt x="106" y="315"/>
                    <a:pt x="108" y="315"/>
                  </a:cubicBezTo>
                  <a:cubicBezTo>
                    <a:pt x="108" y="315"/>
                    <a:pt x="108" y="315"/>
                    <a:pt x="109" y="315"/>
                  </a:cubicBezTo>
                  <a:cubicBezTo>
                    <a:pt x="110" y="314"/>
                    <a:pt x="112" y="313"/>
                    <a:pt x="113" y="312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44" y="257"/>
                    <a:pt x="144" y="257"/>
                    <a:pt x="144" y="257"/>
                  </a:cubicBezTo>
                  <a:cubicBezTo>
                    <a:pt x="179" y="195"/>
                    <a:pt x="179" y="195"/>
                    <a:pt x="179" y="195"/>
                  </a:cubicBezTo>
                  <a:cubicBezTo>
                    <a:pt x="180" y="193"/>
                    <a:pt x="180" y="190"/>
                    <a:pt x="178" y="188"/>
                  </a:cubicBezTo>
                  <a:cubicBezTo>
                    <a:pt x="177" y="187"/>
                    <a:pt x="175" y="186"/>
                    <a:pt x="173" y="186"/>
                  </a:cubicBezTo>
                  <a:cubicBezTo>
                    <a:pt x="173" y="186"/>
                    <a:pt x="172" y="186"/>
                    <a:pt x="172" y="186"/>
                  </a:cubicBezTo>
                  <a:cubicBezTo>
                    <a:pt x="133" y="196"/>
                    <a:pt x="133" y="196"/>
                    <a:pt x="133" y="196"/>
                  </a:cubicBezTo>
                  <a:cubicBezTo>
                    <a:pt x="133" y="168"/>
                    <a:pt x="141" y="139"/>
                    <a:pt x="157" y="113"/>
                  </a:cubicBezTo>
                  <a:cubicBezTo>
                    <a:pt x="169" y="95"/>
                    <a:pt x="184" y="80"/>
                    <a:pt x="201" y="69"/>
                  </a:cubicBezTo>
                  <a:cubicBezTo>
                    <a:pt x="202" y="68"/>
                    <a:pt x="203" y="67"/>
                    <a:pt x="204" y="65"/>
                  </a:cubicBezTo>
                  <a:cubicBezTo>
                    <a:pt x="204" y="64"/>
                    <a:pt x="203" y="62"/>
                    <a:pt x="203" y="61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56" y="32"/>
                    <a:pt x="150" y="25"/>
                    <a:pt x="150" y="18"/>
                  </a:cubicBez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BFB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2" name="Freeform 149"/>
            <p:cNvSpPr>
              <a:spLocks/>
            </p:cNvSpPr>
            <p:nvPr/>
          </p:nvSpPr>
          <p:spPr bwMode="auto">
            <a:xfrm>
              <a:off x="3676650" y="3113088"/>
              <a:ext cx="66675" cy="73025"/>
            </a:xfrm>
            <a:custGeom>
              <a:avLst/>
              <a:gdLst>
                <a:gd name="T0" fmla="*/ 5 w 32"/>
                <a:gd name="T1" fmla="*/ 0 h 34"/>
                <a:gd name="T2" fmla="*/ 2 w 32"/>
                <a:gd name="T3" fmla="*/ 1 h 34"/>
                <a:gd name="T4" fmla="*/ 0 w 32"/>
                <a:gd name="T5" fmla="*/ 2 h 34"/>
                <a:gd name="T6" fmla="*/ 0 w 32"/>
                <a:gd name="T7" fmla="*/ 20 h 34"/>
                <a:gd name="T8" fmla="*/ 13 w 32"/>
                <a:gd name="T9" fmla="*/ 34 h 34"/>
                <a:gd name="T10" fmla="*/ 32 w 32"/>
                <a:gd name="T11" fmla="*/ 34 h 34"/>
                <a:gd name="T12" fmla="*/ 10 w 32"/>
                <a:gd name="T13" fmla="*/ 2 h 34"/>
                <a:gd name="T14" fmla="*/ 5 w 3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4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4"/>
                    <a:pt x="1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BB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473" name="雲 472"/>
          <p:cNvSpPr/>
          <p:nvPr/>
        </p:nvSpPr>
        <p:spPr>
          <a:xfrm>
            <a:off x="5648908" y="3183022"/>
            <a:ext cx="1442884" cy="913630"/>
          </a:xfrm>
          <a:prstGeom prst="cloud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74" name="グループ化 473"/>
          <p:cNvGrpSpPr/>
          <p:nvPr/>
        </p:nvGrpSpPr>
        <p:grpSpPr>
          <a:xfrm>
            <a:off x="6084168" y="3751651"/>
            <a:ext cx="534382" cy="223459"/>
            <a:chOff x="5737978" y="2839175"/>
            <a:chExt cx="534382" cy="223459"/>
          </a:xfrm>
        </p:grpSpPr>
        <p:sp>
          <p:nvSpPr>
            <p:cNvPr id="475" name="Freeform 15"/>
            <p:cNvSpPr>
              <a:spLocks/>
            </p:cNvSpPr>
            <p:nvPr/>
          </p:nvSpPr>
          <p:spPr bwMode="auto">
            <a:xfrm>
              <a:off x="5737978" y="2840383"/>
              <a:ext cx="173038" cy="217488"/>
            </a:xfrm>
            <a:custGeom>
              <a:avLst/>
              <a:gdLst>
                <a:gd name="T0" fmla="*/ 3 w 109"/>
                <a:gd name="T1" fmla="*/ 3 h 137"/>
                <a:gd name="T2" fmla="*/ 3 w 109"/>
                <a:gd name="T3" fmla="*/ 6 h 137"/>
                <a:gd name="T4" fmla="*/ 104 w 109"/>
                <a:gd name="T5" fmla="*/ 6 h 137"/>
                <a:gd name="T6" fmla="*/ 104 w 109"/>
                <a:gd name="T7" fmla="*/ 76 h 137"/>
                <a:gd name="T8" fmla="*/ 89 w 109"/>
                <a:gd name="T9" fmla="*/ 132 h 137"/>
                <a:gd name="T10" fmla="*/ 7 w 109"/>
                <a:gd name="T11" fmla="*/ 132 h 137"/>
                <a:gd name="T12" fmla="*/ 5 w 109"/>
                <a:gd name="T13" fmla="*/ 3 h 137"/>
                <a:gd name="T14" fmla="*/ 3 w 109"/>
                <a:gd name="T15" fmla="*/ 3 h 137"/>
                <a:gd name="T16" fmla="*/ 3 w 109"/>
                <a:gd name="T17" fmla="*/ 6 h 137"/>
                <a:gd name="T18" fmla="*/ 3 w 109"/>
                <a:gd name="T19" fmla="*/ 3 h 137"/>
                <a:gd name="T20" fmla="*/ 0 w 109"/>
                <a:gd name="T21" fmla="*/ 3 h 137"/>
                <a:gd name="T22" fmla="*/ 1 w 109"/>
                <a:gd name="T23" fmla="*/ 137 h 137"/>
                <a:gd name="T24" fmla="*/ 93 w 109"/>
                <a:gd name="T25" fmla="*/ 137 h 137"/>
                <a:gd name="T26" fmla="*/ 109 w 109"/>
                <a:gd name="T27" fmla="*/ 76 h 137"/>
                <a:gd name="T28" fmla="*/ 109 w 109"/>
                <a:gd name="T29" fmla="*/ 0 h 137"/>
                <a:gd name="T30" fmla="*/ 0 w 109"/>
                <a:gd name="T31" fmla="*/ 0 h 137"/>
                <a:gd name="T32" fmla="*/ 0 w 109"/>
                <a:gd name="T33" fmla="*/ 3 h 137"/>
                <a:gd name="T34" fmla="*/ 3 w 109"/>
                <a:gd name="T35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137">
                  <a:moveTo>
                    <a:pt x="3" y="3"/>
                  </a:moveTo>
                  <a:lnTo>
                    <a:pt x="3" y="6"/>
                  </a:lnTo>
                  <a:lnTo>
                    <a:pt x="104" y="6"/>
                  </a:lnTo>
                  <a:lnTo>
                    <a:pt x="104" y="76"/>
                  </a:lnTo>
                  <a:lnTo>
                    <a:pt x="89" y="132"/>
                  </a:lnTo>
                  <a:lnTo>
                    <a:pt x="7" y="132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1" y="137"/>
                  </a:lnTo>
                  <a:lnTo>
                    <a:pt x="93" y="137"/>
                  </a:lnTo>
                  <a:lnTo>
                    <a:pt x="109" y="7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6" name="Freeform 16"/>
            <p:cNvSpPr>
              <a:spLocks/>
            </p:cNvSpPr>
            <p:nvPr/>
          </p:nvSpPr>
          <p:spPr bwMode="auto">
            <a:xfrm>
              <a:off x="5839578" y="2949921"/>
              <a:ext cx="71438" cy="112713"/>
            </a:xfrm>
            <a:custGeom>
              <a:avLst/>
              <a:gdLst>
                <a:gd name="T0" fmla="*/ 40 w 45"/>
                <a:gd name="T1" fmla="*/ 10 h 71"/>
                <a:gd name="T2" fmla="*/ 38 w 45"/>
                <a:gd name="T3" fmla="*/ 8 h 71"/>
                <a:gd name="T4" fmla="*/ 0 w 45"/>
                <a:gd name="T5" fmla="*/ 50 h 71"/>
                <a:gd name="T6" fmla="*/ 26 w 45"/>
                <a:gd name="T7" fmla="*/ 71 h 71"/>
                <a:gd name="T8" fmla="*/ 45 w 45"/>
                <a:gd name="T9" fmla="*/ 0 h 71"/>
                <a:gd name="T10" fmla="*/ 38 w 45"/>
                <a:gd name="T11" fmla="*/ 8 h 71"/>
                <a:gd name="T12" fmla="*/ 40 w 45"/>
                <a:gd name="T13" fmla="*/ 10 h 71"/>
                <a:gd name="T14" fmla="*/ 37 w 45"/>
                <a:gd name="T15" fmla="*/ 10 h 71"/>
                <a:gd name="T16" fmla="*/ 24 w 45"/>
                <a:gd name="T17" fmla="*/ 62 h 71"/>
                <a:gd name="T18" fmla="*/ 8 w 45"/>
                <a:gd name="T19" fmla="*/ 48 h 71"/>
                <a:gd name="T20" fmla="*/ 42 w 45"/>
                <a:gd name="T21" fmla="*/ 12 h 71"/>
                <a:gd name="T22" fmla="*/ 40 w 45"/>
                <a:gd name="T23" fmla="*/ 10 h 71"/>
                <a:gd name="T24" fmla="*/ 37 w 45"/>
                <a:gd name="T25" fmla="*/ 10 h 71"/>
                <a:gd name="T26" fmla="*/ 40 w 45"/>
                <a:gd name="T2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1">
                  <a:moveTo>
                    <a:pt x="40" y="10"/>
                  </a:moveTo>
                  <a:lnTo>
                    <a:pt x="38" y="8"/>
                  </a:lnTo>
                  <a:lnTo>
                    <a:pt x="0" y="50"/>
                  </a:lnTo>
                  <a:lnTo>
                    <a:pt x="26" y="71"/>
                  </a:lnTo>
                  <a:lnTo>
                    <a:pt x="45" y="0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24" y="62"/>
                  </a:lnTo>
                  <a:lnTo>
                    <a:pt x="8" y="48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7" name="Freeform 17"/>
            <p:cNvSpPr>
              <a:spLocks/>
            </p:cNvSpPr>
            <p:nvPr/>
          </p:nvSpPr>
          <p:spPr bwMode="auto">
            <a:xfrm>
              <a:off x="5771315" y="2943571"/>
              <a:ext cx="109538" cy="0"/>
            </a:xfrm>
            <a:custGeom>
              <a:avLst/>
              <a:gdLst>
                <a:gd name="T0" fmla="*/ 0 w 69"/>
                <a:gd name="T1" fmla="*/ 69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0" y="0"/>
                  </a:move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8" name="Line 18"/>
            <p:cNvSpPr>
              <a:spLocks noChangeShapeType="1"/>
            </p:cNvSpPr>
            <p:nvPr/>
          </p:nvSpPr>
          <p:spPr bwMode="auto">
            <a:xfrm>
              <a:off x="5771315" y="2943571"/>
              <a:ext cx="10953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9" name="Rectangle 19"/>
            <p:cNvSpPr>
              <a:spLocks noChangeArrowheads="1"/>
            </p:cNvSpPr>
            <p:nvPr/>
          </p:nvSpPr>
          <p:spPr bwMode="auto">
            <a:xfrm>
              <a:off x="5771315" y="2940396"/>
              <a:ext cx="10953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0" name="Freeform 20"/>
            <p:cNvSpPr>
              <a:spLocks/>
            </p:cNvSpPr>
            <p:nvPr/>
          </p:nvSpPr>
          <p:spPr bwMode="auto">
            <a:xfrm>
              <a:off x="5771315" y="2940396"/>
              <a:ext cx="109538" cy="7938"/>
            </a:xfrm>
            <a:custGeom>
              <a:avLst/>
              <a:gdLst>
                <a:gd name="T0" fmla="*/ 0 w 69"/>
                <a:gd name="T1" fmla="*/ 5 h 5"/>
                <a:gd name="T2" fmla="*/ 69 w 69"/>
                <a:gd name="T3" fmla="*/ 5 h 5"/>
                <a:gd name="T4" fmla="*/ 69 w 69"/>
                <a:gd name="T5" fmla="*/ 0 h 5"/>
                <a:gd name="T6" fmla="*/ 0 w 6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">
                  <a:moveTo>
                    <a:pt x="0" y="5"/>
                  </a:moveTo>
                  <a:lnTo>
                    <a:pt x="69" y="5"/>
                  </a:lnTo>
                  <a:lnTo>
                    <a:pt x="6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1" name="Freeform 21"/>
            <p:cNvSpPr>
              <a:spLocks/>
            </p:cNvSpPr>
            <p:nvPr/>
          </p:nvSpPr>
          <p:spPr bwMode="auto">
            <a:xfrm>
              <a:off x="5771315" y="2962621"/>
              <a:ext cx="88900" cy="0"/>
            </a:xfrm>
            <a:custGeom>
              <a:avLst/>
              <a:gdLst>
                <a:gd name="T0" fmla="*/ 0 w 56"/>
                <a:gd name="T1" fmla="*/ 56 w 56"/>
                <a:gd name="T2" fmla="*/ 0 w 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6">
                  <a:moveTo>
                    <a:pt x="0" y="0"/>
                  </a:move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2" name="Line 22"/>
            <p:cNvSpPr>
              <a:spLocks noChangeShapeType="1"/>
            </p:cNvSpPr>
            <p:nvPr/>
          </p:nvSpPr>
          <p:spPr bwMode="auto">
            <a:xfrm>
              <a:off x="5771315" y="2962621"/>
              <a:ext cx="889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3" name="Rectangle 23"/>
            <p:cNvSpPr>
              <a:spLocks noChangeArrowheads="1"/>
            </p:cNvSpPr>
            <p:nvPr/>
          </p:nvSpPr>
          <p:spPr bwMode="auto">
            <a:xfrm>
              <a:off x="5771315" y="2959446"/>
              <a:ext cx="88900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4" name="Freeform 24"/>
            <p:cNvSpPr>
              <a:spLocks/>
            </p:cNvSpPr>
            <p:nvPr/>
          </p:nvSpPr>
          <p:spPr bwMode="auto">
            <a:xfrm>
              <a:off x="5771315" y="2959446"/>
              <a:ext cx="88900" cy="7938"/>
            </a:xfrm>
            <a:custGeom>
              <a:avLst/>
              <a:gdLst>
                <a:gd name="T0" fmla="*/ 0 w 56"/>
                <a:gd name="T1" fmla="*/ 5 h 5"/>
                <a:gd name="T2" fmla="*/ 56 w 56"/>
                <a:gd name="T3" fmla="*/ 5 h 5"/>
                <a:gd name="T4" fmla="*/ 56 w 56"/>
                <a:gd name="T5" fmla="*/ 0 h 5"/>
                <a:gd name="T6" fmla="*/ 0 w 5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">
                  <a:moveTo>
                    <a:pt x="0" y="5"/>
                  </a:moveTo>
                  <a:lnTo>
                    <a:pt x="56" y="5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5" name="Freeform 25"/>
            <p:cNvSpPr>
              <a:spLocks/>
            </p:cNvSpPr>
            <p:nvPr/>
          </p:nvSpPr>
          <p:spPr bwMode="auto">
            <a:xfrm>
              <a:off x="5771315" y="2981671"/>
              <a:ext cx="65088" cy="0"/>
            </a:xfrm>
            <a:custGeom>
              <a:avLst/>
              <a:gdLst>
                <a:gd name="T0" fmla="*/ 0 w 41"/>
                <a:gd name="T1" fmla="*/ 41 w 41"/>
                <a:gd name="T2" fmla="*/ 0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1">
                  <a:moveTo>
                    <a:pt x="0" y="0"/>
                  </a:move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6" name="Line 26"/>
            <p:cNvSpPr>
              <a:spLocks noChangeShapeType="1"/>
            </p:cNvSpPr>
            <p:nvPr/>
          </p:nvSpPr>
          <p:spPr bwMode="auto">
            <a:xfrm>
              <a:off x="5771315" y="2981671"/>
              <a:ext cx="650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7" name="Rectangle 27"/>
            <p:cNvSpPr>
              <a:spLocks noChangeArrowheads="1"/>
            </p:cNvSpPr>
            <p:nvPr/>
          </p:nvSpPr>
          <p:spPr bwMode="auto">
            <a:xfrm>
              <a:off x="5771315" y="2978496"/>
              <a:ext cx="6508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8" name="Freeform 28"/>
            <p:cNvSpPr>
              <a:spLocks/>
            </p:cNvSpPr>
            <p:nvPr/>
          </p:nvSpPr>
          <p:spPr bwMode="auto">
            <a:xfrm>
              <a:off x="5771315" y="2978496"/>
              <a:ext cx="65088" cy="7938"/>
            </a:xfrm>
            <a:custGeom>
              <a:avLst/>
              <a:gdLst>
                <a:gd name="T0" fmla="*/ 0 w 41"/>
                <a:gd name="T1" fmla="*/ 5 h 5"/>
                <a:gd name="T2" fmla="*/ 41 w 41"/>
                <a:gd name="T3" fmla="*/ 5 h 5"/>
                <a:gd name="T4" fmla="*/ 41 w 41"/>
                <a:gd name="T5" fmla="*/ 0 h 5"/>
                <a:gd name="T6" fmla="*/ 0 w 4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">
                  <a:moveTo>
                    <a:pt x="0" y="5"/>
                  </a:moveTo>
                  <a:lnTo>
                    <a:pt x="41" y="5"/>
                  </a:lnTo>
                  <a:lnTo>
                    <a:pt x="4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9" name="Freeform 29"/>
            <p:cNvSpPr>
              <a:spLocks/>
            </p:cNvSpPr>
            <p:nvPr/>
          </p:nvSpPr>
          <p:spPr bwMode="auto">
            <a:xfrm>
              <a:off x="5771315" y="3005483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0" name="Line 30"/>
            <p:cNvSpPr>
              <a:spLocks noChangeShapeType="1"/>
            </p:cNvSpPr>
            <p:nvPr/>
          </p:nvSpPr>
          <p:spPr bwMode="auto">
            <a:xfrm>
              <a:off x="5771315" y="3005483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1" name="Rectangle 31"/>
            <p:cNvSpPr>
              <a:spLocks noChangeArrowheads="1"/>
            </p:cNvSpPr>
            <p:nvPr/>
          </p:nvSpPr>
          <p:spPr bwMode="auto">
            <a:xfrm>
              <a:off x="5771315" y="3000721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2" name="Freeform 32"/>
            <p:cNvSpPr>
              <a:spLocks/>
            </p:cNvSpPr>
            <p:nvPr/>
          </p:nvSpPr>
          <p:spPr bwMode="auto">
            <a:xfrm>
              <a:off x="5771315" y="3000721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3" name="Freeform 33"/>
            <p:cNvSpPr>
              <a:spLocks/>
            </p:cNvSpPr>
            <p:nvPr/>
          </p:nvSpPr>
          <p:spPr bwMode="auto">
            <a:xfrm>
              <a:off x="5771315" y="3024533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4" name="Line 34"/>
            <p:cNvSpPr>
              <a:spLocks noChangeShapeType="1"/>
            </p:cNvSpPr>
            <p:nvPr/>
          </p:nvSpPr>
          <p:spPr bwMode="auto">
            <a:xfrm>
              <a:off x="5771315" y="3024533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5" name="Rectangle 35"/>
            <p:cNvSpPr>
              <a:spLocks noChangeArrowheads="1"/>
            </p:cNvSpPr>
            <p:nvPr/>
          </p:nvSpPr>
          <p:spPr bwMode="auto">
            <a:xfrm>
              <a:off x="5771315" y="3019771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6" name="Freeform 36"/>
            <p:cNvSpPr>
              <a:spLocks/>
            </p:cNvSpPr>
            <p:nvPr/>
          </p:nvSpPr>
          <p:spPr bwMode="auto">
            <a:xfrm>
              <a:off x="5771315" y="3019771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7" name="Freeform 37"/>
            <p:cNvSpPr>
              <a:spLocks/>
            </p:cNvSpPr>
            <p:nvPr/>
          </p:nvSpPr>
          <p:spPr bwMode="auto">
            <a:xfrm>
              <a:off x="5763378" y="2864196"/>
              <a:ext cx="76200" cy="65088"/>
            </a:xfrm>
            <a:custGeom>
              <a:avLst/>
              <a:gdLst>
                <a:gd name="T0" fmla="*/ 45 w 48"/>
                <a:gd name="T1" fmla="*/ 38 h 41"/>
                <a:gd name="T2" fmla="*/ 45 w 48"/>
                <a:gd name="T3" fmla="*/ 36 h 41"/>
                <a:gd name="T4" fmla="*/ 5 w 48"/>
                <a:gd name="T5" fmla="*/ 36 h 41"/>
                <a:gd name="T6" fmla="*/ 5 w 48"/>
                <a:gd name="T7" fmla="*/ 5 h 41"/>
                <a:gd name="T8" fmla="*/ 42 w 48"/>
                <a:gd name="T9" fmla="*/ 5 h 41"/>
                <a:gd name="T10" fmla="*/ 42 w 48"/>
                <a:gd name="T11" fmla="*/ 38 h 41"/>
                <a:gd name="T12" fmla="*/ 45 w 48"/>
                <a:gd name="T13" fmla="*/ 38 h 41"/>
                <a:gd name="T14" fmla="*/ 45 w 48"/>
                <a:gd name="T15" fmla="*/ 36 h 41"/>
                <a:gd name="T16" fmla="*/ 45 w 48"/>
                <a:gd name="T17" fmla="*/ 38 h 41"/>
                <a:gd name="T18" fmla="*/ 48 w 48"/>
                <a:gd name="T19" fmla="*/ 38 h 41"/>
                <a:gd name="T20" fmla="*/ 48 w 48"/>
                <a:gd name="T21" fmla="*/ 0 h 41"/>
                <a:gd name="T22" fmla="*/ 0 w 48"/>
                <a:gd name="T23" fmla="*/ 0 h 41"/>
                <a:gd name="T24" fmla="*/ 0 w 48"/>
                <a:gd name="T25" fmla="*/ 41 h 41"/>
                <a:gd name="T26" fmla="*/ 48 w 48"/>
                <a:gd name="T27" fmla="*/ 41 h 41"/>
                <a:gd name="T28" fmla="*/ 48 w 48"/>
                <a:gd name="T29" fmla="*/ 38 h 41"/>
                <a:gd name="T30" fmla="*/ 45 w 48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1">
                  <a:moveTo>
                    <a:pt x="45" y="38"/>
                  </a:moveTo>
                  <a:lnTo>
                    <a:pt x="45" y="36"/>
                  </a:lnTo>
                  <a:lnTo>
                    <a:pt x="5" y="36"/>
                  </a:lnTo>
                  <a:lnTo>
                    <a:pt x="5" y="5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8" y="41"/>
                  </a:lnTo>
                  <a:lnTo>
                    <a:pt x="48" y="38"/>
                  </a:lnTo>
                  <a:lnTo>
                    <a:pt x="45" y="3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8" name="Freeform 15"/>
            <p:cNvSpPr>
              <a:spLocks/>
            </p:cNvSpPr>
            <p:nvPr/>
          </p:nvSpPr>
          <p:spPr bwMode="auto">
            <a:xfrm>
              <a:off x="5919067" y="2840383"/>
              <a:ext cx="173038" cy="217488"/>
            </a:xfrm>
            <a:custGeom>
              <a:avLst/>
              <a:gdLst>
                <a:gd name="T0" fmla="*/ 3 w 109"/>
                <a:gd name="T1" fmla="*/ 3 h 137"/>
                <a:gd name="T2" fmla="*/ 3 w 109"/>
                <a:gd name="T3" fmla="*/ 6 h 137"/>
                <a:gd name="T4" fmla="*/ 104 w 109"/>
                <a:gd name="T5" fmla="*/ 6 h 137"/>
                <a:gd name="T6" fmla="*/ 104 w 109"/>
                <a:gd name="T7" fmla="*/ 76 h 137"/>
                <a:gd name="T8" fmla="*/ 89 w 109"/>
                <a:gd name="T9" fmla="*/ 132 h 137"/>
                <a:gd name="T10" fmla="*/ 7 w 109"/>
                <a:gd name="T11" fmla="*/ 132 h 137"/>
                <a:gd name="T12" fmla="*/ 5 w 109"/>
                <a:gd name="T13" fmla="*/ 3 h 137"/>
                <a:gd name="T14" fmla="*/ 3 w 109"/>
                <a:gd name="T15" fmla="*/ 3 h 137"/>
                <a:gd name="T16" fmla="*/ 3 w 109"/>
                <a:gd name="T17" fmla="*/ 6 h 137"/>
                <a:gd name="T18" fmla="*/ 3 w 109"/>
                <a:gd name="T19" fmla="*/ 3 h 137"/>
                <a:gd name="T20" fmla="*/ 0 w 109"/>
                <a:gd name="T21" fmla="*/ 3 h 137"/>
                <a:gd name="T22" fmla="*/ 1 w 109"/>
                <a:gd name="T23" fmla="*/ 137 h 137"/>
                <a:gd name="T24" fmla="*/ 93 w 109"/>
                <a:gd name="T25" fmla="*/ 137 h 137"/>
                <a:gd name="T26" fmla="*/ 109 w 109"/>
                <a:gd name="T27" fmla="*/ 76 h 137"/>
                <a:gd name="T28" fmla="*/ 109 w 109"/>
                <a:gd name="T29" fmla="*/ 0 h 137"/>
                <a:gd name="T30" fmla="*/ 0 w 109"/>
                <a:gd name="T31" fmla="*/ 0 h 137"/>
                <a:gd name="T32" fmla="*/ 0 w 109"/>
                <a:gd name="T33" fmla="*/ 3 h 137"/>
                <a:gd name="T34" fmla="*/ 3 w 109"/>
                <a:gd name="T35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137">
                  <a:moveTo>
                    <a:pt x="3" y="3"/>
                  </a:moveTo>
                  <a:lnTo>
                    <a:pt x="3" y="6"/>
                  </a:lnTo>
                  <a:lnTo>
                    <a:pt x="104" y="6"/>
                  </a:lnTo>
                  <a:lnTo>
                    <a:pt x="104" y="76"/>
                  </a:lnTo>
                  <a:lnTo>
                    <a:pt x="89" y="132"/>
                  </a:lnTo>
                  <a:lnTo>
                    <a:pt x="7" y="132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1" y="137"/>
                  </a:lnTo>
                  <a:lnTo>
                    <a:pt x="93" y="137"/>
                  </a:lnTo>
                  <a:lnTo>
                    <a:pt x="109" y="7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9" name="Freeform 16"/>
            <p:cNvSpPr>
              <a:spLocks/>
            </p:cNvSpPr>
            <p:nvPr/>
          </p:nvSpPr>
          <p:spPr bwMode="auto">
            <a:xfrm>
              <a:off x="6020667" y="2949921"/>
              <a:ext cx="71438" cy="112713"/>
            </a:xfrm>
            <a:custGeom>
              <a:avLst/>
              <a:gdLst>
                <a:gd name="T0" fmla="*/ 40 w 45"/>
                <a:gd name="T1" fmla="*/ 10 h 71"/>
                <a:gd name="T2" fmla="*/ 38 w 45"/>
                <a:gd name="T3" fmla="*/ 8 h 71"/>
                <a:gd name="T4" fmla="*/ 0 w 45"/>
                <a:gd name="T5" fmla="*/ 50 h 71"/>
                <a:gd name="T6" fmla="*/ 26 w 45"/>
                <a:gd name="T7" fmla="*/ 71 h 71"/>
                <a:gd name="T8" fmla="*/ 45 w 45"/>
                <a:gd name="T9" fmla="*/ 0 h 71"/>
                <a:gd name="T10" fmla="*/ 38 w 45"/>
                <a:gd name="T11" fmla="*/ 8 h 71"/>
                <a:gd name="T12" fmla="*/ 40 w 45"/>
                <a:gd name="T13" fmla="*/ 10 h 71"/>
                <a:gd name="T14" fmla="*/ 37 w 45"/>
                <a:gd name="T15" fmla="*/ 10 h 71"/>
                <a:gd name="T16" fmla="*/ 24 w 45"/>
                <a:gd name="T17" fmla="*/ 62 h 71"/>
                <a:gd name="T18" fmla="*/ 8 w 45"/>
                <a:gd name="T19" fmla="*/ 48 h 71"/>
                <a:gd name="T20" fmla="*/ 42 w 45"/>
                <a:gd name="T21" fmla="*/ 12 h 71"/>
                <a:gd name="T22" fmla="*/ 40 w 45"/>
                <a:gd name="T23" fmla="*/ 10 h 71"/>
                <a:gd name="T24" fmla="*/ 37 w 45"/>
                <a:gd name="T25" fmla="*/ 10 h 71"/>
                <a:gd name="T26" fmla="*/ 40 w 45"/>
                <a:gd name="T2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1">
                  <a:moveTo>
                    <a:pt x="40" y="10"/>
                  </a:moveTo>
                  <a:lnTo>
                    <a:pt x="38" y="8"/>
                  </a:lnTo>
                  <a:lnTo>
                    <a:pt x="0" y="50"/>
                  </a:lnTo>
                  <a:lnTo>
                    <a:pt x="26" y="71"/>
                  </a:lnTo>
                  <a:lnTo>
                    <a:pt x="45" y="0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24" y="62"/>
                  </a:lnTo>
                  <a:lnTo>
                    <a:pt x="8" y="48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0" name="Freeform 17"/>
            <p:cNvSpPr>
              <a:spLocks/>
            </p:cNvSpPr>
            <p:nvPr/>
          </p:nvSpPr>
          <p:spPr bwMode="auto">
            <a:xfrm>
              <a:off x="5952404" y="2943571"/>
              <a:ext cx="109538" cy="0"/>
            </a:xfrm>
            <a:custGeom>
              <a:avLst/>
              <a:gdLst>
                <a:gd name="T0" fmla="*/ 0 w 69"/>
                <a:gd name="T1" fmla="*/ 69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0" y="0"/>
                  </a:move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1" name="Line 18"/>
            <p:cNvSpPr>
              <a:spLocks noChangeShapeType="1"/>
            </p:cNvSpPr>
            <p:nvPr/>
          </p:nvSpPr>
          <p:spPr bwMode="auto">
            <a:xfrm>
              <a:off x="5952404" y="2943571"/>
              <a:ext cx="10953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2" name="Rectangle 19"/>
            <p:cNvSpPr>
              <a:spLocks noChangeArrowheads="1"/>
            </p:cNvSpPr>
            <p:nvPr/>
          </p:nvSpPr>
          <p:spPr bwMode="auto">
            <a:xfrm>
              <a:off x="5952404" y="2940396"/>
              <a:ext cx="10953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3" name="Freeform 20"/>
            <p:cNvSpPr>
              <a:spLocks/>
            </p:cNvSpPr>
            <p:nvPr/>
          </p:nvSpPr>
          <p:spPr bwMode="auto">
            <a:xfrm>
              <a:off x="5952404" y="2940396"/>
              <a:ext cx="109538" cy="7938"/>
            </a:xfrm>
            <a:custGeom>
              <a:avLst/>
              <a:gdLst>
                <a:gd name="T0" fmla="*/ 0 w 69"/>
                <a:gd name="T1" fmla="*/ 5 h 5"/>
                <a:gd name="T2" fmla="*/ 69 w 69"/>
                <a:gd name="T3" fmla="*/ 5 h 5"/>
                <a:gd name="T4" fmla="*/ 69 w 69"/>
                <a:gd name="T5" fmla="*/ 0 h 5"/>
                <a:gd name="T6" fmla="*/ 0 w 6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">
                  <a:moveTo>
                    <a:pt x="0" y="5"/>
                  </a:moveTo>
                  <a:lnTo>
                    <a:pt x="69" y="5"/>
                  </a:lnTo>
                  <a:lnTo>
                    <a:pt x="6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4" name="Freeform 21"/>
            <p:cNvSpPr>
              <a:spLocks/>
            </p:cNvSpPr>
            <p:nvPr/>
          </p:nvSpPr>
          <p:spPr bwMode="auto">
            <a:xfrm>
              <a:off x="5952404" y="2962621"/>
              <a:ext cx="88900" cy="0"/>
            </a:xfrm>
            <a:custGeom>
              <a:avLst/>
              <a:gdLst>
                <a:gd name="T0" fmla="*/ 0 w 56"/>
                <a:gd name="T1" fmla="*/ 56 w 56"/>
                <a:gd name="T2" fmla="*/ 0 w 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6">
                  <a:moveTo>
                    <a:pt x="0" y="0"/>
                  </a:move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5" name="Line 22"/>
            <p:cNvSpPr>
              <a:spLocks noChangeShapeType="1"/>
            </p:cNvSpPr>
            <p:nvPr/>
          </p:nvSpPr>
          <p:spPr bwMode="auto">
            <a:xfrm>
              <a:off x="5952404" y="2962621"/>
              <a:ext cx="889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6" name="Rectangle 23"/>
            <p:cNvSpPr>
              <a:spLocks noChangeArrowheads="1"/>
            </p:cNvSpPr>
            <p:nvPr/>
          </p:nvSpPr>
          <p:spPr bwMode="auto">
            <a:xfrm>
              <a:off x="5952404" y="2959446"/>
              <a:ext cx="88900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Freeform 24"/>
            <p:cNvSpPr>
              <a:spLocks/>
            </p:cNvSpPr>
            <p:nvPr/>
          </p:nvSpPr>
          <p:spPr bwMode="auto">
            <a:xfrm>
              <a:off x="5952404" y="2959446"/>
              <a:ext cx="88900" cy="7938"/>
            </a:xfrm>
            <a:custGeom>
              <a:avLst/>
              <a:gdLst>
                <a:gd name="T0" fmla="*/ 0 w 56"/>
                <a:gd name="T1" fmla="*/ 5 h 5"/>
                <a:gd name="T2" fmla="*/ 56 w 56"/>
                <a:gd name="T3" fmla="*/ 5 h 5"/>
                <a:gd name="T4" fmla="*/ 56 w 56"/>
                <a:gd name="T5" fmla="*/ 0 h 5"/>
                <a:gd name="T6" fmla="*/ 0 w 5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">
                  <a:moveTo>
                    <a:pt x="0" y="5"/>
                  </a:moveTo>
                  <a:lnTo>
                    <a:pt x="56" y="5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8" name="Freeform 25"/>
            <p:cNvSpPr>
              <a:spLocks/>
            </p:cNvSpPr>
            <p:nvPr/>
          </p:nvSpPr>
          <p:spPr bwMode="auto">
            <a:xfrm>
              <a:off x="5952404" y="2981671"/>
              <a:ext cx="65088" cy="0"/>
            </a:xfrm>
            <a:custGeom>
              <a:avLst/>
              <a:gdLst>
                <a:gd name="T0" fmla="*/ 0 w 41"/>
                <a:gd name="T1" fmla="*/ 41 w 41"/>
                <a:gd name="T2" fmla="*/ 0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1">
                  <a:moveTo>
                    <a:pt x="0" y="0"/>
                  </a:move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9" name="Line 26"/>
            <p:cNvSpPr>
              <a:spLocks noChangeShapeType="1"/>
            </p:cNvSpPr>
            <p:nvPr/>
          </p:nvSpPr>
          <p:spPr bwMode="auto">
            <a:xfrm>
              <a:off x="5952404" y="2981671"/>
              <a:ext cx="650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0" name="Rectangle 27"/>
            <p:cNvSpPr>
              <a:spLocks noChangeArrowheads="1"/>
            </p:cNvSpPr>
            <p:nvPr/>
          </p:nvSpPr>
          <p:spPr bwMode="auto">
            <a:xfrm>
              <a:off x="5952404" y="2978496"/>
              <a:ext cx="6508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1" name="Freeform 28"/>
            <p:cNvSpPr>
              <a:spLocks/>
            </p:cNvSpPr>
            <p:nvPr/>
          </p:nvSpPr>
          <p:spPr bwMode="auto">
            <a:xfrm>
              <a:off x="5952404" y="2978496"/>
              <a:ext cx="65088" cy="7938"/>
            </a:xfrm>
            <a:custGeom>
              <a:avLst/>
              <a:gdLst>
                <a:gd name="T0" fmla="*/ 0 w 41"/>
                <a:gd name="T1" fmla="*/ 5 h 5"/>
                <a:gd name="T2" fmla="*/ 41 w 41"/>
                <a:gd name="T3" fmla="*/ 5 h 5"/>
                <a:gd name="T4" fmla="*/ 41 w 41"/>
                <a:gd name="T5" fmla="*/ 0 h 5"/>
                <a:gd name="T6" fmla="*/ 0 w 4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">
                  <a:moveTo>
                    <a:pt x="0" y="5"/>
                  </a:moveTo>
                  <a:lnTo>
                    <a:pt x="41" y="5"/>
                  </a:lnTo>
                  <a:lnTo>
                    <a:pt x="4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2" name="Freeform 29"/>
            <p:cNvSpPr>
              <a:spLocks/>
            </p:cNvSpPr>
            <p:nvPr/>
          </p:nvSpPr>
          <p:spPr bwMode="auto">
            <a:xfrm>
              <a:off x="5952404" y="3005483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3" name="Line 30"/>
            <p:cNvSpPr>
              <a:spLocks noChangeShapeType="1"/>
            </p:cNvSpPr>
            <p:nvPr/>
          </p:nvSpPr>
          <p:spPr bwMode="auto">
            <a:xfrm>
              <a:off x="5952404" y="3005483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4" name="Rectangle 31"/>
            <p:cNvSpPr>
              <a:spLocks noChangeArrowheads="1"/>
            </p:cNvSpPr>
            <p:nvPr/>
          </p:nvSpPr>
          <p:spPr bwMode="auto">
            <a:xfrm>
              <a:off x="5952404" y="3000721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5" name="Freeform 32"/>
            <p:cNvSpPr>
              <a:spLocks/>
            </p:cNvSpPr>
            <p:nvPr/>
          </p:nvSpPr>
          <p:spPr bwMode="auto">
            <a:xfrm>
              <a:off x="5952404" y="3000721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6" name="Freeform 33"/>
            <p:cNvSpPr>
              <a:spLocks/>
            </p:cNvSpPr>
            <p:nvPr/>
          </p:nvSpPr>
          <p:spPr bwMode="auto">
            <a:xfrm>
              <a:off x="5952404" y="3024533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7" name="Line 34"/>
            <p:cNvSpPr>
              <a:spLocks noChangeShapeType="1"/>
            </p:cNvSpPr>
            <p:nvPr/>
          </p:nvSpPr>
          <p:spPr bwMode="auto">
            <a:xfrm>
              <a:off x="5952404" y="3024533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8" name="Rectangle 35"/>
            <p:cNvSpPr>
              <a:spLocks noChangeArrowheads="1"/>
            </p:cNvSpPr>
            <p:nvPr/>
          </p:nvSpPr>
          <p:spPr bwMode="auto">
            <a:xfrm>
              <a:off x="5952404" y="3019771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9" name="Freeform 36"/>
            <p:cNvSpPr>
              <a:spLocks/>
            </p:cNvSpPr>
            <p:nvPr/>
          </p:nvSpPr>
          <p:spPr bwMode="auto">
            <a:xfrm>
              <a:off x="5952404" y="3019771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0" name="Freeform 37"/>
            <p:cNvSpPr>
              <a:spLocks/>
            </p:cNvSpPr>
            <p:nvPr/>
          </p:nvSpPr>
          <p:spPr bwMode="auto">
            <a:xfrm>
              <a:off x="5944467" y="2864196"/>
              <a:ext cx="76200" cy="65088"/>
            </a:xfrm>
            <a:custGeom>
              <a:avLst/>
              <a:gdLst>
                <a:gd name="T0" fmla="*/ 45 w 48"/>
                <a:gd name="T1" fmla="*/ 38 h 41"/>
                <a:gd name="T2" fmla="*/ 45 w 48"/>
                <a:gd name="T3" fmla="*/ 36 h 41"/>
                <a:gd name="T4" fmla="*/ 5 w 48"/>
                <a:gd name="T5" fmla="*/ 36 h 41"/>
                <a:gd name="T6" fmla="*/ 5 w 48"/>
                <a:gd name="T7" fmla="*/ 5 h 41"/>
                <a:gd name="T8" fmla="*/ 42 w 48"/>
                <a:gd name="T9" fmla="*/ 5 h 41"/>
                <a:gd name="T10" fmla="*/ 42 w 48"/>
                <a:gd name="T11" fmla="*/ 38 h 41"/>
                <a:gd name="T12" fmla="*/ 45 w 48"/>
                <a:gd name="T13" fmla="*/ 38 h 41"/>
                <a:gd name="T14" fmla="*/ 45 w 48"/>
                <a:gd name="T15" fmla="*/ 36 h 41"/>
                <a:gd name="T16" fmla="*/ 45 w 48"/>
                <a:gd name="T17" fmla="*/ 38 h 41"/>
                <a:gd name="T18" fmla="*/ 48 w 48"/>
                <a:gd name="T19" fmla="*/ 38 h 41"/>
                <a:gd name="T20" fmla="*/ 48 w 48"/>
                <a:gd name="T21" fmla="*/ 0 h 41"/>
                <a:gd name="T22" fmla="*/ 0 w 48"/>
                <a:gd name="T23" fmla="*/ 0 h 41"/>
                <a:gd name="T24" fmla="*/ 0 w 48"/>
                <a:gd name="T25" fmla="*/ 41 h 41"/>
                <a:gd name="T26" fmla="*/ 48 w 48"/>
                <a:gd name="T27" fmla="*/ 41 h 41"/>
                <a:gd name="T28" fmla="*/ 48 w 48"/>
                <a:gd name="T29" fmla="*/ 38 h 41"/>
                <a:gd name="T30" fmla="*/ 45 w 48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1">
                  <a:moveTo>
                    <a:pt x="45" y="38"/>
                  </a:moveTo>
                  <a:lnTo>
                    <a:pt x="45" y="36"/>
                  </a:lnTo>
                  <a:lnTo>
                    <a:pt x="5" y="36"/>
                  </a:lnTo>
                  <a:lnTo>
                    <a:pt x="5" y="5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8" y="41"/>
                  </a:lnTo>
                  <a:lnTo>
                    <a:pt x="48" y="38"/>
                  </a:lnTo>
                  <a:lnTo>
                    <a:pt x="45" y="3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1" name="Freeform 15"/>
            <p:cNvSpPr>
              <a:spLocks/>
            </p:cNvSpPr>
            <p:nvPr/>
          </p:nvSpPr>
          <p:spPr bwMode="auto">
            <a:xfrm>
              <a:off x="6099322" y="2839175"/>
              <a:ext cx="173038" cy="217488"/>
            </a:xfrm>
            <a:custGeom>
              <a:avLst/>
              <a:gdLst>
                <a:gd name="T0" fmla="*/ 3 w 109"/>
                <a:gd name="T1" fmla="*/ 3 h 137"/>
                <a:gd name="T2" fmla="*/ 3 w 109"/>
                <a:gd name="T3" fmla="*/ 6 h 137"/>
                <a:gd name="T4" fmla="*/ 104 w 109"/>
                <a:gd name="T5" fmla="*/ 6 h 137"/>
                <a:gd name="T6" fmla="*/ 104 w 109"/>
                <a:gd name="T7" fmla="*/ 76 h 137"/>
                <a:gd name="T8" fmla="*/ 89 w 109"/>
                <a:gd name="T9" fmla="*/ 132 h 137"/>
                <a:gd name="T10" fmla="*/ 7 w 109"/>
                <a:gd name="T11" fmla="*/ 132 h 137"/>
                <a:gd name="T12" fmla="*/ 5 w 109"/>
                <a:gd name="T13" fmla="*/ 3 h 137"/>
                <a:gd name="T14" fmla="*/ 3 w 109"/>
                <a:gd name="T15" fmla="*/ 3 h 137"/>
                <a:gd name="T16" fmla="*/ 3 w 109"/>
                <a:gd name="T17" fmla="*/ 6 h 137"/>
                <a:gd name="T18" fmla="*/ 3 w 109"/>
                <a:gd name="T19" fmla="*/ 3 h 137"/>
                <a:gd name="T20" fmla="*/ 0 w 109"/>
                <a:gd name="T21" fmla="*/ 3 h 137"/>
                <a:gd name="T22" fmla="*/ 1 w 109"/>
                <a:gd name="T23" fmla="*/ 137 h 137"/>
                <a:gd name="T24" fmla="*/ 93 w 109"/>
                <a:gd name="T25" fmla="*/ 137 h 137"/>
                <a:gd name="T26" fmla="*/ 109 w 109"/>
                <a:gd name="T27" fmla="*/ 76 h 137"/>
                <a:gd name="T28" fmla="*/ 109 w 109"/>
                <a:gd name="T29" fmla="*/ 0 h 137"/>
                <a:gd name="T30" fmla="*/ 0 w 109"/>
                <a:gd name="T31" fmla="*/ 0 h 137"/>
                <a:gd name="T32" fmla="*/ 0 w 109"/>
                <a:gd name="T33" fmla="*/ 3 h 137"/>
                <a:gd name="T34" fmla="*/ 3 w 109"/>
                <a:gd name="T35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137">
                  <a:moveTo>
                    <a:pt x="3" y="3"/>
                  </a:moveTo>
                  <a:lnTo>
                    <a:pt x="3" y="6"/>
                  </a:lnTo>
                  <a:lnTo>
                    <a:pt x="104" y="6"/>
                  </a:lnTo>
                  <a:lnTo>
                    <a:pt x="104" y="76"/>
                  </a:lnTo>
                  <a:lnTo>
                    <a:pt x="89" y="132"/>
                  </a:lnTo>
                  <a:lnTo>
                    <a:pt x="7" y="132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1" y="137"/>
                  </a:lnTo>
                  <a:lnTo>
                    <a:pt x="93" y="137"/>
                  </a:lnTo>
                  <a:lnTo>
                    <a:pt x="109" y="7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2" name="Freeform 16"/>
            <p:cNvSpPr>
              <a:spLocks/>
            </p:cNvSpPr>
            <p:nvPr/>
          </p:nvSpPr>
          <p:spPr bwMode="auto">
            <a:xfrm>
              <a:off x="6200922" y="2948713"/>
              <a:ext cx="71438" cy="112713"/>
            </a:xfrm>
            <a:custGeom>
              <a:avLst/>
              <a:gdLst>
                <a:gd name="T0" fmla="*/ 40 w 45"/>
                <a:gd name="T1" fmla="*/ 10 h 71"/>
                <a:gd name="T2" fmla="*/ 38 w 45"/>
                <a:gd name="T3" fmla="*/ 8 h 71"/>
                <a:gd name="T4" fmla="*/ 0 w 45"/>
                <a:gd name="T5" fmla="*/ 50 h 71"/>
                <a:gd name="T6" fmla="*/ 26 w 45"/>
                <a:gd name="T7" fmla="*/ 71 h 71"/>
                <a:gd name="T8" fmla="*/ 45 w 45"/>
                <a:gd name="T9" fmla="*/ 0 h 71"/>
                <a:gd name="T10" fmla="*/ 38 w 45"/>
                <a:gd name="T11" fmla="*/ 8 h 71"/>
                <a:gd name="T12" fmla="*/ 40 w 45"/>
                <a:gd name="T13" fmla="*/ 10 h 71"/>
                <a:gd name="T14" fmla="*/ 37 w 45"/>
                <a:gd name="T15" fmla="*/ 10 h 71"/>
                <a:gd name="T16" fmla="*/ 24 w 45"/>
                <a:gd name="T17" fmla="*/ 62 h 71"/>
                <a:gd name="T18" fmla="*/ 8 w 45"/>
                <a:gd name="T19" fmla="*/ 48 h 71"/>
                <a:gd name="T20" fmla="*/ 42 w 45"/>
                <a:gd name="T21" fmla="*/ 12 h 71"/>
                <a:gd name="T22" fmla="*/ 40 w 45"/>
                <a:gd name="T23" fmla="*/ 10 h 71"/>
                <a:gd name="T24" fmla="*/ 37 w 45"/>
                <a:gd name="T25" fmla="*/ 10 h 71"/>
                <a:gd name="T26" fmla="*/ 40 w 45"/>
                <a:gd name="T2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1">
                  <a:moveTo>
                    <a:pt x="40" y="10"/>
                  </a:moveTo>
                  <a:lnTo>
                    <a:pt x="38" y="8"/>
                  </a:lnTo>
                  <a:lnTo>
                    <a:pt x="0" y="50"/>
                  </a:lnTo>
                  <a:lnTo>
                    <a:pt x="26" y="71"/>
                  </a:lnTo>
                  <a:lnTo>
                    <a:pt x="45" y="0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24" y="62"/>
                  </a:lnTo>
                  <a:lnTo>
                    <a:pt x="8" y="48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7" y="10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3" name="Freeform 17"/>
            <p:cNvSpPr>
              <a:spLocks/>
            </p:cNvSpPr>
            <p:nvPr/>
          </p:nvSpPr>
          <p:spPr bwMode="auto">
            <a:xfrm>
              <a:off x="6132659" y="2942363"/>
              <a:ext cx="109538" cy="0"/>
            </a:xfrm>
            <a:custGeom>
              <a:avLst/>
              <a:gdLst>
                <a:gd name="T0" fmla="*/ 0 w 69"/>
                <a:gd name="T1" fmla="*/ 69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0" y="0"/>
                  </a:move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4" name="Line 18"/>
            <p:cNvSpPr>
              <a:spLocks noChangeShapeType="1"/>
            </p:cNvSpPr>
            <p:nvPr/>
          </p:nvSpPr>
          <p:spPr bwMode="auto">
            <a:xfrm>
              <a:off x="6132659" y="2942363"/>
              <a:ext cx="10953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5" name="Rectangle 19"/>
            <p:cNvSpPr>
              <a:spLocks noChangeArrowheads="1"/>
            </p:cNvSpPr>
            <p:nvPr/>
          </p:nvSpPr>
          <p:spPr bwMode="auto">
            <a:xfrm>
              <a:off x="6132659" y="2939188"/>
              <a:ext cx="10953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6" name="Freeform 20"/>
            <p:cNvSpPr>
              <a:spLocks/>
            </p:cNvSpPr>
            <p:nvPr/>
          </p:nvSpPr>
          <p:spPr bwMode="auto">
            <a:xfrm>
              <a:off x="6132659" y="2939188"/>
              <a:ext cx="109538" cy="7938"/>
            </a:xfrm>
            <a:custGeom>
              <a:avLst/>
              <a:gdLst>
                <a:gd name="T0" fmla="*/ 0 w 69"/>
                <a:gd name="T1" fmla="*/ 5 h 5"/>
                <a:gd name="T2" fmla="*/ 69 w 69"/>
                <a:gd name="T3" fmla="*/ 5 h 5"/>
                <a:gd name="T4" fmla="*/ 69 w 69"/>
                <a:gd name="T5" fmla="*/ 0 h 5"/>
                <a:gd name="T6" fmla="*/ 0 w 6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">
                  <a:moveTo>
                    <a:pt x="0" y="5"/>
                  </a:moveTo>
                  <a:lnTo>
                    <a:pt x="69" y="5"/>
                  </a:lnTo>
                  <a:lnTo>
                    <a:pt x="6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7" name="Freeform 21"/>
            <p:cNvSpPr>
              <a:spLocks/>
            </p:cNvSpPr>
            <p:nvPr/>
          </p:nvSpPr>
          <p:spPr bwMode="auto">
            <a:xfrm>
              <a:off x="6132659" y="2961413"/>
              <a:ext cx="88900" cy="0"/>
            </a:xfrm>
            <a:custGeom>
              <a:avLst/>
              <a:gdLst>
                <a:gd name="T0" fmla="*/ 0 w 56"/>
                <a:gd name="T1" fmla="*/ 56 w 56"/>
                <a:gd name="T2" fmla="*/ 0 w 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6">
                  <a:moveTo>
                    <a:pt x="0" y="0"/>
                  </a:move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8" name="Line 22"/>
            <p:cNvSpPr>
              <a:spLocks noChangeShapeType="1"/>
            </p:cNvSpPr>
            <p:nvPr/>
          </p:nvSpPr>
          <p:spPr bwMode="auto">
            <a:xfrm>
              <a:off x="6132659" y="2961413"/>
              <a:ext cx="889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9" name="Rectangle 23"/>
            <p:cNvSpPr>
              <a:spLocks noChangeArrowheads="1"/>
            </p:cNvSpPr>
            <p:nvPr/>
          </p:nvSpPr>
          <p:spPr bwMode="auto">
            <a:xfrm>
              <a:off x="6132659" y="2958238"/>
              <a:ext cx="88900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0" name="Freeform 24"/>
            <p:cNvSpPr>
              <a:spLocks/>
            </p:cNvSpPr>
            <p:nvPr/>
          </p:nvSpPr>
          <p:spPr bwMode="auto">
            <a:xfrm>
              <a:off x="6132659" y="2958238"/>
              <a:ext cx="88900" cy="7938"/>
            </a:xfrm>
            <a:custGeom>
              <a:avLst/>
              <a:gdLst>
                <a:gd name="T0" fmla="*/ 0 w 56"/>
                <a:gd name="T1" fmla="*/ 5 h 5"/>
                <a:gd name="T2" fmla="*/ 56 w 56"/>
                <a:gd name="T3" fmla="*/ 5 h 5"/>
                <a:gd name="T4" fmla="*/ 56 w 56"/>
                <a:gd name="T5" fmla="*/ 0 h 5"/>
                <a:gd name="T6" fmla="*/ 0 w 5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">
                  <a:moveTo>
                    <a:pt x="0" y="5"/>
                  </a:moveTo>
                  <a:lnTo>
                    <a:pt x="56" y="5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1" name="Freeform 25"/>
            <p:cNvSpPr>
              <a:spLocks/>
            </p:cNvSpPr>
            <p:nvPr/>
          </p:nvSpPr>
          <p:spPr bwMode="auto">
            <a:xfrm>
              <a:off x="6132659" y="2980463"/>
              <a:ext cx="65088" cy="0"/>
            </a:xfrm>
            <a:custGeom>
              <a:avLst/>
              <a:gdLst>
                <a:gd name="T0" fmla="*/ 0 w 41"/>
                <a:gd name="T1" fmla="*/ 41 w 41"/>
                <a:gd name="T2" fmla="*/ 0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1">
                  <a:moveTo>
                    <a:pt x="0" y="0"/>
                  </a:moveTo>
                  <a:lnTo>
                    <a:pt x="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2" name="Line 26"/>
            <p:cNvSpPr>
              <a:spLocks noChangeShapeType="1"/>
            </p:cNvSpPr>
            <p:nvPr/>
          </p:nvSpPr>
          <p:spPr bwMode="auto">
            <a:xfrm>
              <a:off x="6132659" y="2980463"/>
              <a:ext cx="650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3" name="Rectangle 27"/>
            <p:cNvSpPr>
              <a:spLocks noChangeArrowheads="1"/>
            </p:cNvSpPr>
            <p:nvPr/>
          </p:nvSpPr>
          <p:spPr bwMode="auto">
            <a:xfrm>
              <a:off x="6132659" y="2977288"/>
              <a:ext cx="65088" cy="7938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4" name="Freeform 28"/>
            <p:cNvSpPr>
              <a:spLocks/>
            </p:cNvSpPr>
            <p:nvPr/>
          </p:nvSpPr>
          <p:spPr bwMode="auto">
            <a:xfrm>
              <a:off x="6132659" y="2977288"/>
              <a:ext cx="65088" cy="7938"/>
            </a:xfrm>
            <a:custGeom>
              <a:avLst/>
              <a:gdLst>
                <a:gd name="T0" fmla="*/ 0 w 41"/>
                <a:gd name="T1" fmla="*/ 5 h 5"/>
                <a:gd name="T2" fmla="*/ 41 w 41"/>
                <a:gd name="T3" fmla="*/ 5 h 5"/>
                <a:gd name="T4" fmla="*/ 41 w 41"/>
                <a:gd name="T5" fmla="*/ 0 h 5"/>
                <a:gd name="T6" fmla="*/ 0 w 4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">
                  <a:moveTo>
                    <a:pt x="0" y="5"/>
                  </a:moveTo>
                  <a:lnTo>
                    <a:pt x="41" y="5"/>
                  </a:lnTo>
                  <a:lnTo>
                    <a:pt x="4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5" name="Freeform 29"/>
            <p:cNvSpPr>
              <a:spLocks/>
            </p:cNvSpPr>
            <p:nvPr/>
          </p:nvSpPr>
          <p:spPr bwMode="auto">
            <a:xfrm>
              <a:off x="6132659" y="3004275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6" name="Line 30"/>
            <p:cNvSpPr>
              <a:spLocks noChangeShapeType="1"/>
            </p:cNvSpPr>
            <p:nvPr/>
          </p:nvSpPr>
          <p:spPr bwMode="auto">
            <a:xfrm>
              <a:off x="6132659" y="3004275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7" name="Rectangle 31"/>
            <p:cNvSpPr>
              <a:spLocks noChangeArrowheads="1"/>
            </p:cNvSpPr>
            <p:nvPr/>
          </p:nvSpPr>
          <p:spPr bwMode="auto">
            <a:xfrm>
              <a:off x="6132659" y="2999513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8" name="Freeform 32"/>
            <p:cNvSpPr>
              <a:spLocks/>
            </p:cNvSpPr>
            <p:nvPr/>
          </p:nvSpPr>
          <p:spPr bwMode="auto">
            <a:xfrm>
              <a:off x="6132659" y="2999513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9" name="Freeform 33"/>
            <p:cNvSpPr>
              <a:spLocks/>
            </p:cNvSpPr>
            <p:nvPr/>
          </p:nvSpPr>
          <p:spPr bwMode="auto">
            <a:xfrm>
              <a:off x="6132659" y="3023325"/>
              <a:ext cx="44450" cy="0"/>
            </a:xfrm>
            <a:custGeom>
              <a:avLst/>
              <a:gdLst>
                <a:gd name="T0" fmla="*/ 0 w 28"/>
                <a:gd name="T1" fmla="*/ 28 w 28"/>
                <a:gd name="T2" fmla="*/ 0 w 2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8">
                  <a:moveTo>
                    <a:pt x="0" y="0"/>
                  </a:move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0" name="Line 34"/>
            <p:cNvSpPr>
              <a:spLocks noChangeShapeType="1"/>
            </p:cNvSpPr>
            <p:nvPr/>
          </p:nvSpPr>
          <p:spPr bwMode="auto">
            <a:xfrm>
              <a:off x="6132659" y="3023325"/>
              <a:ext cx="444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1" name="Rectangle 35"/>
            <p:cNvSpPr>
              <a:spLocks noChangeArrowheads="1"/>
            </p:cNvSpPr>
            <p:nvPr/>
          </p:nvSpPr>
          <p:spPr bwMode="auto">
            <a:xfrm>
              <a:off x="6132659" y="3018563"/>
              <a:ext cx="44450" cy="9525"/>
            </a:xfrm>
            <a:prstGeom prst="rect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2" name="Freeform 36"/>
            <p:cNvSpPr>
              <a:spLocks/>
            </p:cNvSpPr>
            <p:nvPr/>
          </p:nvSpPr>
          <p:spPr bwMode="auto">
            <a:xfrm>
              <a:off x="6132659" y="3018563"/>
              <a:ext cx="44450" cy="9525"/>
            </a:xfrm>
            <a:custGeom>
              <a:avLst/>
              <a:gdLst>
                <a:gd name="T0" fmla="*/ 0 w 28"/>
                <a:gd name="T1" fmla="*/ 6 h 6"/>
                <a:gd name="T2" fmla="*/ 28 w 28"/>
                <a:gd name="T3" fmla="*/ 6 h 6"/>
                <a:gd name="T4" fmla="*/ 28 w 28"/>
                <a:gd name="T5" fmla="*/ 0 h 6"/>
                <a:gd name="T6" fmla="*/ 0 w 2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">
                  <a:moveTo>
                    <a:pt x="0" y="6"/>
                  </a:moveTo>
                  <a:lnTo>
                    <a:pt x="28" y="6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3" name="Freeform 37"/>
            <p:cNvSpPr>
              <a:spLocks/>
            </p:cNvSpPr>
            <p:nvPr/>
          </p:nvSpPr>
          <p:spPr bwMode="auto">
            <a:xfrm>
              <a:off x="6124722" y="2862988"/>
              <a:ext cx="76200" cy="65088"/>
            </a:xfrm>
            <a:custGeom>
              <a:avLst/>
              <a:gdLst>
                <a:gd name="T0" fmla="*/ 45 w 48"/>
                <a:gd name="T1" fmla="*/ 38 h 41"/>
                <a:gd name="T2" fmla="*/ 45 w 48"/>
                <a:gd name="T3" fmla="*/ 36 h 41"/>
                <a:gd name="T4" fmla="*/ 5 w 48"/>
                <a:gd name="T5" fmla="*/ 36 h 41"/>
                <a:gd name="T6" fmla="*/ 5 w 48"/>
                <a:gd name="T7" fmla="*/ 5 h 41"/>
                <a:gd name="T8" fmla="*/ 42 w 48"/>
                <a:gd name="T9" fmla="*/ 5 h 41"/>
                <a:gd name="T10" fmla="*/ 42 w 48"/>
                <a:gd name="T11" fmla="*/ 38 h 41"/>
                <a:gd name="T12" fmla="*/ 45 w 48"/>
                <a:gd name="T13" fmla="*/ 38 h 41"/>
                <a:gd name="T14" fmla="*/ 45 w 48"/>
                <a:gd name="T15" fmla="*/ 36 h 41"/>
                <a:gd name="T16" fmla="*/ 45 w 48"/>
                <a:gd name="T17" fmla="*/ 38 h 41"/>
                <a:gd name="T18" fmla="*/ 48 w 48"/>
                <a:gd name="T19" fmla="*/ 38 h 41"/>
                <a:gd name="T20" fmla="*/ 48 w 48"/>
                <a:gd name="T21" fmla="*/ 0 h 41"/>
                <a:gd name="T22" fmla="*/ 0 w 48"/>
                <a:gd name="T23" fmla="*/ 0 h 41"/>
                <a:gd name="T24" fmla="*/ 0 w 48"/>
                <a:gd name="T25" fmla="*/ 41 h 41"/>
                <a:gd name="T26" fmla="*/ 48 w 48"/>
                <a:gd name="T27" fmla="*/ 41 h 41"/>
                <a:gd name="T28" fmla="*/ 48 w 48"/>
                <a:gd name="T29" fmla="*/ 38 h 41"/>
                <a:gd name="T30" fmla="*/ 45 w 48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41">
                  <a:moveTo>
                    <a:pt x="45" y="38"/>
                  </a:moveTo>
                  <a:lnTo>
                    <a:pt x="45" y="36"/>
                  </a:lnTo>
                  <a:lnTo>
                    <a:pt x="5" y="36"/>
                  </a:lnTo>
                  <a:lnTo>
                    <a:pt x="5" y="5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8" y="41"/>
                  </a:lnTo>
                  <a:lnTo>
                    <a:pt x="48" y="38"/>
                  </a:lnTo>
                  <a:lnTo>
                    <a:pt x="45" y="38"/>
                  </a:ln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44" name="角丸四角形 543"/>
          <p:cNvSpPr/>
          <p:nvPr/>
        </p:nvSpPr>
        <p:spPr>
          <a:xfrm>
            <a:off x="5863705" y="3309193"/>
            <a:ext cx="1007761" cy="40726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>
              <a:lnSpc>
                <a:spcPts val="1400"/>
              </a:lnSpc>
            </a:pPr>
            <a:r>
              <a:rPr kumimoji="1" lang="en-US" altLang="ja-JP" sz="1400" dirty="0" smtClean="0">
                <a:latin typeface="Arial Rounded MT Bold" panose="020F0704030504030204" pitchFamily="34" charset="0"/>
              </a:rPr>
              <a:t>Journal Article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cxnSp>
        <p:nvCxnSpPr>
          <p:cNvPr id="545" name="直線矢印コネクタ 544"/>
          <p:cNvCxnSpPr/>
          <p:nvPr/>
        </p:nvCxnSpPr>
        <p:spPr>
          <a:xfrm flipH="1" flipV="1">
            <a:off x="6861687" y="3515333"/>
            <a:ext cx="638760" cy="2791"/>
          </a:xfrm>
          <a:prstGeom prst="straightConnector1">
            <a:avLst/>
          </a:prstGeom>
          <a:ln w="57150">
            <a:solidFill>
              <a:srgbClr val="504D8E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6" name="角丸四角形 545"/>
          <p:cNvSpPr/>
          <p:nvPr/>
        </p:nvSpPr>
        <p:spPr>
          <a:xfrm>
            <a:off x="7525916" y="3396130"/>
            <a:ext cx="1294556" cy="40928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>
              <a:lnSpc>
                <a:spcPts val="1400"/>
              </a:lnSpc>
            </a:pPr>
            <a:r>
              <a:rPr kumimoji="1" lang="en-US" altLang="ja-JP" sz="1400" dirty="0" smtClean="0">
                <a:latin typeface="Arial Rounded MT Bold" panose="020F0704030504030204" pitchFamily="34" charset="0"/>
              </a:rPr>
              <a:t>Supplemental</a:t>
            </a:r>
            <a:br>
              <a:rPr kumimoji="1" lang="en-US" altLang="ja-JP" sz="1400" dirty="0" smtClean="0">
                <a:latin typeface="Arial Rounded MT Bold" panose="020F0704030504030204" pitchFamily="34" charset="0"/>
              </a:rPr>
            </a:br>
            <a:r>
              <a:rPr kumimoji="1" lang="en-US" altLang="ja-JP" sz="1400" dirty="0" smtClean="0">
                <a:latin typeface="Arial Rounded MT Bold" panose="020F0704030504030204" pitchFamily="34" charset="0"/>
              </a:rPr>
              <a:t>Data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547" name="正方形/長方形 546"/>
          <p:cNvSpPr/>
          <p:nvPr/>
        </p:nvSpPr>
        <p:spPr>
          <a:xfrm>
            <a:off x="5634506" y="3986415"/>
            <a:ext cx="2115835" cy="244381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kumimoji="1" lang="en-US" altLang="ja-JP" sz="1100" dirty="0" smtClean="0"/>
              <a:t>Institutional Research Data </a:t>
            </a:r>
            <a:r>
              <a:rPr kumimoji="1" lang="en-US" altLang="ja-JP" sz="1100" dirty="0" err="1" smtClean="0"/>
              <a:t>Mng</a:t>
            </a:r>
            <a:endParaRPr kumimoji="1" lang="ja-JP" altLang="en-US" sz="1100" dirty="0"/>
          </a:p>
        </p:txBody>
      </p:sp>
      <p:sp>
        <p:nvSpPr>
          <p:cNvPr id="548" name="Freeform 143"/>
          <p:cNvSpPr>
            <a:spLocks/>
          </p:cNvSpPr>
          <p:nvPr/>
        </p:nvSpPr>
        <p:spPr bwMode="auto">
          <a:xfrm>
            <a:off x="2915816" y="4693307"/>
            <a:ext cx="3651933" cy="640234"/>
          </a:xfrm>
          <a:custGeom>
            <a:avLst/>
            <a:gdLst>
              <a:gd name="T0" fmla="*/ 1158 w 1244"/>
              <a:gd name="T1" fmla="*/ 0 h 262"/>
              <a:gd name="T2" fmla="*/ 1138 w 1244"/>
              <a:gd name="T3" fmla="*/ 0 h 262"/>
              <a:gd name="T4" fmla="*/ 1116 w 1244"/>
              <a:gd name="T5" fmla="*/ 24 h 262"/>
              <a:gd name="T6" fmla="*/ 1068 w 1244"/>
              <a:gd name="T7" fmla="*/ 75 h 262"/>
              <a:gd name="T8" fmla="*/ 1067 w 1244"/>
              <a:gd name="T9" fmla="*/ 82 h 262"/>
              <a:gd name="T10" fmla="*/ 1073 w 1244"/>
              <a:gd name="T11" fmla="*/ 85 h 262"/>
              <a:gd name="T12" fmla="*/ 1073 w 1244"/>
              <a:gd name="T13" fmla="*/ 85 h 262"/>
              <a:gd name="T14" fmla="*/ 1112 w 1244"/>
              <a:gd name="T15" fmla="*/ 85 h 262"/>
              <a:gd name="T16" fmla="*/ 1074 w 1244"/>
              <a:gd name="T17" fmla="*/ 156 h 262"/>
              <a:gd name="T18" fmla="*/ 1068 w 1244"/>
              <a:gd name="T19" fmla="*/ 156 h 262"/>
              <a:gd name="T20" fmla="*/ 939 w 1244"/>
              <a:gd name="T21" fmla="*/ 196 h 262"/>
              <a:gd name="T22" fmla="*/ 558 w 1244"/>
              <a:gd name="T23" fmla="*/ 196 h 262"/>
              <a:gd name="T24" fmla="*/ 422 w 1244"/>
              <a:gd name="T25" fmla="*/ 197 h 262"/>
              <a:gd name="T26" fmla="*/ 251 w 1244"/>
              <a:gd name="T27" fmla="*/ 192 h 262"/>
              <a:gd name="T28" fmla="*/ 134 w 1244"/>
              <a:gd name="T29" fmla="*/ 116 h 262"/>
              <a:gd name="T30" fmla="*/ 86 w 1244"/>
              <a:gd name="T31" fmla="*/ 17 h 262"/>
              <a:gd name="T32" fmla="*/ 0 w 1244"/>
              <a:gd name="T33" fmla="*/ 33 h 262"/>
              <a:gd name="T34" fmla="*/ 61 w 1244"/>
              <a:gd name="T35" fmla="*/ 168 h 262"/>
              <a:gd name="T36" fmla="*/ 236 w 1244"/>
              <a:gd name="T37" fmla="*/ 258 h 262"/>
              <a:gd name="T38" fmla="*/ 977 w 1244"/>
              <a:gd name="T39" fmla="*/ 262 h 262"/>
              <a:gd name="T40" fmla="*/ 1042 w 1244"/>
              <a:gd name="T41" fmla="*/ 260 h 262"/>
              <a:gd name="T42" fmla="*/ 1048 w 1244"/>
              <a:gd name="T43" fmla="*/ 261 h 262"/>
              <a:gd name="T44" fmla="*/ 1049 w 1244"/>
              <a:gd name="T45" fmla="*/ 260 h 262"/>
              <a:gd name="T46" fmla="*/ 1128 w 1244"/>
              <a:gd name="T47" fmla="*/ 222 h 262"/>
              <a:gd name="T48" fmla="*/ 1129 w 1244"/>
              <a:gd name="T49" fmla="*/ 222 h 262"/>
              <a:gd name="T50" fmla="*/ 1161 w 1244"/>
              <a:gd name="T51" fmla="*/ 182 h 262"/>
              <a:gd name="T52" fmla="*/ 1197 w 1244"/>
              <a:gd name="T53" fmla="*/ 93 h 262"/>
              <a:gd name="T54" fmla="*/ 1237 w 1244"/>
              <a:gd name="T55" fmla="*/ 102 h 262"/>
              <a:gd name="T56" fmla="*/ 1238 w 1244"/>
              <a:gd name="T57" fmla="*/ 102 h 262"/>
              <a:gd name="T58" fmla="*/ 1243 w 1244"/>
              <a:gd name="T59" fmla="*/ 99 h 262"/>
              <a:gd name="T60" fmla="*/ 1243 w 1244"/>
              <a:gd name="T61" fmla="*/ 92 h 262"/>
              <a:gd name="T62" fmla="*/ 1198 w 1244"/>
              <a:gd name="T63" fmla="*/ 25 h 262"/>
              <a:gd name="T64" fmla="*/ 1191 w 1244"/>
              <a:gd name="T65" fmla="*/ 15 h 262"/>
              <a:gd name="T66" fmla="*/ 1158 w 1244"/>
              <a:gd name="T67" fmla="*/ 15 h 262"/>
              <a:gd name="T68" fmla="*/ 1158 w 1244"/>
              <a:gd name="T6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44" h="262">
                <a:moveTo>
                  <a:pt x="1158" y="0"/>
                </a:moveTo>
                <a:cubicBezTo>
                  <a:pt x="1138" y="0"/>
                  <a:pt x="1138" y="0"/>
                  <a:pt x="1138" y="0"/>
                </a:cubicBezTo>
                <a:cubicBezTo>
                  <a:pt x="1116" y="24"/>
                  <a:pt x="1116" y="24"/>
                  <a:pt x="1116" y="24"/>
                </a:cubicBezTo>
                <a:cubicBezTo>
                  <a:pt x="1068" y="75"/>
                  <a:pt x="1068" y="75"/>
                  <a:pt x="1068" y="75"/>
                </a:cubicBezTo>
                <a:cubicBezTo>
                  <a:pt x="1067" y="77"/>
                  <a:pt x="1066" y="80"/>
                  <a:pt x="1067" y="82"/>
                </a:cubicBezTo>
                <a:cubicBezTo>
                  <a:pt x="1068" y="84"/>
                  <a:pt x="1070" y="85"/>
                  <a:pt x="1073" y="85"/>
                </a:cubicBezTo>
                <a:cubicBezTo>
                  <a:pt x="1073" y="85"/>
                  <a:pt x="1073" y="85"/>
                  <a:pt x="1073" y="85"/>
                </a:cubicBezTo>
                <a:cubicBezTo>
                  <a:pt x="1112" y="85"/>
                  <a:pt x="1112" y="85"/>
                  <a:pt x="1112" y="85"/>
                </a:cubicBezTo>
                <a:cubicBezTo>
                  <a:pt x="1106" y="111"/>
                  <a:pt x="1093" y="136"/>
                  <a:pt x="1074" y="156"/>
                </a:cubicBezTo>
                <a:cubicBezTo>
                  <a:pt x="1068" y="156"/>
                  <a:pt x="1068" y="156"/>
                  <a:pt x="1068" y="156"/>
                </a:cubicBezTo>
                <a:cubicBezTo>
                  <a:pt x="1068" y="156"/>
                  <a:pt x="1058" y="196"/>
                  <a:pt x="939" y="196"/>
                </a:cubicBezTo>
                <a:cubicBezTo>
                  <a:pt x="821" y="196"/>
                  <a:pt x="558" y="196"/>
                  <a:pt x="558" y="196"/>
                </a:cubicBezTo>
                <a:cubicBezTo>
                  <a:pt x="558" y="196"/>
                  <a:pt x="493" y="197"/>
                  <a:pt x="422" y="197"/>
                </a:cubicBezTo>
                <a:cubicBezTo>
                  <a:pt x="350" y="197"/>
                  <a:pt x="274" y="196"/>
                  <a:pt x="251" y="192"/>
                </a:cubicBezTo>
                <a:cubicBezTo>
                  <a:pt x="205" y="184"/>
                  <a:pt x="160" y="152"/>
                  <a:pt x="134" y="116"/>
                </a:cubicBezTo>
                <a:cubicBezTo>
                  <a:pt x="108" y="80"/>
                  <a:pt x="86" y="17"/>
                  <a:pt x="86" y="17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16" y="126"/>
                  <a:pt x="61" y="168"/>
                </a:cubicBezTo>
                <a:cubicBezTo>
                  <a:pt x="107" y="210"/>
                  <a:pt x="184" y="256"/>
                  <a:pt x="236" y="258"/>
                </a:cubicBezTo>
                <a:cubicBezTo>
                  <a:pt x="288" y="260"/>
                  <a:pt x="900" y="262"/>
                  <a:pt x="977" y="262"/>
                </a:cubicBezTo>
                <a:cubicBezTo>
                  <a:pt x="1007" y="262"/>
                  <a:pt x="1027" y="262"/>
                  <a:pt x="1042" y="260"/>
                </a:cubicBezTo>
                <a:cubicBezTo>
                  <a:pt x="1045" y="260"/>
                  <a:pt x="1046" y="261"/>
                  <a:pt x="1048" y="261"/>
                </a:cubicBezTo>
                <a:cubicBezTo>
                  <a:pt x="1048" y="261"/>
                  <a:pt x="1049" y="261"/>
                  <a:pt x="1049" y="260"/>
                </a:cubicBezTo>
                <a:cubicBezTo>
                  <a:pt x="1077" y="250"/>
                  <a:pt x="1104" y="245"/>
                  <a:pt x="1128" y="222"/>
                </a:cubicBezTo>
                <a:cubicBezTo>
                  <a:pt x="1129" y="222"/>
                  <a:pt x="1129" y="222"/>
                  <a:pt x="1129" y="222"/>
                </a:cubicBezTo>
                <a:cubicBezTo>
                  <a:pt x="1144" y="209"/>
                  <a:pt x="1155" y="195"/>
                  <a:pt x="1161" y="182"/>
                </a:cubicBezTo>
                <a:cubicBezTo>
                  <a:pt x="1179" y="155"/>
                  <a:pt x="1191" y="125"/>
                  <a:pt x="1197" y="93"/>
                </a:cubicBezTo>
                <a:cubicBezTo>
                  <a:pt x="1237" y="102"/>
                  <a:pt x="1237" y="102"/>
                  <a:pt x="1237" y="102"/>
                </a:cubicBezTo>
                <a:cubicBezTo>
                  <a:pt x="1237" y="102"/>
                  <a:pt x="1237" y="102"/>
                  <a:pt x="1238" y="102"/>
                </a:cubicBezTo>
                <a:cubicBezTo>
                  <a:pt x="1240" y="102"/>
                  <a:pt x="1241" y="101"/>
                  <a:pt x="1243" y="99"/>
                </a:cubicBezTo>
                <a:cubicBezTo>
                  <a:pt x="1244" y="97"/>
                  <a:pt x="1244" y="94"/>
                  <a:pt x="1243" y="92"/>
                </a:cubicBezTo>
                <a:cubicBezTo>
                  <a:pt x="1198" y="25"/>
                  <a:pt x="1198" y="25"/>
                  <a:pt x="1198" y="25"/>
                </a:cubicBezTo>
                <a:cubicBezTo>
                  <a:pt x="1191" y="15"/>
                  <a:pt x="1191" y="15"/>
                  <a:pt x="1191" y="15"/>
                </a:cubicBezTo>
                <a:cubicBezTo>
                  <a:pt x="1158" y="15"/>
                  <a:pt x="1158" y="15"/>
                  <a:pt x="1158" y="15"/>
                </a:cubicBezTo>
                <a:cubicBezTo>
                  <a:pt x="1158" y="0"/>
                  <a:pt x="1158" y="0"/>
                  <a:pt x="1158" y="0"/>
                </a:cubicBezTo>
              </a:path>
            </a:pathLst>
          </a:custGeom>
          <a:solidFill>
            <a:srgbClr val="BFBE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9" name="フローチャート: 磁気ディスク 548"/>
          <p:cNvSpPr/>
          <p:nvPr/>
        </p:nvSpPr>
        <p:spPr>
          <a:xfrm>
            <a:off x="3380523" y="5428114"/>
            <a:ext cx="583531" cy="487078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Hot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sp>
        <p:nvSpPr>
          <p:cNvPr id="550" name="フローチャート: 磁気ディスク 549"/>
          <p:cNvSpPr/>
          <p:nvPr/>
        </p:nvSpPr>
        <p:spPr>
          <a:xfrm>
            <a:off x="4025852" y="5425582"/>
            <a:ext cx="583531" cy="487078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Hot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sp>
        <p:nvSpPr>
          <p:cNvPr id="551" name="フローチャート: 磁気ディスク 550"/>
          <p:cNvSpPr/>
          <p:nvPr/>
        </p:nvSpPr>
        <p:spPr>
          <a:xfrm>
            <a:off x="4676323" y="5420166"/>
            <a:ext cx="583531" cy="487078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Hot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sp>
        <p:nvSpPr>
          <p:cNvPr id="552" name="フローチャート: 磁気ディスク 551"/>
          <p:cNvSpPr/>
          <p:nvPr/>
        </p:nvSpPr>
        <p:spPr>
          <a:xfrm>
            <a:off x="3672288" y="5792416"/>
            <a:ext cx="583531" cy="487078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Cold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sp>
        <p:nvSpPr>
          <p:cNvPr id="553" name="フローチャート: 磁気ディスク 552"/>
          <p:cNvSpPr/>
          <p:nvPr/>
        </p:nvSpPr>
        <p:spPr>
          <a:xfrm>
            <a:off x="4317617" y="5789884"/>
            <a:ext cx="583531" cy="487078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Cold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sp>
        <p:nvSpPr>
          <p:cNvPr id="554" name="フローチャート: 磁気ディスク 553"/>
          <p:cNvSpPr/>
          <p:nvPr/>
        </p:nvSpPr>
        <p:spPr>
          <a:xfrm>
            <a:off x="4968088" y="5784468"/>
            <a:ext cx="583531" cy="487078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ts val="800"/>
              </a:lnSpc>
            </a:pPr>
            <a:r>
              <a:rPr kumimoji="1" lang="en-US" altLang="ja-JP" sz="1050" dirty="0" smtClean="0"/>
              <a:t>Cold</a:t>
            </a:r>
            <a:br>
              <a:rPr kumimoji="1" lang="en-US" altLang="ja-JP" sz="1050" dirty="0" smtClean="0"/>
            </a:br>
            <a:r>
              <a:rPr kumimoji="1" lang="en-US" altLang="ja-JP" sz="1050" dirty="0" smtClean="0"/>
              <a:t>Storage</a:t>
            </a:r>
            <a:endParaRPr kumimoji="1" lang="ja-JP" altLang="en-US" sz="1050" dirty="0"/>
          </a:p>
        </p:txBody>
      </p:sp>
      <p:grpSp>
        <p:nvGrpSpPr>
          <p:cNvPr id="555" name="グループ化 554"/>
          <p:cNvGrpSpPr/>
          <p:nvPr/>
        </p:nvGrpSpPr>
        <p:grpSpPr>
          <a:xfrm>
            <a:off x="3150976" y="2518813"/>
            <a:ext cx="3011756" cy="2719634"/>
            <a:chOff x="3150976" y="2313889"/>
            <a:chExt cx="3011756" cy="2719634"/>
          </a:xfrm>
        </p:grpSpPr>
        <p:sp>
          <p:nvSpPr>
            <p:cNvPr id="556" name="二等辺三角形 555"/>
            <p:cNvSpPr/>
            <p:nvPr/>
          </p:nvSpPr>
          <p:spPr>
            <a:xfrm>
              <a:off x="3150976" y="2313889"/>
              <a:ext cx="3011756" cy="2664296"/>
            </a:xfrm>
            <a:prstGeom prst="triangle">
              <a:avLst/>
            </a:prstGeom>
            <a:solidFill>
              <a:schemeClr val="bg1"/>
            </a:solidFill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557" name="グループ化 556"/>
            <p:cNvGrpSpPr/>
            <p:nvPr/>
          </p:nvGrpSpPr>
          <p:grpSpPr>
            <a:xfrm>
              <a:off x="5045899" y="4397861"/>
              <a:ext cx="534382" cy="223459"/>
              <a:chOff x="5737978" y="2839175"/>
              <a:chExt cx="534382" cy="223459"/>
            </a:xfrm>
          </p:grpSpPr>
          <p:sp>
            <p:nvSpPr>
              <p:cNvPr id="675" name="Freeform 15"/>
              <p:cNvSpPr>
                <a:spLocks/>
              </p:cNvSpPr>
              <p:nvPr/>
            </p:nvSpPr>
            <p:spPr bwMode="auto">
              <a:xfrm>
                <a:off x="5737978" y="2840383"/>
                <a:ext cx="173038" cy="217488"/>
              </a:xfrm>
              <a:custGeom>
                <a:avLst/>
                <a:gdLst>
                  <a:gd name="T0" fmla="*/ 3 w 109"/>
                  <a:gd name="T1" fmla="*/ 3 h 137"/>
                  <a:gd name="T2" fmla="*/ 3 w 109"/>
                  <a:gd name="T3" fmla="*/ 6 h 137"/>
                  <a:gd name="T4" fmla="*/ 104 w 109"/>
                  <a:gd name="T5" fmla="*/ 6 h 137"/>
                  <a:gd name="T6" fmla="*/ 104 w 109"/>
                  <a:gd name="T7" fmla="*/ 76 h 137"/>
                  <a:gd name="T8" fmla="*/ 89 w 109"/>
                  <a:gd name="T9" fmla="*/ 132 h 137"/>
                  <a:gd name="T10" fmla="*/ 7 w 109"/>
                  <a:gd name="T11" fmla="*/ 132 h 137"/>
                  <a:gd name="T12" fmla="*/ 5 w 109"/>
                  <a:gd name="T13" fmla="*/ 3 h 137"/>
                  <a:gd name="T14" fmla="*/ 3 w 109"/>
                  <a:gd name="T15" fmla="*/ 3 h 137"/>
                  <a:gd name="T16" fmla="*/ 3 w 109"/>
                  <a:gd name="T17" fmla="*/ 6 h 137"/>
                  <a:gd name="T18" fmla="*/ 3 w 109"/>
                  <a:gd name="T19" fmla="*/ 3 h 137"/>
                  <a:gd name="T20" fmla="*/ 0 w 109"/>
                  <a:gd name="T21" fmla="*/ 3 h 137"/>
                  <a:gd name="T22" fmla="*/ 1 w 109"/>
                  <a:gd name="T23" fmla="*/ 137 h 137"/>
                  <a:gd name="T24" fmla="*/ 93 w 109"/>
                  <a:gd name="T25" fmla="*/ 137 h 137"/>
                  <a:gd name="T26" fmla="*/ 109 w 109"/>
                  <a:gd name="T27" fmla="*/ 76 h 137"/>
                  <a:gd name="T28" fmla="*/ 109 w 109"/>
                  <a:gd name="T29" fmla="*/ 0 h 137"/>
                  <a:gd name="T30" fmla="*/ 0 w 109"/>
                  <a:gd name="T31" fmla="*/ 0 h 137"/>
                  <a:gd name="T32" fmla="*/ 0 w 109"/>
                  <a:gd name="T33" fmla="*/ 3 h 137"/>
                  <a:gd name="T34" fmla="*/ 3 w 109"/>
                  <a:gd name="T35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137">
                    <a:moveTo>
                      <a:pt x="3" y="3"/>
                    </a:moveTo>
                    <a:lnTo>
                      <a:pt x="3" y="6"/>
                    </a:lnTo>
                    <a:lnTo>
                      <a:pt x="104" y="6"/>
                    </a:lnTo>
                    <a:lnTo>
                      <a:pt x="104" y="76"/>
                    </a:lnTo>
                    <a:lnTo>
                      <a:pt x="89" y="132"/>
                    </a:lnTo>
                    <a:lnTo>
                      <a:pt x="7" y="132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137"/>
                    </a:lnTo>
                    <a:lnTo>
                      <a:pt x="93" y="137"/>
                    </a:lnTo>
                    <a:lnTo>
                      <a:pt x="109" y="76"/>
                    </a:lnTo>
                    <a:lnTo>
                      <a:pt x="109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6" name="Freeform 16"/>
              <p:cNvSpPr>
                <a:spLocks/>
              </p:cNvSpPr>
              <p:nvPr/>
            </p:nvSpPr>
            <p:spPr bwMode="auto">
              <a:xfrm>
                <a:off x="5839578" y="2949921"/>
                <a:ext cx="71438" cy="112713"/>
              </a:xfrm>
              <a:custGeom>
                <a:avLst/>
                <a:gdLst>
                  <a:gd name="T0" fmla="*/ 40 w 45"/>
                  <a:gd name="T1" fmla="*/ 10 h 71"/>
                  <a:gd name="T2" fmla="*/ 38 w 45"/>
                  <a:gd name="T3" fmla="*/ 8 h 71"/>
                  <a:gd name="T4" fmla="*/ 0 w 45"/>
                  <a:gd name="T5" fmla="*/ 50 h 71"/>
                  <a:gd name="T6" fmla="*/ 26 w 45"/>
                  <a:gd name="T7" fmla="*/ 71 h 71"/>
                  <a:gd name="T8" fmla="*/ 45 w 45"/>
                  <a:gd name="T9" fmla="*/ 0 h 71"/>
                  <a:gd name="T10" fmla="*/ 38 w 45"/>
                  <a:gd name="T11" fmla="*/ 8 h 71"/>
                  <a:gd name="T12" fmla="*/ 40 w 45"/>
                  <a:gd name="T13" fmla="*/ 10 h 71"/>
                  <a:gd name="T14" fmla="*/ 37 w 45"/>
                  <a:gd name="T15" fmla="*/ 10 h 71"/>
                  <a:gd name="T16" fmla="*/ 24 w 45"/>
                  <a:gd name="T17" fmla="*/ 62 h 71"/>
                  <a:gd name="T18" fmla="*/ 8 w 45"/>
                  <a:gd name="T19" fmla="*/ 48 h 71"/>
                  <a:gd name="T20" fmla="*/ 42 w 45"/>
                  <a:gd name="T21" fmla="*/ 12 h 71"/>
                  <a:gd name="T22" fmla="*/ 40 w 45"/>
                  <a:gd name="T23" fmla="*/ 10 h 71"/>
                  <a:gd name="T24" fmla="*/ 37 w 45"/>
                  <a:gd name="T25" fmla="*/ 10 h 71"/>
                  <a:gd name="T26" fmla="*/ 40 w 45"/>
                  <a:gd name="T27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71">
                    <a:moveTo>
                      <a:pt x="40" y="10"/>
                    </a:moveTo>
                    <a:lnTo>
                      <a:pt x="38" y="8"/>
                    </a:lnTo>
                    <a:lnTo>
                      <a:pt x="0" y="50"/>
                    </a:lnTo>
                    <a:lnTo>
                      <a:pt x="26" y="71"/>
                    </a:lnTo>
                    <a:lnTo>
                      <a:pt x="45" y="0"/>
                    </a:lnTo>
                    <a:lnTo>
                      <a:pt x="38" y="8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24" y="62"/>
                    </a:lnTo>
                    <a:lnTo>
                      <a:pt x="8" y="48"/>
                    </a:lnTo>
                    <a:lnTo>
                      <a:pt x="42" y="12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40" y="10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7" name="Freeform 17"/>
              <p:cNvSpPr>
                <a:spLocks/>
              </p:cNvSpPr>
              <p:nvPr/>
            </p:nvSpPr>
            <p:spPr bwMode="auto">
              <a:xfrm>
                <a:off x="5771315" y="2943571"/>
                <a:ext cx="109538" cy="0"/>
              </a:xfrm>
              <a:custGeom>
                <a:avLst/>
                <a:gdLst>
                  <a:gd name="T0" fmla="*/ 0 w 69"/>
                  <a:gd name="T1" fmla="*/ 69 w 69"/>
                  <a:gd name="T2" fmla="*/ 0 w 6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9">
                    <a:moveTo>
                      <a:pt x="0" y="0"/>
                    </a:moveTo>
                    <a:lnTo>
                      <a:pt x="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8" name="Line 18"/>
              <p:cNvSpPr>
                <a:spLocks noChangeShapeType="1"/>
              </p:cNvSpPr>
              <p:nvPr/>
            </p:nvSpPr>
            <p:spPr bwMode="auto">
              <a:xfrm>
                <a:off x="5771315" y="2943571"/>
                <a:ext cx="10953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9" name="Rectangle 19"/>
              <p:cNvSpPr>
                <a:spLocks noChangeArrowheads="1"/>
              </p:cNvSpPr>
              <p:nvPr/>
            </p:nvSpPr>
            <p:spPr bwMode="auto">
              <a:xfrm>
                <a:off x="5771315" y="2940396"/>
                <a:ext cx="10953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0" name="Freeform 20"/>
              <p:cNvSpPr>
                <a:spLocks/>
              </p:cNvSpPr>
              <p:nvPr/>
            </p:nvSpPr>
            <p:spPr bwMode="auto">
              <a:xfrm>
                <a:off x="5771315" y="2940396"/>
                <a:ext cx="109538" cy="7938"/>
              </a:xfrm>
              <a:custGeom>
                <a:avLst/>
                <a:gdLst>
                  <a:gd name="T0" fmla="*/ 0 w 69"/>
                  <a:gd name="T1" fmla="*/ 5 h 5"/>
                  <a:gd name="T2" fmla="*/ 69 w 69"/>
                  <a:gd name="T3" fmla="*/ 5 h 5"/>
                  <a:gd name="T4" fmla="*/ 69 w 69"/>
                  <a:gd name="T5" fmla="*/ 0 h 5"/>
                  <a:gd name="T6" fmla="*/ 0 w 6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5">
                    <a:moveTo>
                      <a:pt x="0" y="5"/>
                    </a:moveTo>
                    <a:lnTo>
                      <a:pt x="69" y="5"/>
                    </a:lnTo>
                    <a:lnTo>
                      <a:pt x="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1" name="Freeform 21"/>
              <p:cNvSpPr>
                <a:spLocks/>
              </p:cNvSpPr>
              <p:nvPr/>
            </p:nvSpPr>
            <p:spPr bwMode="auto">
              <a:xfrm>
                <a:off x="5771315" y="2962621"/>
                <a:ext cx="88900" cy="0"/>
              </a:xfrm>
              <a:custGeom>
                <a:avLst/>
                <a:gdLst>
                  <a:gd name="T0" fmla="*/ 0 w 56"/>
                  <a:gd name="T1" fmla="*/ 56 w 56"/>
                  <a:gd name="T2" fmla="*/ 0 w 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6">
                    <a:moveTo>
                      <a:pt x="0" y="0"/>
                    </a:move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2" name="Line 22"/>
              <p:cNvSpPr>
                <a:spLocks noChangeShapeType="1"/>
              </p:cNvSpPr>
              <p:nvPr/>
            </p:nvSpPr>
            <p:spPr bwMode="auto">
              <a:xfrm>
                <a:off x="5771315" y="2962621"/>
                <a:ext cx="889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3" name="Rectangle 23"/>
              <p:cNvSpPr>
                <a:spLocks noChangeArrowheads="1"/>
              </p:cNvSpPr>
              <p:nvPr/>
            </p:nvSpPr>
            <p:spPr bwMode="auto">
              <a:xfrm>
                <a:off x="5771315" y="2959446"/>
                <a:ext cx="88900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4" name="Freeform 24"/>
              <p:cNvSpPr>
                <a:spLocks/>
              </p:cNvSpPr>
              <p:nvPr/>
            </p:nvSpPr>
            <p:spPr bwMode="auto">
              <a:xfrm>
                <a:off x="5771315" y="2959446"/>
                <a:ext cx="88900" cy="7938"/>
              </a:xfrm>
              <a:custGeom>
                <a:avLst/>
                <a:gdLst>
                  <a:gd name="T0" fmla="*/ 0 w 56"/>
                  <a:gd name="T1" fmla="*/ 5 h 5"/>
                  <a:gd name="T2" fmla="*/ 56 w 56"/>
                  <a:gd name="T3" fmla="*/ 5 h 5"/>
                  <a:gd name="T4" fmla="*/ 56 w 56"/>
                  <a:gd name="T5" fmla="*/ 0 h 5"/>
                  <a:gd name="T6" fmla="*/ 0 w 5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5">
                    <a:moveTo>
                      <a:pt x="0" y="5"/>
                    </a:moveTo>
                    <a:lnTo>
                      <a:pt x="56" y="5"/>
                    </a:lnTo>
                    <a:lnTo>
                      <a:pt x="56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5" name="Freeform 25"/>
              <p:cNvSpPr>
                <a:spLocks/>
              </p:cNvSpPr>
              <p:nvPr/>
            </p:nvSpPr>
            <p:spPr bwMode="auto">
              <a:xfrm>
                <a:off x="5771315" y="2981671"/>
                <a:ext cx="65088" cy="0"/>
              </a:xfrm>
              <a:custGeom>
                <a:avLst/>
                <a:gdLst>
                  <a:gd name="T0" fmla="*/ 0 w 41"/>
                  <a:gd name="T1" fmla="*/ 41 w 41"/>
                  <a:gd name="T2" fmla="*/ 0 w 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1">
                    <a:moveTo>
                      <a:pt x="0" y="0"/>
                    </a:moveTo>
                    <a:lnTo>
                      <a:pt x="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6" name="Line 26"/>
              <p:cNvSpPr>
                <a:spLocks noChangeShapeType="1"/>
              </p:cNvSpPr>
              <p:nvPr/>
            </p:nvSpPr>
            <p:spPr bwMode="auto">
              <a:xfrm>
                <a:off x="5771315" y="2981671"/>
                <a:ext cx="650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7" name="Rectangle 27"/>
              <p:cNvSpPr>
                <a:spLocks noChangeArrowheads="1"/>
              </p:cNvSpPr>
              <p:nvPr/>
            </p:nvSpPr>
            <p:spPr bwMode="auto">
              <a:xfrm>
                <a:off x="5771315" y="2978496"/>
                <a:ext cx="6508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8" name="Freeform 28"/>
              <p:cNvSpPr>
                <a:spLocks/>
              </p:cNvSpPr>
              <p:nvPr/>
            </p:nvSpPr>
            <p:spPr bwMode="auto">
              <a:xfrm>
                <a:off x="5771315" y="2978496"/>
                <a:ext cx="65088" cy="7938"/>
              </a:xfrm>
              <a:custGeom>
                <a:avLst/>
                <a:gdLst>
                  <a:gd name="T0" fmla="*/ 0 w 41"/>
                  <a:gd name="T1" fmla="*/ 5 h 5"/>
                  <a:gd name="T2" fmla="*/ 41 w 41"/>
                  <a:gd name="T3" fmla="*/ 5 h 5"/>
                  <a:gd name="T4" fmla="*/ 41 w 41"/>
                  <a:gd name="T5" fmla="*/ 0 h 5"/>
                  <a:gd name="T6" fmla="*/ 0 w 4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5">
                    <a:moveTo>
                      <a:pt x="0" y="5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9" name="Freeform 29"/>
              <p:cNvSpPr>
                <a:spLocks/>
              </p:cNvSpPr>
              <p:nvPr/>
            </p:nvSpPr>
            <p:spPr bwMode="auto">
              <a:xfrm>
                <a:off x="5771315" y="3005483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0" name="Line 30"/>
              <p:cNvSpPr>
                <a:spLocks noChangeShapeType="1"/>
              </p:cNvSpPr>
              <p:nvPr/>
            </p:nvSpPr>
            <p:spPr bwMode="auto">
              <a:xfrm>
                <a:off x="5771315" y="3005483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1" name="Rectangle 31"/>
              <p:cNvSpPr>
                <a:spLocks noChangeArrowheads="1"/>
              </p:cNvSpPr>
              <p:nvPr/>
            </p:nvSpPr>
            <p:spPr bwMode="auto">
              <a:xfrm>
                <a:off x="5771315" y="3000721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2" name="Freeform 32"/>
              <p:cNvSpPr>
                <a:spLocks/>
              </p:cNvSpPr>
              <p:nvPr/>
            </p:nvSpPr>
            <p:spPr bwMode="auto">
              <a:xfrm>
                <a:off x="5771315" y="3000721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3" name="Freeform 33"/>
              <p:cNvSpPr>
                <a:spLocks/>
              </p:cNvSpPr>
              <p:nvPr/>
            </p:nvSpPr>
            <p:spPr bwMode="auto">
              <a:xfrm>
                <a:off x="5771315" y="3024533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4" name="Line 34"/>
              <p:cNvSpPr>
                <a:spLocks noChangeShapeType="1"/>
              </p:cNvSpPr>
              <p:nvPr/>
            </p:nvSpPr>
            <p:spPr bwMode="auto">
              <a:xfrm>
                <a:off x="5771315" y="3024533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5" name="Rectangle 35"/>
              <p:cNvSpPr>
                <a:spLocks noChangeArrowheads="1"/>
              </p:cNvSpPr>
              <p:nvPr/>
            </p:nvSpPr>
            <p:spPr bwMode="auto">
              <a:xfrm>
                <a:off x="5771315" y="3019771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6" name="Freeform 36"/>
              <p:cNvSpPr>
                <a:spLocks/>
              </p:cNvSpPr>
              <p:nvPr/>
            </p:nvSpPr>
            <p:spPr bwMode="auto">
              <a:xfrm>
                <a:off x="5771315" y="3019771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7" name="Freeform 37"/>
              <p:cNvSpPr>
                <a:spLocks/>
              </p:cNvSpPr>
              <p:nvPr/>
            </p:nvSpPr>
            <p:spPr bwMode="auto">
              <a:xfrm>
                <a:off x="5763378" y="2864196"/>
                <a:ext cx="76200" cy="65088"/>
              </a:xfrm>
              <a:custGeom>
                <a:avLst/>
                <a:gdLst>
                  <a:gd name="T0" fmla="*/ 45 w 48"/>
                  <a:gd name="T1" fmla="*/ 38 h 41"/>
                  <a:gd name="T2" fmla="*/ 45 w 48"/>
                  <a:gd name="T3" fmla="*/ 36 h 41"/>
                  <a:gd name="T4" fmla="*/ 5 w 48"/>
                  <a:gd name="T5" fmla="*/ 36 h 41"/>
                  <a:gd name="T6" fmla="*/ 5 w 48"/>
                  <a:gd name="T7" fmla="*/ 5 h 41"/>
                  <a:gd name="T8" fmla="*/ 42 w 48"/>
                  <a:gd name="T9" fmla="*/ 5 h 41"/>
                  <a:gd name="T10" fmla="*/ 42 w 48"/>
                  <a:gd name="T11" fmla="*/ 38 h 41"/>
                  <a:gd name="T12" fmla="*/ 45 w 48"/>
                  <a:gd name="T13" fmla="*/ 38 h 41"/>
                  <a:gd name="T14" fmla="*/ 45 w 48"/>
                  <a:gd name="T15" fmla="*/ 36 h 41"/>
                  <a:gd name="T16" fmla="*/ 45 w 48"/>
                  <a:gd name="T17" fmla="*/ 38 h 41"/>
                  <a:gd name="T18" fmla="*/ 48 w 48"/>
                  <a:gd name="T19" fmla="*/ 38 h 41"/>
                  <a:gd name="T20" fmla="*/ 48 w 48"/>
                  <a:gd name="T21" fmla="*/ 0 h 41"/>
                  <a:gd name="T22" fmla="*/ 0 w 48"/>
                  <a:gd name="T23" fmla="*/ 0 h 41"/>
                  <a:gd name="T24" fmla="*/ 0 w 48"/>
                  <a:gd name="T25" fmla="*/ 41 h 41"/>
                  <a:gd name="T26" fmla="*/ 48 w 48"/>
                  <a:gd name="T27" fmla="*/ 41 h 41"/>
                  <a:gd name="T28" fmla="*/ 48 w 48"/>
                  <a:gd name="T29" fmla="*/ 38 h 41"/>
                  <a:gd name="T30" fmla="*/ 45 w 48"/>
                  <a:gd name="T3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41">
                    <a:moveTo>
                      <a:pt x="45" y="38"/>
                    </a:moveTo>
                    <a:lnTo>
                      <a:pt x="45" y="36"/>
                    </a:lnTo>
                    <a:lnTo>
                      <a:pt x="5" y="36"/>
                    </a:lnTo>
                    <a:lnTo>
                      <a:pt x="5" y="5"/>
                    </a:lnTo>
                    <a:lnTo>
                      <a:pt x="42" y="5"/>
                    </a:lnTo>
                    <a:lnTo>
                      <a:pt x="42" y="38"/>
                    </a:lnTo>
                    <a:lnTo>
                      <a:pt x="45" y="38"/>
                    </a:lnTo>
                    <a:lnTo>
                      <a:pt x="45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8" y="41"/>
                    </a:lnTo>
                    <a:lnTo>
                      <a:pt x="48" y="38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8" name="Freeform 15"/>
              <p:cNvSpPr>
                <a:spLocks/>
              </p:cNvSpPr>
              <p:nvPr/>
            </p:nvSpPr>
            <p:spPr bwMode="auto">
              <a:xfrm>
                <a:off x="5919067" y="2840383"/>
                <a:ext cx="173038" cy="217488"/>
              </a:xfrm>
              <a:custGeom>
                <a:avLst/>
                <a:gdLst>
                  <a:gd name="T0" fmla="*/ 3 w 109"/>
                  <a:gd name="T1" fmla="*/ 3 h 137"/>
                  <a:gd name="T2" fmla="*/ 3 w 109"/>
                  <a:gd name="T3" fmla="*/ 6 h 137"/>
                  <a:gd name="T4" fmla="*/ 104 w 109"/>
                  <a:gd name="T5" fmla="*/ 6 h 137"/>
                  <a:gd name="T6" fmla="*/ 104 w 109"/>
                  <a:gd name="T7" fmla="*/ 76 h 137"/>
                  <a:gd name="T8" fmla="*/ 89 w 109"/>
                  <a:gd name="T9" fmla="*/ 132 h 137"/>
                  <a:gd name="T10" fmla="*/ 7 w 109"/>
                  <a:gd name="T11" fmla="*/ 132 h 137"/>
                  <a:gd name="T12" fmla="*/ 5 w 109"/>
                  <a:gd name="T13" fmla="*/ 3 h 137"/>
                  <a:gd name="T14" fmla="*/ 3 w 109"/>
                  <a:gd name="T15" fmla="*/ 3 h 137"/>
                  <a:gd name="T16" fmla="*/ 3 w 109"/>
                  <a:gd name="T17" fmla="*/ 6 h 137"/>
                  <a:gd name="T18" fmla="*/ 3 w 109"/>
                  <a:gd name="T19" fmla="*/ 3 h 137"/>
                  <a:gd name="T20" fmla="*/ 0 w 109"/>
                  <a:gd name="T21" fmla="*/ 3 h 137"/>
                  <a:gd name="T22" fmla="*/ 1 w 109"/>
                  <a:gd name="T23" fmla="*/ 137 h 137"/>
                  <a:gd name="T24" fmla="*/ 93 w 109"/>
                  <a:gd name="T25" fmla="*/ 137 h 137"/>
                  <a:gd name="T26" fmla="*/ 109 w 109"/>
                  <a:gd name="T27" fmla="*/ 76 h 137"/>
                  <a:gd name="T28" fmla="*/ 109 w 109"/>
                  <a:gd name="T29" fmla="*/ 0 h 137"/>
                  <a:gd name="T30" fmla="*/ 0 w 109"/>
                  <a:gd name="T31" fmla="*/ 0 h 137"/>
                  <a:gd name="T32" fmla="*/ 0 w 109"/>
                  <a:gd name="T33" fmla="*/ 3 h 137"/>
                  <a:gd name="T34" fmla="*/ 3 w 109"/>
                  <a:gd name="T35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137">
                    <a:moveTo>
                      <a:pt x="3" y="3"/>
                    </a:moveTo>
                    <a:lnTo>
                      <a:pt x="3" y="6"/>
                    </a:lnTo>
                    <a:lnTo>
                      <a:pt x="104" y="6"/>
                    </a:lnTo>
                    <a:lnTo>
                      <a:pt x="104" y="76"/>
                    </a:lnTo>
                    <a:lnTo>
                      <a:pt x="89" y="132"/>
                    </a:lnTo>
                    <a:lnTo>
                      <a:pt x="7" y="132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137"/>
                    </a:lnTo>
                    <a:lnTo>
                      <a:pt x="93" y="137"/>
                    </a:lnTo>
                    <a:lnTo>
                      <a:pt x="109" y="76"/>
                    </a:lnTo>
                    <a:lnTo>
                      <a:pt x="109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9" name="Freeform 16"/>
              <p:cNvSpPr>
                <a:spLocks/>
              </p:cNvSpPr>
              <p:nvPr/>
            </p:nvSpPr>
            <p:spPr bwMode="auto">
              <a:xfrm>
                <a:off x="6020667" y="2949921"/>
                <a:ext cx="71438" cy="112713"/>
              </a:xfrm>
              <a:custGeom>
                <a:avLst/>
                <a:gdLst>
                  <a:gd name="T0" fmla="*/ 40 w 45"/>
                  <a:gd name="T1" fmla="*/ 10 h 71"/>
                  <a:gd name="T2" fmla="*/ 38 w 45"/>
                  <a:gd name="T3" fmla="*/ 8 h 71"/>
                  <a:gd name="T4" fmla="*/ 0 w 45"/>
                  <a:gd name="T5" fmla="*/ 50 h 71"/>
                  <a:gd name="T6" fmla="*/ 26 w 45"/>
                  <a:gd name="T7" fmla="*/ 71 h 71"/>
                  <a:gd name="T8" fmla="*/ 45 w 45"/>
                  <a:gd name="T9" fmla="*/ 0 h 71"/>
                  <a:gd name="T10" fmla="*/ 38 w 45"/>
                  <a:gd name="T11" fmla="*/ 8 h 71"/>
                  <a:gd name="T12" fmla="*/ 40 w 45"/>
                  <a:gd name="T13" fmla="*/ 10 h 71"/>
                  <a:gd name="T14" fmla="*/ 37 w 45"/>
                  <a:gd name="T15" fmla="*/ 10 h 71"/>
                  <a:gd name="T16" fmla="*/ 24 w 45"/>
                  <a:gd name="T17" fmla="*/ 62 h 71"/>
                  <a:gd name="T18" fmla="*/ 8 w 45"/>
                  <a:gd name="T19" fmla="*/ 48 h 71"/>
                  <a:gd name="T20" fmla="*/ 42 w 45"/>
                  <a:gd name="T21" fmla="*/ 12 h 71"/>
                  <a:gd name="T22" fmla="*/ 40 w 45"/>
                  <a:gd name="T23" fmla="*/ 10 h 71"/>
                  <a:gd name="T24" fmla="*/ 37 w 45"/>
                  <a:gd name="T25" fmla="*/ 10 h 71"/>
                  <a:gd name="T26" fmla="*/ 40 w 45"/>
                  <a:gd name="T27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71">
                    <a:moveTo>
                      <a:pt x="40" y="10"/>
                    </a:moveTo>
                    <a:lnTo>
                      <a:pt x="38" y="8"/>
                    </a:lnTo>
                    <a:lnTo>
                      <a:pt x="0" y="50"/>
                    </a:lnTo>
                    <a:lnTo>
                      <a:pt x="26" y="71"/>
                    </a:lnTo>
                    <a:lnTo>
                      <a:pt x="45" y="0"/>
                    </a:lnTo>
                    <a:lnTo>
                      <a:pt x="38" y="8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24" y="62"/>
                    </a:lnTo>
                    <a:lnTo>
                      <a:pt x="8" y="48"/>
                    </a:lnTo>
                    <a:lnTo>
                      <a:pt x="42" y="12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40" y="10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0" name="Freeform 17"/>
              <p:cNvSpPr>
                <a:spLocks/>
              </p:cNvSpPr>
              <p:nvPr/>
            </p:nvSpPr>
            <p:spPr bwMode="auto">
              <a:xfrm>
                <a:off x="5952404" y="2943571"/>
                <a:ext cx="109538" cy="0"/>
              </a:xfrm>
              <a:custGeom>
                <a:avLst/>
                <a:gdLst>
                  <a:gd name="T0" fmla="*/ 0 w 69"/>
                  <a:gd name="T1" fmla="*/ 69 w 69"/>
                  <a:gd name="T2" fmla="*/ 0 w 6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9">
                    <a:moveTo>
                      <a:pt x="0" y="0"/>
                    </a:moveTo>
                    <a:lnTo>
                      <a:pt x="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1" name="Line 18"/>
              <p:cNvSpPr>
                <a:spLocks noChangeShapeType="1"/>
              </p:cNvSpPr>
              <p:nvPr/>
            </p:nvSpPr>
            <p:spPr bwMode="auto">
              <a:xfrm>
                <a:off x="5952404" y="2943571"/>
                <a:ext cx="10953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2" name="Rectangle 19"/>
              <p:cNvSpPr>
                <a:spLocks noChangeArrowheads="1"/>
              </p:cNvSpPr>
              <p:nvPr/>
            </p:nvSpPr>
            <p:spPr bwMode="auto">
              <a:xfrm>
                <a:off x="5952404" y="2940396"/>
                <a:ext cx="10953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3" name="Freeform 20"/>
              <p:cNvSpPr>
                <a:spLocks/>
              </p:cNvSpPr>
              <p:nvPr/>
            </p:nvSpPr>
            <p:spPr bwMode="auto">
              <a:xfrm>
                <a:off x="5952404" y="2940396"/>
                <a:ext cx="109538" cy="7938"/>
              </a:xfrm>
              <a:custGeom>
                <a:avLst/>
                <a:gdLst>
                  <a:gd name="T0" fmla="*/ 0 w 69"/>
                  <a:gd name="T1" fmla="*/ 5 h 5"/>
                  <a:gd name="T2" fmla="*/ 69 w 69"/>
                  <a:gd name="T3" fmla="*/ 5 h 5"/>
                  <a:gd name="T4" fmla="*/ 69 w 69"/>
                  <a:gd name="T5" fmla="*/ 0 h 5"/>
                  <a:gd name="T6" fmla="*/ 0 w 6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5">
                    <a:moveTo>
                      <a:pt x="0" y="5"/>
                    </a:moveTo>
                    <a:lnTo>
                      <a:pt x="69" y="5"/>
                    </a:lnTo>
                    <a:lnTo>
                      <a:pt x="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4" name="Freeform 21"/>
              <p:cNvSpPr>
                <a:spLocks/>
              </p:cNvSpPr>
              <p:nvPr/>
            </p:nvSpPr>
            <p:spPr bwMode="auto">
              <a:xfrm>
                <a:off x="5952404" y="2962621"/>
                <a:ext cx="88900" cy="0"/>
              </a:xfrm>
              <a:custGeom>
                <a:avLst/>
                <a:gdLst>
                  <a:gd name="T0" fmla="*/ 0 w 56"/>
                  <a:gd name="T1" fmla="*/ 56 w 56"/>
                  <a:gd name="T2" fmla="*/ 0 w 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6">
                    <a:moveTo>
                      <a:pt x="0" y="0"/>
                    </a:move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5" name="Line 22"/>
              <p:cNvSpPr>
                <a:spLocks noChangeShapeType="1"/>
              </p:cNvSpPr>
              <p:nvPr/>
            </p:nvSpPr>
            <p:spPr bwMode="auto">
              <a:xfrm>
                <a:off x="5952404" y="2962621"/>
                <a:ext cx="889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6" name="Rectangle 23"/>
              <p:cNvSpPr>
                <a:spLocks noChangeArrowheads="1"/>
              </p:cNvSpPr>
              <p:nvPr/>
            </p:nvSpPr>
            <p:spPr bwMode="auto">
              <a:xfrm>
                <a:off x="5952404" y="2959446"/>
                <a:ext cx="88900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7" name="Freeform 24"/>
              <p:cNvSpPr>
                <a:spLocks/>
              </p:cNvSpPr>
              <p:nvPr/>
            </p:nvSpPr>
            <p:spPr bwMode="auto">
              <a:xfrm>
                <a:off x="5952404" y="2959446"/>
                <a:ext cx="88900" cy="7938"/>
              </a:xfrm>
              <a:custGeom>
                <a:avLst/>
                <a:gdLst>
                  <a:gd name="T0" fmla="*/ 0 w 56"/>
                  <a:gd name="T1" fmla="*/ 5 h 5"/>
                  <a:gd name="T2" fmla="*/ 56 w 56"/>
                  <a:gd name="T3" fmla="*/ 5 h 5"/>
                  <a:gd name="T4" fmla="*/ 56 w 56"/>
                  <a:gd name="T5" fmla="*/ 0 h 5"/>
                  <a:gd name="T6" fmla="*/ 0 w 5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5">
                    <a:moveTo>
                      <a:pt x="0" y="5"/>
                    </a:moveTo>
                    <a:lnTo>
                      <a:pt x="56" y="5"/>
                    </a:lnTo>
                    <a:lnTo>
                      <a:pt x="56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8" name="Freeform 25"/>
              <p:cNvSpPr>
                <a:spLocks/>
              </p:cNvSpPr>
              <p:nvPr/>
            </p:nvSpPr>
            <p:spPr bwMode="auto">
              <a:xfrm>
                <a:off x="5952404" y="2981671"/>
                <a:ext cx="65088" cy="0"/>
              </a:xfrm>
              <a:custGeom>
                <a:avLst/>
                <a:gdLst>
                  <a:gd name="T0" fmla="*/ 0 w 41"/>
                  <a:gd name="T1" fmla="*/ 41 w 41"/>
                  <a:gd name="T2" fmla="*/ 0 w 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1">
                    <a:moveTo>
                      <a:pt x="0" y="0"/>
                    </a:moveTo>
                    <a:lnTo>
                      <a:pt x="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9" name="Line 26"/>
              <p:cNvSpPr>
                <a:spLocks noChangeShapeType="1"/>
              </p:cNvSpPr>
              <p:nvPr/>
            </p:nvSpPr>
            <p:spPr bwMode="auto">
              <a:xfrm>
                <a:off x="5952404" y="2981671"/>
                <a:ext cx="650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0" name="Rectangle 27"/>
              <p:cNvSpPr>
                <a:spLocks noChangeArrowheads="1"/>
              </p:cNvSpPr>
              <p:nvPr/>
            </p:nvSpPr>
            <p:spPr bwMode="auto">
              <a:xfrm>
                <a:off x="5952404" y="2978496"/>
                <a:ext cx="6508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1" name="Freeform 28"/>
              <p:cNvSpPr>
                <a:spLocks/>
              </p:cNvSpPr>
              <p:nvPr/>
            </p:nvSpPr>
            <p:spPr bwMode="auto">
              <a:xfrm>
                <a:off x="5952404" y="2978496"/>
                <a:ext cx="65088" cy="7938"/>
              </a:xfrm>
              <a:custGeom>
                <a:avLst/>
                <a:gdLst>
                  <a:gd name="T0" fmla="*/ 0 w 41"/>
                  <a:gd name="T1" fmla="*/ 5 h 5"/>
                  <a:gd name="T2" fmla="*/ 41 w 41"/>
                  <a:gd name="T3" fmla="*/ 5 h 5"/>
                  <a:gd name="T4" fmla="*/ 41 w 41"/>
                  <a:gd name="T5" fmla="*/ 0 h 5"/>
                  <a:gd name="T6" fmla="*/ 0 w 4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5">
                    <a:moveTo>
                      <a:pt x="0" y="5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2" name="Freeform 29"/>
              <p:cNvSpPr>
                <a:spLocks/>
              </p:cNvSpPr>
              <p:nvPr/>
            </p:nvSpPr>
            <p:spPr bwMode="auto">
              <a:xfrm>
                <a:off x="5952404" y="3005483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3" name="Line 30"/>
              <p:cNvSpPr>
                <a:spLocks noChangeShapeType="1"/>
              </p:cNvSpPr>
              <p:nvPr/>
            </p:nvSpPr>
            <p:spPr bwMode="auto">
              <a:xfrm>
                <a:off x="5952404" y="3005483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4" name="Rectangle 31"/>
              <p:cNvSpPr>
                <a:spLocks noChangeArrowheads="1"/>
              </p:cNvSpPr>
              <p:nvPr/>
            </p:nvSpPr>
            <p:spPr bwMode="auto">
              <a:xfrm>
                <a:off x="5952404" y="3000721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5" name="Freeform 32"/>
              <p:cNvSpPr>
                <a:spLocks/>
              </p:cNvSpPr>
              <p:nvPr/>
            </p:nvSpPr>
            <p:spPr bwMode="auto">
              <a:xfrm>
                <a:off x="5952404" y="3000721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6" name="Freeform 33"/>
              <p:cNvSpPr>
                <a:spLocks/>
              </p:cNvSpPr>
              <p:nvPr/>
            </p:nvSpPr>
            <p:spPr bwMode="auto">
              <a:xfrm>
                <a:off x="5952404" y="3024533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7" name="Line 34"/>
              <p:cNvSpPr>
                <a:spLocks noChangeShapeType="1"/>
              </p:cNvSpPr>
              <p:nvPr/>
            </p:nvSpPr>
            <p:spPr bwMode="auto">
              <a:xfrm>
                <a:off x="5952404" y="3024533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8" name="Rectangle 35"/>
              <p:cNvSpPr>
                <a:spLocks noChangeArrowheads="1"/>
              </p:cNvSpPr>
              <p:nvPr/>
            </p:nvSpPr>
            <p:spPr bwMode="auto">
              <a:xfrm>
                <a:off x="5952404" y="3019771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9" name="Freeform 36"/>
              <p:cNvSpPr>
                <a:spLocks/>
              </p:cNvSpPr>
              <p:nvPr/>
            </p:nvSpPr>
            <p:spPr bwMode="auto">
              <a:xfrm>
                <a:off x="5952404" y="3019771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0" name="Freeform 37"/>
              <p:cNvSpPr>
                <a:spLocks/>
              </p:cNvSpPr>
              <p:nvPr/>
            </p:nvSpPr>
            <p:spPr bwMode="auto">
              <a:xfrm>
                <a:off x="5944467" y="2864196"/>
                <a:ext cx="76200" cy="65088"/>
              </a:xfrm>
              <a:custGeom>
                <a:avLst/>
                <a:gdLst>
                  <a:gd name="T0" fmla="*/ 45 w 48"/>
                  <a:gd name="T1" fmla="*/ 38 h 41"/>
                  <a:gd name="T2" fmla="*/ 45 w 48"/>
                  <a:gd name="T3" fmla="*/ 36 h 41"/>
                  <a:gd name="T4" fmla="*/ 5 w 48"/>
                  <a:gd name="T5" fmla="*/ 36 h 41"/>
                  <a:gd name="T6" fmla="*/ 5 w 48"/>
                  <a:gd name="T7" fmla="*/ 5 h 41"/>
                  <a:gd name="T8" fmla="*/ 42 w 48"/>
                  <a:gd name="T9" fmla="*/ 5 h 41"/>
                  <a:gd name="T10" fmla="*/ 42 w 48"/>
                  <a:gd name="T11" fmla="*/ 38 h 41"/>
                  <a:gd name="T12" fmla="*/ 45 w 48"/>
                  <a:gd name="T13" fmla="*/ 38 h 41"/>
                  <a:gd name="T14" fmla="*/ 45 w 48"/>
                  <a:gd name="T15" fmla="*/ 36 h 41"/>
                  <a:gd name="T16" fmla="*/ 45 w 48"/>
                  <a:gd name="T17" fmla="*/ 38 h 41"/>
                  <a:gd name="T18" fmla="*/ 48 w 48"/>
                  <a:gd name="T19" fmla="*/ 38 h 41"/>
                  <a:gd name="T20" fmla="*/ 48 w 48"/>
                  <a:gd name="T21" fmla="*/ 0 h 41"/>
                  <a:gd name="T22" fmla="*/ 0 w 48"/>
                  <a:gd name="T23" fmla="*/ 0 h 41"/>
                  <a:gd name="T24" fmla="*/ 0 w 48"/>
                  <a:gd name="T25" fmla="*/ 41 h 41"/>
                  <a:gd name="T26" fmla="*/ 48 w 48"/>
                  <a:gd name="T27" fmla="*/ 41 h 41"/>
                  <a:gd name="T28" fmla="*/ 48 w 48"/>
                  <a:gd name="T29" fmla="*/ 38 h 41"/>
                  <a:gd name="T30" fmla="*/ 45 w 48"/>
                  <a:gd name="T3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41">
                    <a:moveTo>
                      <a:pt x="45" y="38"/>
                    </a:moveTo>
                    <a:lnTo>
                      <a:pt x="45" y="36"/>
                    </a:lnTo>
                    <a:lnTo>
                      <a:pt x="5" y="36"/>
                    </a:lnTo>
                    <a:lnTo>
                      <a:pt x="5" y="5"/>
                    </a:lnTo>
                    <a:lnTo>
                      <a:pt x="42" y="5"/>
                    </a:lnTo>
                    <a:lnTo>
                      <a:pt x="42" y="38"/>
                    </a:lnTo>
                    <a:lnTo>
                      <a:pt x="45" y="38"/>
                    </a:lnTo>
                    <a:lnTo>
                      <a:pt x="45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8" y="41"/>
                    </a:lnTo>
                    <a:lnTo>
                      <a:pt x="48" y="38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1" name="Freeform 15"/>
              <p:cNvSpPr>
                <a:spLocks/>
              </p:cNvSpPr>
              <p:nvPr/>
            </p:nvSpPr>
            <p:spPr bwMode="auto">
              <a:xfrm>
                <a:off x="6099322" y="2839175"/>
                <a:ext cx="173038" cy="217488"/>
              </a:xfrm>
              <a:custGeom>
                <a:avLst/>
                <a:gdLst>
                  <a:gd name="T0" fmla="*/ 3 w 109"/>
                  <a:gd name="T1" fmla="*/ 3 h 137"/>
                  <a:gd name="T2" fmla="*/ 3 w 109"/>
                  <a:gd name="T3" fmla="*/ 6 h 137"/>
                  <a:gd name="T4" fmla="*/ 104 w 109"/>
                  <a:gd name="T5" fmla="*/ 6 h 137"/>
                  <a:gd name="T6" fmla="*/ 104 w 109"/>
                  <a:gd name="T7" fmla="*/ 76 h 137"/>
                  <a:gd name="T8" fmla="*/ 89 w 109"/>
                  <a:gd name="T9" fmla="*/ 132 h 137"/>
                  <a:gd name="T10" fmla="*/ 7 w 109"/>
                  <a:gd name="T11" fmla="*/ 132 h 137"/>
                  <a:gd name="T12" fmla="*/ 5 w 109"/>
                  <a:gd name="T13" fmla="*/ 3 h 137"/>
                  <a:gd name="T14" fmla="*/ 3 w 109"/>
                  <a:gd name="T15" fmla="*/ 3 h 137"/>
                  <a:gd name="T16" fmla="*/ 3 w 109"/>
                  <a:gd name="T17" fmla="*/ 6 h 137"/>
                  <a:gd name="T18" fmla="*/ 3 w 109"/>
                  <a:gd name="T19" fmla="*/ 3 h 137"/>
                  <a:gd name="T20" fmla="*/ 0 w 109"/>
                  <a:gd name="T21" fmla="*/ 3 h 137"/>
                  <a:gd name="T22" fmla="*/ 1 w 109"/>
                  <a:gd name="T23" fmla="*/ 137 h 137"/>
                  <a:gd name="T24" fmla="*/ 93 w 109"/>
                  <a:gd name="T25" fmla="*/ 137 h 137"/>
                  <a:gd name="T26" fmla="*/ 109 w 109"/>
                  <a:gd name="T27" fmla="*/ 76 h 137"/>
                  <a:gd name="T28" fmla="*/ 109 w 109"/>
                  <a:gd name="T29" fmla="*/ 0 h 137"/>
                  <a:gd name="T30" fmla="*/ 0 w 109"/>
                  <a:gd name="T31" fmla="*/ 0 h 137"/>
                  <a:gd name="T32" fmla="*/ 0 w 109"/>
                  <a:gd name="T33" fmla="*/ 3 h 137"/>
                  <a:gd name="T34" fmla="*/ 3 w 109"/>
                  <a:gd name="T35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137">
                    <a:moveTo>
                      <a:pt x="3" y="3"/>
                    </a:moveTo>
                    <a:lnTo>
                      <a:pt x="3" y="6"/>
                    </a:lnTo>
                    <a:lnTo>
                      <a:pt x="104" y="6"/>
                    </a:lnTo>
                    <a:lnTo>
                      <a:pt x="104" y="76"/>
                    </a:lnTo>
                    <a:lnTo>
                      <a:pt x="89" y="132"/>
                    </a:lnTo>
                    <a:lnTo>
                      <a:pt x="7" y="132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1" y="137"/>
                    </a:lnTo>
                    <a:lnTo>
                      <a:pt x="93" y="137"/>
                    </a:lnTo>
                    <a:lnTo>
                      <a:pt x="109" y="76"/>
                    </a:lnTo>
                    <a:lnTo>
                      <a:pt x="109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2" name="Freeform 16"/>
              <p:cNvSpPr>
                <a:spLocks/>
              </p:cNvSpPr>
              <p:nvPr/>
            </p:nvSpPr>
            <p:spPr bwMode="auto">
              <a:xfrm>
                <a:off x="6200922" y="2948713"/>
                <a:ext cx="71438" cy="112713"/>
              </a:xfrm>
              <a:custGeom>
                <a:avLst/>
                <a:gdLst>
                  <a:gd name="T0" fmla="*/ 40 w 45"/>
                  <a:gd name="T1" fmla="*/ 10 h 71"/>
                  <a:gd name="T2" fmla="*/ 38 w 45"/>
                  <a:gd name="T3" fmla="*/ 8 h 71"/>
                  <a:gd name="T4" fmla="*/ 0 w 45"/>
                  <a:gd name="T5" fmla="*/ 50 h 71"/>
                  <a:gd name="T6" fmla="*/ 26 w 45"/>
                  <a:gd name="T7" fmla="*/ 71 h 71"/>
                  <a:gd name="T8" fmla="*/ 45 w 45"/>
                  <a:gd name="T9" fmla="*/ 0 h 71"/>
                  <a:gd name="T10" fmla="*/ 38 w 45"/>
                  <a:gd name="T11" fmla="*/ 8 h 71"/>
                  <a:gd name="T12" fmla="*/ 40 w 45"/>
                  <a:gd name="T13" fmla="*/ 10 h 71"/>
                  <a:gd name="T14" fmla="*/ 37 w 45"/>
                  <a:gd name="T15" fmla="*/ 10 h 71"/>
                  <a:gd name="T16" fmla="*/ 24 w 45"/>
                  <a:gd name="T17" fmla="*/ 62 h 71"/>
                  <a:gd name="T18" fmla="*/ 8 w 45"/>
                  <a:gd name="T19" fmla="*/ 48 h 71"/>
                  <a:gd name="T20" fmla="*/ 42 w 45"/>
                  <a:gd name="T21" fmla="*/ 12 h 71"/>
                  <a:gd name="T22" fmla="*/ 40 w 45"/>
                  <a:gd name="T23" fmla="*/ 10 h 71"/>
                  <a:gd name="T24" fmla="*/ 37 w 45"/>
                  <a:gd name="T25" fmla="*/ 10 h 71"/>
                  <a:gd name="T26" fmla="*/ 40 w 45"/>
                  <a:gd name="T27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71">
                    <a:moveTo>
                      <a:pt x="40" y="10"/>
                    </a:moveTo>
                    <a:lnTo>
                      <a:pt x="38" y="8"/>
                    </a:lnTo>
                    <a:lnTo>
                      <a:pt x="0" y="50"/>
                    </a:lnTo>
                    <a:lnTo>
                      <a:pt x="26" y="71"/>
                    </a:lnTo>
                    <a:lnTo>
                      <a:pt x="45" y="0"/>
                    </a:lnTo>
                    <a:lnTo>
                      <a:pt x="38" y="8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24" y="62"/>
                    </a:lnTo>
                    <a:lnTo>
                      <a:pt x="8" y="48"/>
                    </a:lnTo>
                    <a:lnTo>
                      <a:pt x="42" y="12"/>
                    </a:lnTo>
                    <a:lnTo>
                      <a:pt x="40" y="10"/>
                    </a:lnTo>
                    <a:lnTo>
                      <a:pt x="37" y="10"/>
                    </a:lnTo>
                    <a:lnTo>
                      <a:pt x="40" y="10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3" name="Freeform 17"/>
              <p:cNvSpPr>
                <a:spLocks/>
              </p:cNvSpPr>
              <p:nvPr/>
            </p:nvSpPr>
            <p:spPr bwMode="auto">
              <a:xfrm>
                <a:off x="6132659" y="2942363"/>
                <a:ext cx="109538" cy="0"/>
              </a:xfrm>
              <a:custGeom>
                <a:avLst/>
                <a:gdLst>
                  <a:gd name="T0" fmla="*/ 0 w 69"/>
                  <a:gd name="T1" fmla="*/ 69 w 69"/>
                  <a:gd name="T2" fmla="*/ 0 w 6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9">
                    <a:moveTo>
                      <a:pt x="0" y="0"/>
                    </a:moveTo>
                    <a:lnTo>
                      <a:pt x="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4" name="Line 18"/>
              <p:cNvSpPr>
                <a:spLocks noChangeShapeType="1"/>
              </p:cNvSpPr>
              <p:nvPr/>
            </p:nvSpPr>
            <p:spPr bwMode="auto">
              <a:xfrm>
                <a:off x="6132659" y="2942363"/>
                <a:ext cx="10953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5" name="Rectangle 19"/>
              <p:cNvSpPr>
                <a:spLocks noChangeArrowheads="1"/>
              </p:cNvSpPr>
              <p:nvPr/>
            </p:nvSpPr>
            <p:spPr bwMode="auto">
              <a:xfrm>
                <a:off x="6132659" y="2939188"/>
                <a:ext cx="10953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6" name="Freeform 20"/>
              <p:cNvSpPr>
                <a:spLocks/>
              </p:cNvSpPr>
              <p:nvPr/>
            </p:nvSpPr>
            <p:spPr bwMode="auto">
              <a:xfrm>
                <a:off x="6132659" y="2939188"/>
                <a:ext cx="109538" cy="7938"/>
              </a:xfrm>
              <a:custGeom>
                <a:avLst/>
                <a:gdLst>
                  <a:gd name="T0" fmla="*/ 0 w 69"/>
                  <a:gd name="T1" fmla="*/ 5 h 5"/>
                  <a:gd name="T2" fmla="*/ 69 w 69"/>
                  <a:gd name="T3" fmla="*/ 5 h 5"/>
                  <a:gd name="T4" fmla="*/ 69 w 69"/>
                  <a:gd name="T5" fmla="*/ 0 h 5"/>
                  <a:gd name="T6" fmla="*/ 0 w 6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5">
                    <a:moveTo>
                      <a:pt x="0" y="5"/>
                    </a:moveTo>
                    <a:lnTo>
                      <a:pt x="69" y="5"/>
                    </a:lnTo>
                    <a:lnTo>
                      <a:pt x="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" name="Freeform 21"/>
              <p:cNvSpPr>
                <a:spLocks/>
              </p:cNvSpPr>
              <p:nvPr/>
            </p:nvSpPr>
            <p:spPr bwMode="auto">
              <a:xfrm>
                <a:off x="6132659" y="2961413"/>
                <a:ext cx="88900" cy="0"/>
              </a:xfrm>
              <a:custGeom>
                <a:avLst/>
                <a:gdLst>
                  <a:gd name="T0" fmla="*/ 0 w 56"/>
                  <a:gd name="T1" fmla="*/ 56 w 56"/>
                  <a:gd name="T2" fmla="*/ 0 w 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6">
                    <a:moveTo>
                      <a:pt x="0" y="0"/>
                    </a:move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8" name="Line 22"/>
              <p:cNvSpPr>
                <a:spLocks noChangeShapeType="1"/>
              </p:cNvSpPr>
              <p:nvPr/>
            </p:nvSpPr>
            <p:spPr bwMode="auto">
              <a:xfrm>
                <a:off x="6132659" y="2961413"/>
                <a:ext cx="889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9" name="Rectangle 23"/>
              <p:cNvSpPr>
                <a:spLocks noChangeArrowheads="1"/>
              </p:cNvSpPr>
              <p:nvPr/>
            </p:nvSpPr>
            <p:spPr bwMode="auto">
              <a:xfrm>
                <a:off x="6132659" y="2958238"/>
                <a:ext cx="88900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0" name="Freeform 24"/>
              <p:cNvSpPr>
                <a:spLocks/>
              </p:cNvSpPr>
              <p:nvPr/>
            </p:nvSpPr>
            <p:spPr bwMode="auto">
              <a:xfrm>
                <a:off x="6132659" y="2958238"/>
                <a:ext cx="88900" cy="7938"/>
              </a:xfrm>
              <a:custGeom>
                <a:avLst/>
                <a:gdLst>
                  <a:gd name="T0" fmla="*/ 0 w 56"/>
                  <a:gd name="T1" fmla="*/ 5 h 5"/>
                  <a:gd name="T2" fmla="*/ 56 w 56"/>
                  <a:gd name="T3" fmla="*/ 5 h 5"/>
                  <a:gd name="T4" fmla="*/ 56 w 56"/>
                  <a:gd name="T5" fmla="*/ 0 h 5"/>
                  <a:gd name="T6" fmla="*/ 0 w 5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5">
                    <a:moveTo>
                      <a:pt x="0" y="5"/>
                    </a:moveTo>
                    <a:lnTo>
                      <a:pt x="56" y="5"/>
                    </a:lnTo>
                    <a:lnTo>
                      <a:pt x="56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1" name="Freeform 25"/>
              <p:cNvSpPr>
                <a:spLocks/>
              </p:cNvSpPr>
              <p:nvPr/>
            </p:nvSpPr>
            <p:spPr bwMode="auto">
              <a:xfrm>
                <a:off x="6132659" y="2980463"/>
                <a:ext cx="65088" cy="0"/>
              </a:xfrm>
              <a:custGeom>
                <a:avLst/>
                <a:gdLst>
                  <a:gd name="T0" fmla="*/ 0 w 41"/>
                  <a:gd name="T1" fmla="*/ 41 w 41"/>
                  <a:gd name="T2" fmla="*/ 0 w 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1">
                    <a:moveTo>
                      <a:pt x="0" y="0"/>
                    </a:moveTo>
                    <a:lnTo>
                      <a:pt x="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2" name="Line 26"/>
              <p:cNvSpPr>
                <a:spLocks noChangeShapeType="1"/>
              </p:cNvSpPr>
              <p:nvPr/>
            </p:nvSpPr>
            <p:spPr bwMode="auto">
              <a:xfrm>
                <a:off x="6132659" y="2980463"/>
                <a:ext cx="650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3" name="Rectangle 27"/>
              <p:cNvSpPr>
                <a:spLocks noChangeArrowheads="1"/>
              </p:cNvSpPr>
              <p:nvPr/>
            </p:nvSpPr>
            <p:spPr bwMode="auto">
              <a:xfrm>
                <a:off x="6132659" y="2977288"/>
                <a:ext cx="65088" cy="7938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4" name="Freeform 28"/>
              <p:cNvSpPr>
                <a:spLocks/>
              </p:cNvSpPr>
              <p:nvPr/>
            </p:nvSpPr>
            <p:spPr bwMode="auto">
              <a:xfrm>
                <a:off x="6132659" y="2977288"/>
                <a:ext cx="65088" cy="7938"/>
              </a:xfrm>
              <a:custGeom>
                <a:avLst/>
                <a:gdLst>
                  <a:gd name="T0" fmla="*/ 0 w 41"/>
                  <a:gd name="T1" fmla="*/ 5 h 5"/>
                  <a:gd name="T2" fmla="*/ 41 w 41"/>
                  <a:gd name="T3" fmla="*/ 5 h 5"/>
                  <a:gd name="T4" fmla="*/ 41 w 41"/>
                  <a:gd name="T5" fmla="*/ 0 h 5"/>
                  <a:gd name="T6" fmla="*/ 0 w 4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5">
                    <a:moveTo>
                      <a:pt x="0" y="5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5" name="Freeform 29"/>
              <p:cNvSpPr>
                <a:spLocks/>
              </p:cNvSpPr>
              <p:nvPr/>
            </p:nvSpPr>
            <p:spPr bwMode="auto">
              <a:xfrm>
                <a:off x="6132659" y="3004275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6" name="Line 30"/>
              <p:cNvSpPr>
                <a:spLocks noChangeShapeType="1"/>
              </p:cNvSpPr>
              <p:nvPr/>
            </p:nvSpPr>
            <p:spPr bwMode="auto">
              <a:xfrm>
                <a:off x="6132659" y="3004275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7" name="Rectangle 31"/>
              <p:cNvSpPr>
                <a:spLocks noChangeArrowheads="1"/>
              </p:cNvSpPr>
              <p:nvPr/>
            </p:nvSpPr>
            <p:spPr bwMode="auto">
              <a:xfrm>
                <a:off x="6132659" y="2999513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8" name="Freeform 32"/>
              <p:cNvSpPr>
                <a:spLocks/>
              </p:cNvSpPr>
              <p:nvPr/>
            </p:nvSpPr>
            <p:spPr bwMode="auto">
              <a:xfrm>
                <a:off x="6132659" y="2999513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9" name="Freeform 33"/>
              <p:cNvSpPr>
                <a:spLocks/>
              </p:cNvSpPr>
              <p:nvPr/>
            </p:nvSpPr>
            <p:spPr bwMode="auto">
              <a:xfrm>
                <a:off x="6132659" y="3023325"/>
                <a:ext cx="44450" cy="0"/>
              </a:xfrm>
              <a:custGeom>
                <a:avLst/>
                <a:gdLst>
                  <a:gd name="T0" fmla="*/ 0 w 28"/>
                  <a:gd name="T1" fmla="*/ 28 w 28"/>
                  <a:gd name="T2" fmla="*/ 0 w 2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">
                    <a:moveTo>
                      <a:pt x="0" y="0"/>
                    </a:moveTo>
                    <a:lnTo>
                      <a:pt x="2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0" name="Line 34"/>
              <p:cNvSpPr>
                <a:spLocks noChangeShapeType="1"/>
              </p:cNvSpPr>
              <p:nvPr/>
            </p:nvSpPr>
            <p:spPr bwMode="auto">
              <a:xfrm>
                <a:off x="6132659" y="3023325"/>
                <a:ext cx="4445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1" name="Rectangle 35"/>
              <p:cNvSpPr>
                <a:spLocks noChangeArrowheads="1"/>
              </p:cNvSpPr>
              <p:nvPr/>
            </p:nvSpPr>
            <p:spPr bwMode="auto">
              <a:xfrm>
                <a:off x="6132659" y="3018563"/>
                <a:ext cx="44450" cy="9525"/>
              </a:xfrm>
              <a:prstGeom prst="rect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2" name="Freeform 36"/>
              <p:cNvSpPr>
                <a:spLocks/>
              </p:cNvSpPr>
              <p:nvPr/>
            </p:nvSpPr>
            <p:spPr bwMode="auto">
              <a:xfrm>
                <a:off x="6132659" y="3018563"/>
                <a:ext cx="44450" cy="9525"/>
              </a:xfrm>
              <a:custGeom>
                <a:avLst/>
                <a:gdLst>
                  <a:gd name="T0" fmla="*/ 0 w 28"/>
                  <a:gd name="T1" fmla="*/ 6 h 6"/>
                  <a:gd name="T2" fmla="*/ 28 w 28"/>
                  <a:gd name="T3" fmla="*/ 6 h 6"/>
                  <a:gd name="T4" fmla="*/ 28 w 28"/>
                  <a:gd name="T5" fmla="*/ 0 h 6"/>
                  <a:gd name="T6" fmla="*/ 0 w 2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">
                    <a:moveTo>
                      <a:pt x="0" y="6"/>
                    </a:moveTo>
                    <a:lnTo>
                      <a:pt x="28" y="6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3" name="Freeform 37"/>
              <p:cNvSpPr>
                <a:spLocks/>
              </p:cNvSpPr>
              <p:nvPr/>
            </p:nvSpPr>
            <p:spPr bwMode="auto">
              <a:xfrm>
                <a:off x="6124722" y="2862988"/>
                <a:ext cx="76200" cy="65088"/>
              </a:xfrm>
              <a:custGeom>
                <a:avLst/>
                <a:gdLst>
                  <a:gd name="T0" fmla="*/ 45 w 48"/>
                  <a:gd name="T1" fmla="*/ 38 h 41"/>
                  <a:gd name="T2" fmla="*/ 45 w 48"/>
                  <a:gd name="T3" fmla="*/ 36 h 41"/>
                  <a:gd name="T4" fmla="*/ 5 w 48"/>
                  <a:gd name="T5" fmla="*/ 36 h 41"/>
                  <a:gd name="T6" fmla="*/ 5 w 48"/>
                  <a:gd name="T7" fmla="*/ 5 h 41"/>
                  <a:gd name="T8" fmla="*/ 42 w 48"/>
                  <a:gd name="T9" fmla="*/ 5 h 41"/>
                  <a:gd name="T10" fmla="*/ 42 w 48"/>
                  <a:gd name="T11" fmla="*/ 38 h 41"/>
                  <a:gd name="T12" fmla="*/ 45 w 48"/>
                  <a:gd name="T13" fmla="*/ 38 h 41"/>
                  <a:gd name="T14" fmla="*/ 45 w 48"/>
                  <a:gd name="T15" fmla="*/ 36 h 41"/>
                  <a:gd name="T16" fmla="*/ 45 w 48"/>
                  <a:gd name="T17" fmla="*/ 38 h 41"/>
                  <a:gd name="T18" fmla="*/ 48 w 48"/>
                  <a:gd name="T19" fmla="*/ 38 h 41"/>
                  <a:gd name="T20" fmla="*/ 48 w 48"/>
                  <a:gd name="T21" fmla="*/ 0 h 41"/>
                  <a:gd name="T22" fmla="*/ 0 w 48"/>
                  <a:gd name="T23" fmla="*/ 0 h 41"/>
                  <a:gd name="T24" fmla="*/ 0 w 48"/>
                  <a:gd name="T25" fmla="*/ 41 h 41"/>
                  <a:gd name="T26" fmla="*/ 48 w 48"/>
                  <a:gd name="T27" fmla="*/ 41 h 41"/>
                  <a:gd name="T28" fmla="*/ 48 w 48"/>
                  <a:gd name="T29" fmla="*/ 38 h 41"/>
                  <a:gd name="T30" fmla="*/ 45 w 48"/>
                  <a:gd name="T3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41">
                    <a:moveTo>
                      <a:pt x="45" y="38"/>
                    </a:moveTo>
                    <a:lnTo>
                      <a:pt x="45" y="36"/>
                    </a:lnTo>
                    <a:lnTo>
                      <a:pt x="5" y="36"/>
                    </a:lnTo>
                    <a:lnTo>
                      <a:pt x="5" y="5"/>
                    </a:lnTo>
                    <a:lnTo>
                      <a:pt x="42" y="5"/>
                    </a:lnTo>
                    <a:lnTo>
                      <a:pt x="42" y="38"/>
                    </a:lnTo>
                    <a:lnTo>
                      <a:pt x="45" y="38"/>
                    </a:lnTo>
                    <a:lnTo>
                      <a:pt x="45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8" y="41"/>
                    </a:lnTo>
                    <a:lnTo>
                      <a:pt x="48" y="38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58" name="グループ化 557"/>
            <p:cNvGrpSpPr/>
            <p:nvPr/>
          </p:nvGrpSpPr>
          <p:grpSpPr>
            <a:xfrm>
              <a:off x="3707904" y="4363432"/>
              <a:ext cx="688976" cy="254000"/>
              <a:chOff x="5952290" y="2807046"/>
              <a:chExt cx="688976" cy="254000"/>
            </a:xfrm>
          </p:grpSpPr>
          <p:sp>
            <p:nvSpPr>
              <p:cNvPr id="672" name="Freeform 12"/>
              <p:cNvSpPr>
                <a:spLocks/>
              </p:cNvSpPr>
              <p:nvPr/>
            </p:nvSpPr>
            <p:spPr bwMode="auto">
              <a:xfrm>
                <a:off x="6161840" y="2845146"/>
                <a:ext cx="239713" cy="203200"/>
              </a:xfrm>
              <a:custGeom>
                <a:avLst/>
                <a:gdLst>
                  <a:gd name="T0" fmla="*/ 97 w 114"/>
                  <a:gd name="T1" fmla="*/ 28 h 96"/>
                  <a:gd name="T2" fmla="*/ 98 w 114"/>
                  <a:gd name="T3" fmla="*/ 26 h 96"/>
                  <a:gd name="T4" fmla="*/ 96 w 114"/>
                  <a:gd name="T5" fmla="*/ 25 h 96"/>
                  <a:gd name="T6" fmla="*/ 88 w 114"/>
                  <a:gd name="T7" fmla="*/ 25 h 96"/>
                  <a:gd name="T8" fmla="*/ 65 w 114"/>
                  <a:gd name="T9" fmla="*/ 17 h 96"/>
                  <a:gd name="T10" fmla="*/ 58 w 114"/>
                  <a:gd name="T11" fmla="*/ 13 h 96"/>
                  <a:gd name="T12" fmla="*/ 58 w 114"/>
                  <a:gd name="T13" fmla="*/ 8 h 96"/>
                  <a:gd name="T14" fmla="*/ 61 w 114"/>
                  <a:gd name="T15" fmla="*/ 4 h 96"/>
                  <a:gd name="T16" fmla="*/ 56 w 114"/>
                  <a:gd name="T17" fmla="*/ 0 h 96"/>
                  <a:gd name="T18" fmla="*/ 52 w 114"/>
                  <a:gd name="T19" fmla="*/ 4 h 96"/>
                  <a:gd name="T20" fmla="*/ 55 w 114"/>
                  <a:gd name="T21" fmla="*/ 8 h 96"/>
                  <a:gd name="T22" fmla="*/ 55 w 114"/>
                  <a:gd name="T23" fmla="*/ 13 h 96"/>
                  <a:gd name="T24" fmla="*/ 48 w 114"/>
                  <a:gd name="T25" fmla="*/ 17 h 96"/>
                  <a:gd name="T26" fmla="*/ 25 w 114"/>
                  <a:gd name="T27" fmla="*/ 25 h 96"/>
                  <a:gd name="T28" fmla="*/ 17 w 114"/>
                  <a:gd name="T29" fmla="*/ 25 h 96"/>
                  <a:gd name="T30" fmla="*/ 15 w 114"/>
                  <a:gd name="T31" fmla="*/ 26 h 96"/>
                  <a:gd name="T32" fmla="*/ 16 w 114"/>
                  <a:gd name="T33" fmla="*/ 28 h 96"/>
                  <a:gd name="T34" fmla="*/ 1 w 114"/>
                  <a:gd name="T35" fmla="*/ 65 h 96"/>
                  <a:gd name="T36" fmla="*/ 5 w 114"/>
                  <a:gd name="T37" fmla="*/ 65 h 96"/>
                  <a:gd name="T38" fmla="*/ 17 w 114"/>
                  <a:gd name="T39" fmla="*/ 34 h 96"/>
                  <a:gd name="T40" fmla="*/ 31 w 114"/>
                  <a:gd name="T41" fmla="*/ 68 h 96"/>
                  <a:gd name="T42" fmla="*/ 0 w 114"/>
                  <a:gd name="T43" fmla="*/ 68 h 96"/>
                  <a:gd name="T44" fmla="*/ 17 w 114"/>
                  <a:gd name="T45" fmla="*/ 81 h 96"/>
                  <a:gd name="T46" fmla="*/ 35 w 114"/>
                  <a:gd name="T47" fmla="*/ 68 h 96"/>
                  <a:gd name="T48" fmla="*/ 18 w 114"/>
                  <a:gd name="T49" fmla="*/ 28 h 96"/>
                  <a:gd name="T50" fmla="*/ 49 w 114"/>
                  <a:gd name="T51" fmla="*/ 28 h 96"/>
                  <a:gd name="T52" fmla="*/ 54 w 114"/>
                  <a:gd name="T53" fmla="*/ 31 h 96"/>
                  <a:gd name="T54" fmla="*/ 54 w 114"/>
                  <a:gd name="T55" fmla="*/ 83 h 96"/>
                  <a:gd name="T56" fmla="*/ 27 w 114"/>
                  <a:gd name="T57" fmla="*/ 93 h 96"/>
                  <a:gd name="T58" fmla="*/ 27 w 114"/>
                  <a:gd name="T59" fmla="*/ 96 h 96"/>
                  <a:gd name="T60" fmla="*/ 86 w 114"/>
                  <a:gd name="T61" fmla="*/ 96 h 96"/>
                  <a:gd name="T62" fmla="*/ 86 w 114"/>
                  <a:gd name="T63" fmla="*/ 93 h 96"/>
                  <a:gd name="T64" fmla="*/ 59 w 114"/>
                  <a:gd name="T65" fmla="*/ 83 h 96"/>
                  <a:gd name="T66" fmla="*/ 59 w 114"/>
                  <a:gd name="T67" fmla="*/ 31 h 96"/>
                  <a:gd name="T68" fmla="*/ 63 w 114"/>
                  <a:gd name="T69" fmla="*/ 28 h 96"/>
                  <a:gd name="T70" fmla="*/ 95 w 114"/>
                  <a:gd name="T71" fmla="*/ 28 h 96"/>
                  <a:gd name="T72" fmla="*/ 80 w 114"/>
                  <a:gd name="T73" fmla="*/ 65 h 96"/>
                  <a:gd name="T74" fmla="*/ 83 w 114"/>
                  <a:gd name="T75" fmla="*/ 65 h 96"/>
                  <a:gd name="T76" fmla="*/ 96 w 114"/>
                  <a:gd name="T77" fmla="*/ 34 h 96"/>
                  <a:gd name="T78" fmla="*/ 110 w 114"/>
                  <a:gd name="T79" fmla="*/ 68 h 96"/>
                  <a:gd name="T80" fmla="*/ 78 w 114"/>
                  <a:gd name="T81" fmla="*/ 68 h 96"/>
                  <a:gd name="T82" fmla="*/ 96 w 114"/>
                  <a:gd name="T83" fmla="*/ 81 h 96"/>
                  <a:gd name="T84" fmla="*/ 114 w 114"/>
                  <a:gd name="T85" fmla="*/ 68 h 96"/>
                  <a:gd name="T86" fmla="*/ 97 w 114"/>
                  <a:gd name="T87" fmla="*/ 2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96">
                    <a:moveTo>
                      <a:pt x="97" y="28"/>
                    </a:moveTo>
                    <a:cubicBezTo>
                      <a:pt x="97" y="28"/>
                      <a:pt x="98" y="27"/>
                      <a:pt x="98" y="26"/>
                    </a:cubicBezTo>
                    <a:cubicBezTo>
                      <a:pt x="98" y="25"/>
                      <a:pt x="97" y="25"/>
                      <a:pt x="96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1" y="23"/>
                      <a:pt x="74" y="19"/>
                      <a:pt x="65" y="17"/>
                    </a:cubicBezTo>
                    <a:cubicBezTo>
                      <a:pt x="63" y="15"/>
                      <a:pt x="61" y="13"/>
                      <a:pt x="58" y="13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0" y="8"/>
                      <a:pt x="61" y="6"/>
                      <a:pt x="61" y="4"/>
                    </a:cubicBezTo>
                    <a:cubicBezTo>
                      <a:pt x="61" y="2"/>
                      <a:pt x="59" y="0"/>
                      <a:pt x="56" y="0"/>
                    </a:cubicBezTo>
                    <a:cubicBezTo>
                      <a:pt x="54" y="0"/>
                      <a:pt x="52" y="2"/>
                      <a:pt x="52" y="4"/>
                    </a:cubicBezTo>
                    <a:cubicBezTo>
                      <a:pt x="52" y="6"/>
                      <a:pt x="53" y="8"/>
                      <a:pt x="55" y="8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2" y="13"/>
                      <a:pt x="49" y="15"/>
                      <a:pt x="48" y="17"/>
                    </a:cubicBezTo>
                    <a:cubicBezTo>
                      <a:pt x="39" y="19"/>
                      <a:pt x="32" y="23"/>
                      <a:pt x="25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5" y="25"/>
                      <a:pt x="15" y="26"/>
                    </a:cubicBezTo>
                    <a:cubicBezTo>
                      <a:pt x="15" y="27"/>
                      <a:pt x="16" y="28"/>
                      <a:pt x="16" y="2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7" y="81"/>
                      <a:pt x="17" y="81"/>
                    </a:cubicBezTo>
                    <a:cubicBezTo>
                      <a:pt x="27" y="81"/>
                      <a:pt x="35" y="75"/>
                      <a:pt x="35" y="6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0" y="30"/>
                      <a:pt x="52" y="30"/>
                      <a:pt x="54" y="31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1" y="84"/>
                      <a:pt x="31" y="89"/>
                      <a:pt x="27" y="93"/>
                    </a:cubicBezTo>
                    <a:cubicBezTo>
                      <a:pt x="27" y="94"/>
                      <a:pt x="27" y="94"/>
                      <a:pt x="27" y="96"/>
                    </a:cubicBezTo>
                    <a:cubicBezTo>
                      <a:pt x="28" y="96"/>
                      <a:pt x="84" y="96"/>
                      <a:pt x="86" y="96"/>
                    </a:cubicBezTo>
                    <a:cubicBezTo>
                      <a:pt x="86" y="94"/>
                      <a:pt x="86" y="94"/>
                      <a:pt x="86" y="93"/>
                    </a:cubicBezTo>
                    <a:cubicBezTo>
                      <a:pt x="82" y="89"/>
                      <a:pt x="72" y="84"/>
                      <a:pt x="59" y="83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1" y="30"/>
                      <a:pt x="62" y="30"/>
                      <a:pt x="63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110" y="68"/>
                      <a:pt x="110" y="68"/>
                      <a:pt x="110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75"/>
                      <a:pt x="86" y="81"/>
                      <a:pt x="96" y="81"/>
                    </a:cubicBezTo>
                    <a:cubicBezTo>
                      <a:pt x="106" y="81"/>
                      <a:pt x="114" y="75"/>
                      <a:pt x="114" y="68"/>
                    </a:cubicBezTo>
                    <a:lnTo>
                      <a:pt x="97" y="28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3" name="Freeform 13"/>
              <p:cNvSpPr>
                <a:spLocks noEditPoints="1"/>
              </p:cNvSpPr>
              <p:nvPr/>
            </p:nvSpPr>
            <p:spPr bwMode="auto">
              <a:xfrm>
                <a:off x="6404728" y="2807046"/>
                <a:ext cx="236538" cy="247650"/>
              </a:xfrm>
              <a:custGeom>
                <a:avLst/>
                <a:gdLst>
                  <a:gd name="T0" fmla="*/ 23 w 112"/>
                  <a:gd name="T1" fmla="*/ 60 h 117"/>
                  <a:gd name="T2" fmla="*/ 23 w 112"/>
                  <a:gd name="T3" fmla="*/ 89 h 117"/>
                  <a:gd name="T4" fmla="*/ 100 w 112"/>
                  <a:gd name="T5" fmla="*/ 111 h 117"/>
                  <a:gd name="T6" fmla="*/ 110 w 112"/>
                  <a:gd name="T7" fmla="*/ 56 h 117"/>
                  <a:gd name="T8" fmla="*/ 82 w 112"/>
                  <a:gd name="T9" fmla="*/ 97 h 117"/>
                  <a:gd name="T10" fmla="*/ 83 w 112"/>
                  <a:gd name="T11" fmla="*/ 100 h 117"/>
                  <a:gd name="T12" fmla="*/ 51 w 112"/>
                  <a:gd name="T13" fmla="*/ 97 h 117"/>
                  <a:gd name="T14" fmla="*/ 53 w 112"/>
                  <a:gd name="T15" fmla="*/ 97 h 117"/>
                  <a:gd name="T16" fmla="*/ 51 w 112"/>
                  <a:gd name="T17" fmla="*/ 99 h 117"/>
                  <a:gd name="T18" fmla="*/ 56 w 112"/>
                  <a:gd name="T19" fmla="*/ 102 h 117"/>
                  <a:gd name="T20" fmla="*/ 51 w 112"/>
                  <a:gd name="T21" fmla="*/ 104 h 117"/>
                  <a:gd name="T22" fmla="*/ 45 w 112"/>
                  <a:gd name="T23" fmla="*/ 97 h 117"/>
                  <a:gd name="T24" fmla="*/ 48 w 112"/>
                  <a:gd name="T25" fmla="*/ 99 h 117"/>
                  <a:gd name="T26" fmla="*/ 47 w 112"/>
                  <a:gd name="T27" fmla="*/ 101 h 117"/>
                  <a:gd name="T28" fmla="*/ 47 w 112"/>
                  <a:gd name="T29" fmla="*/ 104 h 117"/>
                  <a:gd name="T30" fmla="*/ 36 w 112"/>
                  <a:gd name="T31" fmla="*/ 98 h 117"/>
                  <a:gd name="T32" fmla="*/ 41 w 112"/>
                  <a:gd name="T33" fmla="*/ 97 h 117"/>
                  <a:gd name="T34" fmla="*/ 40 w 112"/>
                  <a:gd name="T35" fmla="*/ 100 h 117"/>
                  <a:gd name="T36" fmla="*/ 39 w 112"/>
                  <a:gd name="T37" fmla="*/ 101 h 117"/>
                  <a:gd name="T38" fmla="*/ 34 w 112"/>
                  <a:gd name="T39" fmla="*/ 104 h 117"/>
                  <a:gd name="T40" fmla="*/ 29 w 112"/>
                  <a:gd name="T41" fmla="*/ 98 h 117"/>
                  <a:gd name="T42" fmla="*/ 32 w 112"/>
                  <a:gd name="T43" fmla="*/ 100 h 117"/>
                  <a:gd name="T44" fmla="*/ 27 w 112"/>
                  <a:gd name="T45" fmla="*/ 109 h 117"/>
                  <a:gd name="T46" fmla="*/ 21 w 112"/>
                  <a:gd name="T47" fmla="*/ 109 h 117"/>
                  <a:gd name="T48" fmla="*/ 25 w 112"/>
                  <a:gd name="T49" fmla="*/ 106 h 117"/>
                  <a:gd name="T50" fmla="*/ 30 w 112"/>
                  <a:gd name="T51" fmla="*/ 104 h 117"/>
                  <a:gd name="T52" fmla="*/ 25 w 112"/>
                  <a:gd name="T53" fmla="*/ 103 h 117"/>
                  <a:gd name="T54" fmla="*/ 29 w 112"/>
                  <a:gd name="T55" fmla="*/ 101 h 117"/>
                  <a:gd name="T56" fmla="*/ 56 w 112"/>
                  <a:gd name="T57" fmla="*/ 109 h 117"/>
                  <a:gd name="T58" fmla="*/ 55 w 112"/>
                  <a:gd name="T59" fmla="*/ 110 h 117"/>
                  <a:gd name="T60" fmla="*/ 32 w 112"/>
                  <a:gd name="T61" fmla="*/ 107 h 117"/>
                  <a:gd name="T62" fmla="*/ 54 w 112"/>
                  <a:gd name="T63" fmla="*/ 106 h 117"/>
                  <a:gd name="T64" fmla="*/ 56 w 112"/>
                  <a:gd name="T65" fmla="*/ 107 h 117"/>
                  <a:gd name="T66" fmla="*/ 59 w 112"/>
                  <a:gd name="T67" fmla="*/ 97 h 117"/>
                  <a:gd name="T68" fmla="*/ 63 w 112"/>
                  <a:gd name="T69" fmla="*/ 100 h 117"/>
                  <a:gd name="T70" fmla="*/ 59 w 112"/>
                  <a:gd name="T71" fmla="*/ 104 h 117"/>
                  <a:gd name="T72" fmla="*/ 65 w 112"/>
                  <a:gd name="T73" fmla="*/ 104 h 117"/>
                  <a:gd name="T74" fmla="*/ 60 w 112"/>
                  <a:gd name="T75" fmla="*/ 104 h 117"/>
                  <a:gd name="T76" fmla="*/ 64 w 112"/>
                  <a:gd name="T77" fmla="*/ 110 h 117"/>
                  <a:gd name="T78" fmla="*/ 59 w 112"/>
                  <a:gd name="T79" fmla="*/ 107 h 117"/>
                  <a:gd name="T80" fmla="*/ 60 w 112"/>
                  <a:gd name="T81" fmla="*/ 106 h 117"/>
                  <a:gd name="T82" fmla="*/ 64 w 112"/>
                  <a:gd name="T83" fmla="*/ 106 h 117"/>
                  <a:gd name="T84" fmla="*/ 66 w 112"/>
                  <a:gd name="T85" fmla="*/ 109 h 117"/>
                  <a:gd name="T86" fmla="*/ 74 w 112"/>
                  <a:gd name="T87" fmla="*/ 97 h 117"/>
                  <a:gd name="T88" fmla="*/ 75 w 112"/>
                  <a:gd name="T89" fmla="*/ 100 h 117"/>
                  <a:gd name="T90" fmla="*/ 72 w 112"/>
                  <a:gd name="T91" fmla="*/ 103 h 117"/>
                  <a:gd name="T92" fmla="*/ 78 w 112"/>
                  <a:gd name="T93" fmla="*/ 103 h 117"/>
                  <a:gd name="T94" fmla="*/ 77 w 112"/>
                  <a:gd name="T95" fmla="*/ 104 h 117"/>
                  <a:gd name="T96" fmla="*/ 80 w 112"/>
                  <a:gd name="T97" fmla="*/ 110 h 117"/>
                  <a:gd name="T98" fmla="*/ 75 w 112"/>
                  <a:gd name="T99" fmla="*/ 106 h 117"/>
                  <a:gd name="T100" fmla="*/ 81 w 112"/>
                  <a:gd name="T101" fmla="*/ 109 h 117"/>
                  <a:gd name="T102" fmla="*/ 90 w 112"/>
                  <a:gd name="T103" fmla="*/ 109 h 117"/>
                  <a:gd name="T104" fmla="*/ 83 w 112"/>
                  <a:gd name="T105" fmla="*/ 106 h 117"/>
                  <a:gd name="T106" fmla="*/ 87 w 112"/>
                  <a:gd name="T107" fmla="*/ 104 h 117"/>
                  <a:gd name="T108" fmla="*/ 80 w 112"/>
                  <a:gd name="T109" fmla="*/ 102 h 117"/>
                  <a:gd name="T110" fmla="*/ 27 w 112"/>
                  <a:gd name="T111" fmla="*/ 79 h 117"/>
                  <a:gd name="T112" fmla="*/ 22 w 112"/>
                  <a:gd name="T113" fmla="*/ 63 h 117"/>
                  <a:gd name="T114" fmla="*/ 6 w 112"/>
                  <a:gd name="T115" fmla="*/ 65 h 117"/>
                  <a:gd name="T116" fmla="*/ 7 w 112"/>
                  <a:gd name="T117" fmla="*/ 30 h 117"/>
                  <a:gd name="T118" fmla="*/ 102 w 112"/>
                  <a:gd name="T119" fmla="*/ 3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17">
                    <a:moveTo>
                      <a:pt x="112" y="43"/>
                    </a:moveTo>
                    <a:cubicBezTo>
                      <a:pt x="111" y="41"/>
                      <a:pt x="111" y="40"/>
                      <a:pt x="111" y="39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1" y="43"/>
                      <a:pt x="110" y="46"/>
                      <a:pt x="108" y="49"/>
                    </a:cubicBezTo>
                    <a:cubicBezTo>
                      <a:pt x="107" y="51"/>
                      <a:pt x="105" y="53"/>
                      <a:pt x="103" y="54"/>
                    </a:cubicBezTo>
                    <a:cubicBezTo>
                      <a:pt x="102" y="56"/>
                      <a:pt x="99" y="58"/>
                      <a:pt x="96" y="60"/>
                    </a:cubicBezTo>
                    <a:cubicBezTo>
                      <a:pt x="94" y="61"/>
                      <a:pt x="92" y="62"/>
                      <a:pt x="89" y="63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89" y="52"/>
                      <a:pt x="86" y="49"/>
                      <a:pt x="82" y="49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6" y="49"/>
                      <a:pt x="23" y="52"/>
                      <a:pt x="23" y="56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3" y="60"/>
                      <a:pt x="24" y="61"/>
                      <a:pt x="27" y="61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7" y="54"/>
                      <a:pt x="28" y="53"/>
                      <a:pt x="30" y="53"/>
                    </a:cubicBezTo>
                    <a:cubicBezTo>
                      <a:pt x="82" y="53"/>
                      <a:pt x="82" y="53"/>
                      <a:pt x="82" y="53"/>
                    </a:cubicBezTo>
                    <a:cubicBezTo>
                      <a:pt x="83" y="53"/>
                      <a:pt x="85" y="54"/>
                      <a:pt x="85" y="56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5" y="90"/>
                      <a:pt x="83" y="92"/>
                      <a:pt x="82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28" y="92"/>
                      <a:pt x="27" y="90"/>
                      <a:pt x="27" y="88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5" y="81"/>
                      <a:pt x="24" y="81"/>
                      <a:pt x="23" y="8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2"/>
                      <a:pt x="25" y="94"/>
                      <a:pt x="28" y="95"/>
                    </a:cubicBezTo>
                    <a:cubicBezTo>
                      <a:pt x="26" y="95"/>
                      <a:pt x="24" y="96"/>
                      <a:pt x="23" y="97"/>
                    </a:cubicBezTo>
                    <a:cubicBezTo>
                      <a:pt x="22" y="98"/>
                      <a:pt x="21" y="99"/>
                      <a:pt x="21" y="100"/>
                    </a:cubicBezTo>
                    <a:cubicBezTo>
                      <a:pt x="18" y="103"/>
                      <a:pt x="15" y="106"/>
                      <a:pt x="13" y="110"/>
                    </a:cubicBezTo>
                    <a:cubicBezTo>
                      <a:pt x="12" y="110"/>
                      <a:pt x="11" y="111"/>
                      <a:pt x="11" y="112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7"/>
                      <a:pt x="13" y="117"/>
                      <a:pt x="14" y="117"/>
                    </a:cubicBezTo>
                    <a:cubicBezTo>
                      <a:pt x="16" y="117"/>
                      <a:pt x="93" y="117"/>
                      <a:pt x="96" y="117"/>
                    </a:cubicBezTo>
                    <a:cubicBezTo>
                      <a:pt x="97" y="117"/>
                      <a:pt x="98" y="117"/>
                      <a:pt x="99" y="117"/>
                    </a:cubicBezTo>
                    <a:cubicBezTo>
                      <a:pt x="100" y="117"/>
                      <a:pt x="101" y="117"/>
                      <a:pt x="101" y="116"/>
                    </a:cubicBezTo>
                    <a:cubicBezTo>
                      <a:pt x="101" y="112"/>
                      <a:pt x="101" y="112"/>
                      <a:pt x="101" y="112"/>
                    </a:cubicBezTo>
                    <a:cubicBezTo>
                      <a:pt x="101" y="112"/>
                      <a:pt x="101" y="111"/>
                      <a:pt x="100" y="111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8" y="109"/>
                      <a:pt x="97" y="107"/>
                      <a:pt x="96" y="106"/>
                    </a:cubicBezTo>
                    <a:cubicBezTo>
                      <a:pt x="94" y="103"/>
                      <a:pt x="91" y="100"/>
                      <a:pt x="89" y="97"/>
                    </a:cubicBezTo>
                    <a:cubicBezTo>
                      <a:pt x="88" y="97"/>
                      <a:pt x="88" y="97"/>
                      <a:pt x="88" y="97"/>
                    </a:cubicBezTo>
                    <a:cubicBezTo>
                      <a:pt x="88" y="96"/>
                      <a:pt x="87" y="96"/>
                      <a:pt x="86" y="96"/>
                    </a:cubicBezTo>
                    <a:cubicBezTo>
                      <a:pt x="86" y="95"/>
                      <a:pt x="85" y="95"/>
                      <a:pt x="84" y="95"/>
                    </a:cubicBezTo>
                    <a:cubicBezTo>
                      <a:pt x="87" y="94"/>
                      <a:pt x="89" y="92"/>
                      <a:pt x="89" y="89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90" y="77"/>
                      <a:pt x="91" y="77"/>
                      <a:pt x="92" y="76"/>
                    </a:cubicBezTo>
                    <a:cubicBezTo>
                      <a:pt x="95" y="74"/>
                      <a:pt x="99" y="72"/>
                      <a:pt x="101" y="70"/>
                    </a:cubicBezTo>
                    <a:cubicBezTo>
                      <a:pt x="103" y="69"/>
                      <a:pt x="104" y="67"/>
                      <a:pt x="106" y="66"/>
                    </a:cubicBezTo>
                    <a:cubicBezTo>
                      <a:pt x="107" y="64"/>
                      <a:pt x="108" y="63"/>
                      <a:pt x="109" y="61"/>
                    </a:cubicBezTo>
                    <a:cubicBezTo>
                      <a:pt x="109" y="59"/>
                      <a:pt x="110" y="58"/>
                      <a:pt x="110" y="56"/>
                    </a:cubicBezTo>
                    <a:cubicBezTo>
                      <a:pt x="110" y="55"/>
                      <a:pt x="110" y="54"/>
                      <a:pt x="111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45"/>
                      <a:pt x="112" y="44"/>
                      <a:pt x="112" y="43"/>
                    </a:cubicBezTo>
                    <a:close/>
                    <a:moveTo>
                      <a:pt x="78" y="97"/>
                    </a:move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80" y="97"/>
                      <a:pt x="80" y="97"/>
                      <a:pt x="81" y="97"/>
                    </a:cubicBezTo>
                    <a:cubicBezTo>
                      <a:pt x="81" y="97"/>
                      <a:pt x="81" y="97"/>
                      <a:pt x="81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3" y="100"/>
                      <a:pt x="83" y="100"/>
                      <a:pt x="83" y="100"/>
                    </a:cubicBezTo>
                    <a:cubicBezTo>
                      <a:pt x="83" y="100"/>
                      <a:pt x="83" y="100"/>
                      <a:pt x="82" y="100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0" y="100"/>
                      <a:pt x="79" y="100"/>
                      <a:pt x="79" y="99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8"/>
                      <a:pt x="78" y="98"/>
                      <a:pt x="78" y="98"/>
                    </a:cubicBezTo>
                    <a:lnTo>
                      <a:pt x="78" y="97"/>
                    </a:lnTo>
                    <a:close/>
                    <a:moveTo>
                      <a:pt x="51" y="99"/>
                    </a:move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8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100"/>
                      <a:pt x="54" y="100"/>
                      <a:pt x="54" y="100"/>
                    </a:cubicBezTo>
                    <a:cubicBezTo>
                      <a:pt x="53" y="100"/>
                      <a:pt x="53" y="100"/>
                      <a:pt x="52" y="100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lose/>
                    <a:moveTo>
                      <a:pt x="51" y="103"/>
                    </a:move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03"/>
                      <a:pt x="51" y="102"/>
                      <a:pt x="51" y="102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1"/>
                      <a:pt x="53" y="101"/>
                      <a:pt x="54" y="101"/>
                    </a:cubicBezTo>
                    <a:cubicBezTo>
                      <a:pt x="54" y="101"/>
                      <a:pt x="56" y="101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lnTo>
                      <a:pt x="51" y="103"/>
                    </a:lnTo>
                    <a:close/>
                    <a:moveTo>
                      <a:pt x="43" y="99"/>
                    </a:moveTo>
                    <a:cubicBezTo>
                      <a:pt x="43" y="99"/>
                      <a:pt x="43" y="99"/>
                      <a:pt x="43" y="99"/>
                    </a:cubicBezTo>
                    <a:cubicBezTo>
                      <a:pt x="44" y="99"/>
                      <a:pt x="44" y="99"/>
                      <a:pt x="44" y="99"/>
                    </a:cubicBezTo>
                    <a:cubicBezTo>
                      <a:pt x="44" y="98"/>
                      <a:pt x="44" y="98"/>
                      <a:pt x="44" y="98"/>
                    </a:cubicBezTo>
                    <a:cubicBezTo>
                      <a:pt x="44" y="98"/>
                      <a:pt x="44" y="98"/>
                      <a:pt x="44" y="98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7"/>
                      <a:pt x="47" y="97"/>
                      <a:pt x="47" y="97"/>
                    </a:cubicBezTo>
                    <a:cubicBezTo>
                      <a:pt x="47" y="97"/>
                      <a:pt x="47" y="97"/>
                      <a:pt x="47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8" y="97"/>
                      <a:pt x="49" y="97"/>
                      <a:pt x="49" y="98"/>
                    </a:cubicBezTo>
                    <a:cubicBezTo>
                      <a:pt x="49" y="98"/>
                      <a:pt x="49" y="99"/>
                      <a:pt x="49" y="99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100"/>
                      <a:pt x="47" y="100"/>
                      <a:pt x="46" y="100"/>
                    </a:cubicBezTo>
                    <a:cubicBezTo>
                      <a:pt x="45" y="100"/>
                      <a:pt x="45" y="100"/>
                      <a:pt x="45" y="100"/>
                    </a:cubicBezTo>
                    <a:cubicBezTo>
                      <a:pt x="44" y="100"/>
                      <a:pt x="44" y="100"/>
                      <a:pt x="43" y="99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3" y="99"/>
                      <a:pt x="43" y="99"/>
                      <a:pt x="43" y="99"/>
                    </a:cubicBezTo>
                    <a:close/>
                    <a:moveTo>
                      <a:pt x="42" y="103"/>
                    </a:moveTo>
                    <a:cubicBezTo>
                      <a:pt x="42" y="103"/>
                      <a:pt x="42" y="103"/>
                      <a:pt x="42" y="103"/>
                    </a:cubicBezTo>
                    <a:cubicBezTo>
                      <a:pt x="42" y="103"/>
                      <a:pt x="42" y="103"/>
                      <a:pt x="42" y="103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1"/>
                      <a:pt x="45" y="101"/>
                      <a:pt x="46" y="101"/>
                    </a:cubicBezTo>
                    <a:cubicBezTo>
                      <a:pt x="46" y="101"/>
                      <a:pt x="46" y="101"/>
                      <a:pt x="47" y="101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7" y="104"/>
                      <a:pt x="47" y="104"/>
                      <a:pt x="47" y="104"/>
                    </a:cubicBezTo>
                    <a:cubicBezTo>
                      <a:pt x="47" y="104"/>
                      <a:pt x="47" y="104"/>
                      <a:pt x="47" y="104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4"/>
                      <a:pt x="42" y="104"/>
                      <a:pt x="42" y="104"/>
                    </a:cubicBezTo>
                    <a:lnTo>
                      <a:pt x="42" y="103"/>
                    </a:lnTo>
                    <a:close/>
                    <a:moveTo>
                      <a:pt x="36" y="99"/>
                    </a:move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40" y="97"/>
                      <a:pt x="40" y="97"/>
                      <a:pt x="40" y="97"/>
                    </a:cubicBezTo>
                    <a:cubicBezTo>
                      <a:pt x="40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1" y="98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100"/>
                      <a:pt x="40" y="100"/>
                      <a:pt x="40" y="100"/>
                    </a:cubicBezTo>
                    <a:cubicBezTo>
                      <a:pt x="40" y="100"/>
                      <a:pt x="40" y="100"/>
                      <a:pt x="40" y="100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9" y="100"/>
                      <a:pt x="39" y="100"/>
                      <a:pt x="38" y="100"/>
                    </a:cubicBezTo>
                    <a:cubicBezTo>
                      <a:pt x="37" y="100"/>
                      <a:pt x="37" y="100"/>
                      <a:pt x="37" y="100"/>
                    </a:cubicBezTo>
                    <a:cubicBezTo>
                      <a:pt x="36" y="100"/>
                      <a:pt x="36" y="100"/>
                      <a:pt x="36" y="99"/>
                    </a:cubicBezTo>
                    <a:cubicBezTo>
                      <a:pt x="36" y="99"/>
                      <a:pt x="36" y="99"/>
                      <a:pt x="36" y="99"/>
                    </a:cubicBezTo>
                    <a:close/>
                    <a:moveTo>
                      <a:pt x="34" y="102"/>
                    </a:move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5" y="101"/>
                      <a:pt x="36" y="101"/>
                      <a:pt x="37" y="101"/>
                    </a:cubicBezTo>
                    <a:cubicBezTo>
                      <a:pt x="38" y="101"/>
                      <a:pt x="38" y="101"/>
                      <a:pt x="39" y="101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40" y="102"/>
                      <a:pt x="40" y="102"/>
                      <a:pt x="40" y="102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9" y="104"/>
                      <a:pt x="39" y="104"/>
                      <a:pt x="39" y="104"/>
                    </a:cubicBezTo>
                    <a:cubicBezTo>
                      <a:pt x="39" y="104"/>
                      <a:pt x="39" y="104"/>
                      <a:pt x="39" y="104"/>
                    </a:cubicBezTo>
                    <a:cubicBezTo>
                      <a:pt x="39" y="104"/>
                      <a:pt x="39" y="104"/>
                      <a:pt x="39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7" y="104"/>
                      <a:pt x="37" y="104"/>
                      <a:pt x="36" y="104"/>
                    </a:cubicBezTo>
                    <a:cubicBezTo>
                      <a:pt x="36" y="104"/>
                      <a:pt x="35" y="104"/>
                      <a:pt x="35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34" y="103"/>
                      <a:pt x="34" y="102"/>
                      <a:pt x="34" y="102"/>
                    </a:cubicBezTo>
                    <a:close/>
                    <a:moveTo>
                      <a:pt x="28" y="99"/>
                    </a:moveTo>
                    <a:cubicBezTo>
                      <a:pt x="28" y="99"/>
                      <a:pt x="28" y="99"/>
                      <a:pt x="28" y="99"/>
                    </a:cubicBezTo>
                    <a:cubicBezTo>
                      <a:pt x="28" y="98"/>
                      <a:pt x="29" y="98"/>
                      <a:pt x="29" y="98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30" y="97"/>
                      <a:pt x="31" y="97"/>
                      <a:pt x="32" y="97"/>
                    </a:cubicBezTo>
                    <a:cubicBezTo>
                      <a:pt x="33" y="97"/>
                      <a:pt x="33" y="97"/>
                      <a:pt x="34" y="97"/>
                    </a:cubicBezTo>
                    <a:cubicBezTo>
                      <a:pt x="34" y="97"/>
                      <a:pt x="34" y="97"/>
                      <a:pt x="34" y="97"/>
                    </a:cubicBezTo>
                    <a:cubicBezTo>
                      <a:pt x="34" y="97"/>
                      <a:pt x="34" y="97"/>
                      <a:pt x="34" y="97"/>
                    </a:cubicBezTo>
                    <a:cubicBezTo>
                      <a:pt x="34" y="98"/>
                      <a:pt x="34" y="98"/>
                      <a:pt x="34" y="98"/>
                    </a:cubicBezTo>
                    <a:cubicBezTo>
                      <a:pt x="34" y="98"/>
                      <a:pt x="34" y="98"/>
                      <a:pt x="34" y="98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33" y="100"/>
                      <a:pt x="33" y="100"/>
                      <a:pt x="33" y="10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0" y="100"/>
                      <a:pt x="30" y="100"/>
                      <a:pt x="29" y="100"/>
                    </a:cubicBezTo>
                    <a:cubicBezTo>
                      <a:pt x="29" y="100"/>
                      <a:pt x="28" y="100"/>
                      <a:pt x="28" y="99"/>
                    </a:cubicBezTo>
                    <a:close/>
                    <a:moveTo>
                      <a:pt x="29" y="107"/>
                    </a:moveTo>
                    <a:cubicBezTo>
                      <a:pt x="29" y="107"/>
                      <a:pt x="29" y="107"/>
                      <a:pt x="29" y="107"/>
                    </a:cubicBezTo>
                    <a:cubicBezTo>
                      <a:pt x="29" y="107"/>
                      <a:pt x="29" y="107"/>
                      <a:pt x="28" y="108"/>
                    </a:cubicBezTo>
                    <a:cubicBezTo>
                      <a:pt x="28" y="108"/>
                      <a:pt x="28" y="109"/>
                      <a:pt x="28" y="109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27" y="110"/>
                      <a:pt x="27" y="110"/>
                      <a:pt x="26" y="110"/>
                    </a:cubicBezTo>
                    <a:cubicBezTo>
                      <a:pt x="26" y="110"/>
                      <a:pt x="26" y="110"/>
                      <a:pt x="26" y="110"/>
                    </a:cubicBezTo>
                    <a:cubicBezTo>
                      <a:pt x="25" y="110"/>
                      <a:pt x="25" y="110"/>
                      <a:pt x="25" y="110"/>
                    </a:cubicBezTo>
                    <a:cubicBezTo>
                      <a:pt x="25" y="110"/>
                      <a:pt x="25" y="110"/>
                      <a:pt x="25" y="110"/>
                    </a:cubicBezTo>
                    <a:cubicBezTo>
                      <a:pt x="24" y="110"/>
                      <a:pt x="23" y="110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3" y="106"/>
                      <a:pt x="24" y="106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6"/>
                      <a:pt x="27" y="106"/>
                      <a:pt x="28" y="106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9" y="106"/>
                      <a:pt x="29" y="106"/>
                      <a:pt x="29" y="106"/>
                    </a:cubicBezTo>
                    <a:cubicBezTo>
                      <a:pt x="29" y="106"/>
                      <a:pt x="29" y="106"/>
                      <a:pt x="29" y="106"/>
                    </a:cubicBezTo>
                    <a:lnTo>
                      <a:pt x="29" y="107"/>
                    </a:lnTo>
                    <a:close/>
                    <a:moveTo>
                      <a:pt x="31" y="103"/>
                    </a:moveTo>
                    <a:cubicBezTo>
                      <a:pt x="31" y="103"/>
                      <a:pt x="31" y="103"/>
                      <a:pt x="31" y="103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30" y="104"/>
                      <a:pt x="30" y="104"/>
                      <a:pt x="30" y="104"/>
                    </a:cubicBezTo>
                    <a:cubicBezTo>
                      <a:pt x="30" y="104"/>
                      <a:pt x="30" y="104"/>
                      <a:pt x="30" y="104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7" y="104"/>
                      <a:pt x="26" y="104"/>
                      <a:pt x="26" y="104"/>
                    </a:cubicBezTo>
                    <a:cubicBezTo>
                      <a:pt x="26" y="104"/>
                      <a:pt x="26" y="104"/>
                      <a:pt x="26" y="104"/>
                    </a:cubicBezTo>
                    <a:cubicBezTo>
                      <a:pt x="26" y="104"/>
                      <a:pt x="26" y="104"/>
                      <a:pt x="26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5" y="103"/>
                      <a:pt x="26" y="102"/>
                      <a:pt x="26" y="102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29" y="101"/>
                      <a:pt x="30" y="101"/>
                      <a:pt x="30" y="101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1" y="102"/>
                      <a:pt x="31" y="103"/>
                      <a:pt x="31" y="103"/>
                    </a:cubicBezTo>
                    <a:cubicBezTo>
                      <a:pt x="31" y="103"/>
                      <a:pt x="31" y="103"/>
                      <a:pt x="31" y="103"/>
                    </a:cubicBezTo>
                    <a:close/>
                    <a:moveTo>
                      <a:pt x="56" y="109"/>
                    </a:move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4" y="110"/>
                      <a:pt x="54" y="110"/>
                      <a:pt x="54" y="110"/>
                    </a:cubicBezTo>
                    <a:cubicBezTo>
                      <a:pt x="52" y="110"/>
                      <a:pt x="33" y="110"/>
                      <a:pt x="32" y="110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1" y="108"/>
                      <a:pt x="31" y="108"/>
                      <a:pt x="32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2" y="106"/>
                      <a:pt x="32" y="106"/>
                      <a:pt x="32" y="106"/>
                    </a:cubicBezTo>
                    <a:cubicBezTo>
                      <a:pt x="32" y="106"/>
                      <a:pt x="32" y="106"/>
                      <a:pt x="32" y="106"/>
                    </a:cubicBezTo>
                    <a:cubicBezTo>
                      <a:pt x="32" y="106"/>
                      <a:pt x="32" y="106"/>
                      <a:pt x="32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4" y="106"/>
                      <a:pt x="53" y="106"/>
                      <a:pt x="54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8"/>
                      <a:pt x="56" y="108"/>
                    </a:cubicBezTo>
                    <a:lnTo>
                      <a:pt x="56" y="109"/>
                    </a:lnTo>
                    <a:close/>
                    <a:moveTo>
                      <a:pt x="59" y="99"/>
                    </a:move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3" y="97"/>
                      <a:pt x="63" y="97"/>
                      <a:pt x="63" y="97"/>
                    </a:cubicBezTo>
                    <a:cubicBezTo>
                      <a:pt x="63" y="97"/>
                      <a:pt x="64" y="97"/>
                      <a:pt x="64" y="98"/>
                    </a:cubicBezTo>
                    <a:cubicBezTo>
                      <a:pt x="64" y="98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2" y="100"/>
                      <a:pt x="62" y="100"/>
                      <a:pt x="61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lose/>
                    <a:moveTo>
                      <a:pt x="59" y="104"/>
                    </a:move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2"/>
                      <a:pt x="59" y="102"/>
                    </a:cubicBezTo>
                    <a:cubicBezTo>
                      <a:pt x="59" y="102"/>
                      <a:pt x="59" y="102"/>
                      <a:pt x="59" y="102"/>
                    </a:cubicBezTo>
                    <a:cubicBezTo>
                      <a:pt x="59" y="101"/>
                      <a:pt x="61" y="101"/>
                      <a:pt x="62" y="101"/>
                    </a:cubicBezTo>
                    <a:cubicBezTo>
                      <a:pt x="63" y="101"/>
                      <a:pt x="64" y="101"/>
                      <a:pt x="64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3" y="104"/>
                      <a:pt x="62" y="104"/>
                      <a:pt x="61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lnTo>
                      <a:pt x="59" y="104"/>
                    </a:lnTo>
                    <a:close/>
                    <a:moveTo>
                      <a:pt x="66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3" y="110"/>
                      <a:pt x="62" y="110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0" y="110"/>
                      <a:pt x="60" y="109"/>
                      <a:pt x="60" y="109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60" y="108"/>
                      <a:pt x="59" y="108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9"/>
                      <a:pt x="66" y="109"/>
                      <a:pt x="66" y="109"/>
                    </a:cubicBezTo>
                    <a:close/>
                    <a:moveTo>
                      <a:pt x="71" y="99"/>
                    </a:move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1" y="97"/>
                      <a:pt x="71" y="97"/>
                      <a:pt x="72" y="9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3" y="100"/>
                      <a:pt x="73" y="100"/>
                      <a:pt x="72" y="100"/>
                    </a:cubicBezTo>
                    <a:lnTo>
                      <a:pt x="71" y="99"/>
                    </a:lnTo>
                    <a:close/>
                    <a:moveTo>
                      <a:pt x="73" y="104"/>
                    </a:moveTo>
                    <a:cubicBezTo>
                      <a:pt x="72" y="103"/>
                      <a:pt x="72" y="103"/>
                      <a:pt x="72" y="103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2" y="102"/>
                      <a:pt x="72" y="102"/>
                      <a:pt x="72" y="102"/>
                    </a:cubicBezTo>
                    <a:cubicBezTo>
                      <a:pt x="72" y="102"/>
                      <a:pt x="72" y="102"/>
                      <a:pt x="72" y="102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3" y="101"/>
                      <a:pt x="73" y="101"/>
                      <a:pt x="73" y="101"/>
                    </a:cubicBezTo>
                    <a:cubicBezTo>
                      <a:pt x="73" y="101"/>
                      <a:pt x="74" y="101"/>
                      <a:pt x="74" y="101"/>
                    </a:cubicBezTo>
                    <a:cubicBezTo>
                      <a:pt x="75" y="101"/>
                      <a:pt x="77" y="101"/>
                      <a:pt x="77" y="102"/>
                    </a:cubicBezTo>
                    <a:cubicBezTo>
                      <a:pt x="78" y="102"/>
                      <a:pt x="78" y="103"/>
                      <a:pt x="78" y="103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6" y="104"/>
                      <a:pt x="75" y="104"/>
                      <a:pt x="74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104"/>
                      <a:pt x="73" y="104"/>
                      <a:pt x="73" y="104"/>
                    </a:cubicBezTo>
                    <a:close/>
                    <a:moveTo>
                      <a:pt x="81" y="109"/>
                    </a:move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0" y="110"/>
                      <a:pt x="80" y="110"/>
                      <a:pt x="80" y="110"/>
                    </a:cubicBezTo>
                    <a:cubicBezTo>
                      <a:pt x="80" y="110"/>
                      <a:pt x="80" y="110"/>
                      <a:pt x="80" y="110"/>
                    </a:cubicBezTo>
                    <a:cubicBezTo>
                      <a:pt x="80" y="110"/>
                      <a:pt x="80" y="110"/>
                      <a:pt x="80" y="110"/>
                    </a:cubicBezTo>
                    <a:cubicBezTo>
                      <a:pt x="80" y="110"/>
                      <a:pt x="80" y="110"/>
                      <a:pt x="80" y="110"/>
                    </a:cubicBezTo>
                    <a:cubicBezTo>
                      <a:pt x="79" y="110"/>
                      <a:pt x="79" y="110"/>
                      <a:pt x="79" y="110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6" y="110"/>
                      <a:pt x="76" y="110"/>
                      <a:pt x="76" y="110"/>
                    </a:cubicBezTo>
                    <a:cubicBezTo>
                      <a:pt x="76" y="110"/>
                      <a:pt x="76" y="110"/>
                      <a:pt x="76" y="110"/>
                    </a:cubicBezTo>
                    <a:cubicBezTo>
                      <a:pt x="76" y="110"/>
                      <a:pt x="75" y="109"/>
                      <a:pt x="75" y="10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08"/>
                      <a:pt x="74" y="108"/>
                      <a:pt x="74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5" y="106"/>
                      <a:pt x="75" y="106"/>
                      <a:pt x="75" y="106"/>
                    </a:cubicBezTo>
                    <a:cubicBezTo>
                      <a:pt x="76" y="106"/>
                      <a:pt x="77" y="106"/>
                      <a:pt x="78" y="106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79" y="106"/>
                      <a:pt x="79" y="106"/>
                      <a:pt x="80" y="107"/>
                    </a:cubicBezTo>
                    <a:cubicBezTo>
                      <a:pt x="80" y="107"/>
                      <a:pt x="80" y="107"/>
                      <a:pt x="80" y="107"/>
                    </a:cubicBezTo>
                    <a:cubicBezTo>
                      <a:pt x="80" y="107"/>
                      <a:pt x="80" y="107"/>
                      <a:pt x="80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09"/>
                      <a:pt x="81" y="109"/>
                    </a:cubicBezTo>
                    <a:close/>
                    <a:moveTo>
                      <a:pt x="87" y="106"/>
                    </a:moveTo>
                    <a:cubicBezTo>
                      <a:pt x="87" y="106"/>
                      <a:pt x="87" y="106"/>
                      <a:pt x="87" y="106"/>
                    </a:cubicBezTo>
                    <a:cubicBezTo>
                      <a:pt x="87" y="106"/>
                      <a:pt x="87" y="106"/>
                      <a:pt x="87" y="106"/>
                    </a:cubicBezTo>
                    <a:cubicBezTo>
                      <a:pt x="88" y="106"/>
                      <a:pt x="88" y="106"/>
                      <a:pt x="89" y="107"/>
                    </a:cubicBezTo>
                    <a:cubicBezTo>
                      <a:pt x="89" y="107"/>
                      <a:pt x="89" y="107"/>
                      <a:pt x="89" y="107"/>
                    </a:cubicBezTo>
                    <a:cubicBezTo>
                      <a:pt x="89" y="107"/>
                      <a:pt x="89" y="107"/>
                      <a:pt x="89" y="107"/>
                    </a:cubicBezTo>
                    <a:cubicBezTo>
                      <a:pt x="89" y="107"/>
                      <a:pt x="89" y="107"/>
                      <a:pt x="89" y="107"/>
                    </a:cubicBezTo>
                    <a:cubicBezTo>
                      <a:pt x="89" y="107"/>
                      <a:pt x="89" y="107"/>
                      <a:pt x="89" y="107"/>
                    </a:cubicBezTo>
                    <a:cubicBezTo>
                      <a:pt x="89" y="107"/>
                      <a:pt x="89" y="107"/>
                      <a:pt x="89" y="107"/>
                    </a:cubicBezTo>
                    <a:cubicBezTo>
                      <a:pt x="90" y="108"/>
                      <a:pt x="90" y="108"/>
                      <a:pt x="90" y="108"/>
                    </a:cubicBezTo>
                    <a:cubicBezTo>
                      <a:pt x="90" y="108"/>
                      <a:pt x="90" y="108"/>
                      <a:pt x="90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88" y="110"/>
                      <a:pt x="87" y="110"/>
                      <a:pt x="86" y="110"/>
                    </a:cubicBezTo>
                    <a:cubicBezTo>
                      <a:pt x="86" y="110"/>
                      <a:pt x="86" y="110"/>
                      <a:pt x="86" y="110"/>
                    </a:cubicBezTo>
                    <a:cubicBezTo>
                      <a:pt x="85" y="110"/>
                      <a:pt x="85" y="109"/>
                      <a:pt x="84" y="109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4" y="108"/>
                      <a:pt x="84" y="108"/>
                      <a:pt x="83" y="108"/>
                    </a:cubicBezTo>
                    <a:cubicBezTo>
                      <a:pt x="83" y="107"/>
                      <a:pt x="83" y="107"/>
                      <a:pt x="83" y="107"/>
                    </a:cubicBezTo>
                    <a:cubicBezTo>
                      <a:pt x="83" y="107"/>
                      <a:pt x="83" y="107"/>
                      <a:pt x="83" y="107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4" y="106"/>
                      <a:pt x="84" y="106"/>
                      <a:pt x="84" y="106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7" y="106"/>
                      <a:pt x="87" y="106"/>
                      <a:pt x="87" y="106"/>
                    </a:cubicBezTo>
                    <a:close/>
                    <a:moveTo>
                      <a:pt x="86" y="102"/>
                    </a:moveTo>
                    <a:cubicBezTo>
                      <a:pt x="86" y="103"/>
                      <a:pt x="86" y="103"/>
                      <a:pt x="86" y="103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6" y="104"/>
                      <a:pt x="85" y="104"/>
                      <a:pt x="85" y="104"/>
                    </a:cubicBezTo>
                    <a:cubicBezTo>
                      <a:pt x="84" y="104"/>
                      <a:pt x="84" y="104"/>
                      <a:pt x="83" y="104"/>
                    </a:cubicBezTo>
                    <a:cubicBezTo>
                      <a:pt x="82" y="104"/>
                      <a:pt x="82" y="104"/>
                      <a:pt x="81" y="104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1" y="103"/>
                      <a:pt x="81" y="103"/>
                      <a:pt x="81" y="103"/>
                    </a:cubicBezTo>
                    <a:cubicBezTo>
                      <a:pt x="81" y="103"/>
                      <a:pt x="81" y="103"/>
                      <a:pt x="81" y="103"/>
                    </a:cubicBezTo>
                    <a:cubicBezTo>
                      <a:pt x="81" y="103"/>
                      <a:pt x="80" y="102"/>
                      <a:pt x="80" y="102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1"/>
                      <a:pt x="85" y="101"/>
                      <a:pt x="86" y="102"/>
                    </a:cubicBezTo>
                    <a:close/>
                    <a:moveTo>
                      <a:pt x="19" y="76"/>
                    </a:moveTo>
                    <a:cubicBezTo>
                      <a:pt x="20" y="77"/>
                      <a:pt x="20" y="77"/>
                      <a:pt x="20" y="77"/>
                    </a:cubicBezTo>
                    <a:cubicBezTo>
                      <a:pt x="21" y="77"/>
                      <a:pt x="21" y="77"/>
                      <a:pt x="22" y="77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4" y="78"/>
                      <a:pt x="25" y="79"/>
                      <a:pt x="27" y="79"/>
                    </a:cubicBezTo>
                    <a:cubicBezTo>
                      <a:pt x="28" y="79"/>
                      <a:pt x="29" y="80"/>
                      <a:pt x="31" y="80"/>
                    </a:cubicBezTo>
                    <a:cubicBezTo>
                      <a:pt x="36" y="81"/>
                      <a:pt x="42" y="81"/>
                      <a:pt x="43" y="81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39" y="68"/>
                      <a:pt x="35" y="67"/>
                      <a:pt x="31" y="66"/>
                    </a:cubicBezTo>
                    <a:cubicBezTo>
                      <a:pt x="29" y="66"/>
                      <a:pt x="28" y="65"/>
                      <a:pt x="27" y="65"/>
                    </a:cubicBezTo>
                    <a:cubicBezTo>
                      <a:pt x="25" y="64"/>
                      <a:pt x="24" y="64"/>
                      <a:pt x="23" y="64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19" y="62"/>
                      <a:pt x="16" y="61"/>
                      <a:pt x="13" y="59"/>
                    </a:cubicBezTo>
                    <a:cubicBezTo>
                      <a:pt x="10" y="57"/>
                      <a:pt x="8" y="54"/>
                      <a:pt x="6" y="52"/>
                    </a:cubicBezTo>
                    <a:cubicBezTo>
                      <a:pt x="5" y="51"/>
                      <a:pt x="4" y="50"/>
                      <a:pt x="4" y="49"/>
                    </a:cubicBezTo>
                    <a:cubicBezTo>
                      <a:pt x="2" y="46"/>
                      <a:pt x="1" y="43"/>
                      <a:pt x="1" y="40"/>
                    </a:cubicBezTo>
                    <a:cubicBezTo>
                      <a:pt x="0" y="40"/>
                      <a:pt x="0" y="41"/>
                      <a:pt x="0" y="42"/>
                    </a:cubicBezTo>
                    <a:cubicBezTo>
                      <a:pt x="0" y="44"/>
                      <a:pt x="0" y="46"/>
                      <a:pt x="0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2" y="56"/>
                      <a:pt x="2" y="57"/>
                    </a:cubicBezTo>
                    <a:cubicBezTo>
                      <a:pt x="2" y="58"/>
                      <a:pt x="2" y="59"/>
                      <a:pt x="3" y="60"/>
                    </a:cubicBezTo>
                    <a:cubicBezTo>
                      <a:pt x="3" y="62"/>
                      <a:pt x="4" y="64"/>
                      <a:pt x="6" y="65"/>
                    </a:cubicBezTo>
                    <a:cubicBezTo>
                      <a:pt x="8" y="68"/>
                      <a:pt x="11" y="71"/>
                      <a:pt x="15" y="73"/>
                    </a:cubicBezTo>
                    <a:cubicBezTo>
                      <a:pt x="16" y="74"/>
                      <a:pt x="18" y="75"/>
                      <a:pt x="19" y="76"/>
                    </a:cubicBezTo>
                    <a:close/>
                    <a:moveTo>
                      <a:pt x="3" y="41"/>
                    </a:moveTo>
                    <a:cubicBezTo>
                      <a:pt x="4" y="42"/>
                      <a:pt x="4" y="43"/>
                      <a:pt x="5" y="45"/>
                    </a:cubicBezTo>
                    <a:cubicBezTo>
                      <a:pt x="6" y="41"/>
                      <a:pt x="9" y="38"/>
                      <a:pt x="11" y="36"/>
                    </a:cubicBezTo>
                    <a:cubicBezTo>
                      <a:pt x="14" y="33"/>
                      <a:pt x="19" y="31"/>
                      <a:pt x="24" y="29"/>
                    </a:cubicBezTo>
                    <a:cubicBezTo>
                      <a:pt x="27" y="27"/>
                      <a:pt x="31" y="26"/>
                      <a:pt x="35" y="2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7"/>
                      <a:pt x="33" y="17"/>
                      <a:pt x="33" y="17"/>
                    </a:cubicBezTo>
                    <a:cubicBezTo>
                      <a:pt x="29" y="18"/>
                      <a:pt x="25" y="19"/>
                      <a:pt x="22" y="20"/>
                    </a:cubicBezTo>
                    <a:cubicBezTo>
                      <a:pt x="18" y="22"/>
                      <a:pt x="15" y="23"/>
                      <a:pt x="13" y="25"/>
                    </a:cubicBezTo>
                    <a:cubicBezTo>
                      <a:pt x="11" y="26"/>
                      <a:pt x="10" y="27"/>
                      <a:pt x="8" y="28"/>
                    </a:cubicBezTo>
                    <a:cubicBezTo>
                      <a:pt x="8" y="29"/>
                      <a:pt x="7" y="29"/>
                      <a:pt x="7" y="30"/>
                    </a:cubicBezTo>
                    <a:cubicBezTo>
                      <a:pt x="4" y="33"/>
                      <a:pt x="3" y="36"/>
                      <a:pt x="3" y="39"/>
                    </a:cubicBezTo>
                    <a:cubicBezTo>
                      <a:pt x="3" y="40"/>
                      <a:pt x="3" y="40"/>
                      <a:pt x="3" y="41"/>
                    </a:cubicBezTo>
                    <a:close/>
                    <a:moveTo>
                      <a:pt x="102" y="37"/>
                    </a:moveTo>
                    <a:cubicBezTo>
                      <a:pt x="104" y="38"/>
                      <a:pt x="106" y="42"/>
                      <a:pt x="107" y="45"/>
                    </a:cubicBezTo>
                    <a:cubicBezTo>
                      <a:pt x="108" y="44"/>
                      <a:pt x="108" y="42"/>
                      <a:pt x="108" y="40"/>
                    </a:cubicBezTo>
                    <a:cubicBezTo>
                      <a:pt x="108" y="40"/>
                      <a:pt x="108" y="40"/>
                      <a:pt x="108" y="39"/>
                    </a:cubicBezTo>
                    <a:cubicBezTo>
                      <a:pt x="108" y="35"/>
                      <a:pt x="107" y="31"/>
                      <a:pt x="104" y="28"/>
                    </a:cubicBezTo>
                    <a:cubicBezTo>
                      <a:pt x="102" y="26"/>
                      <a:pt x="100" y="25"/>
                      <a:pt x="97" y="23"/>
                    </a:cubicBezTo>
                    <a:cubicBezTo>
                      <a:pt x="94" y="22"/>
                      <a:pt x="91" y="20"/>
                      <a:pt x="87" y="19"/>
                    </a:cubicBezTo>
                    <a:cubicBezTo>
                      <a:pt x="84" y="18"/>
                      <a:pt x="81" y="17"/>
                      <a:pt x="77" y="16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82" y="26"/>
                      <a:pt x="86" y="28"/>
                      <a:pt x="90" y="29"/>
                    </a:cubicBezTo>
                    <a:cubicBezTo>
                      <a:pt x="95" y="31"/>
                      <a:pt x="99" y="34"/>
                      <a:pt x="102" y="37"/>
                    </a:cubicBezTo>
                    <a:close/>
                    <a:moveTo>
                      <a:pt x="56" y="43"/>
                    </a:moveTo>
                    <a:cubicBezTo>
                      <a:pt x="63" y="43"/>
                      <a:pt x="75" y="42"/>
                      <a:pt x="75" y="3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1"/>
                      <a:pt x="63" y="0"/>
                      <a:pt x="56" y="0"/>
                    </a:cubicBezTo>
                    <a:cubicBezTo>
                      <a:pt x="49" y="0"/>
                      <a:pt x="37" y="1"/>
                      <a:pt x="37" y="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42"/>
                      <a:pt x="49" y="43"/>
                      <a:pt x="56" y="43"/>
                    </a:cubicBezTo>
                    <a:close/>
                    <a:moveTo>
                      <a:pt x="56" y="2"/>
                    </a:moveTo>
                    <a:cubicBezTo>
                      <a:pt x="65" y="2"/>
                      <a:pt x="72" y="4"/>
                      <a:pt x="72" y="6"/>
                    </a:cubicBezTo>
                    <a:cubicBezTo>
                      <a:pt x="72" y="8"/>
                      <a:pt x="65" y="10"/>
                      <a:pt x="56" y="10"/>
                    </a:cubicBezTo>
                    <a:cubicBezTo>
                      <a:pt x="47" y="10"/>
                      <a:pt x="40" y="8"/>
                      <a:pt x="40" y="6"/>
                    </a:cubicBezTo>
                    <a:cubicBezTo>
                      <a:pt x="40" y="4"/>
                      <a:pt x="47" y="2"/>
                      <a:pt x="56" y="2"/>
                    </a:cubicBez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4" name="Freeform 14"/>
              <p:cNvSpPr>
                <a:spLocks noEditPoints="1"/>
              </p:cNvSpPr>
              <p:nvPr/>
            </p:nvSpPr>
            <p:spPr bwMode="auto">
              <a:xfrm>
                <a:off x="5952290" y="2827683"/>
                <a:ext cx="192088" cy="233363"/>
              </a:xfrm>
              <a:custGeom>
                <a:avLst/>
                <a:gdLst>
                  <a:gd name="T0" fmla="*/ 48 w 91"/>
                  <a:gd name="T1" fmla="*/ 70 h 110"/>
                  <a:gd name="T2" fmla="*/ 16 w 91"/>
                  <a:gd name="T3" fmla="*/ 74 h 110"/>
                  <a:gd name="T4" fmla="*/ 48 w 91"/>
                  <a:gd name="T5" fmla="*/ 46 h 110"/>
                  <a:gd name="T6" fmla="*/ 16 w 91"/>
                  <a:gd name="T7" fmla="*/ 49 h 110"/>
                  <a:gd name="T8" fmla="*/ 48 w 91"/>
                  <a:gd name="T9" fmla="*/ 46 h 110"/>
                  <a:gd name="T10" fmla="*/ 79 w 91"/>
                  <a:gd name="T11" fmla="*/ 37 h 110"/>
                  <a:gd name="T12" fmla="*/ 81 w 91"/>
                  <a:gd name="T13" fmla="*/ 33 h 110"/>
                  <a:gd name="T14" fmla="*/ 77 w 91"/>
                  <a:gd name="T15" fmla="*/ 40 h 110"/>
                  <a:gd name="T16" fmla="*/ 16 w 91"/>
                  <a:gd name="T17" fmla="*/ 33 h 110"/>
                  <a:gd name="T18" fmla="*/ 43 w 91"/>
                  <a:gd name="T19" fmla="*/ 37 h 110"/>
                  <a:gd name="T20" fmla="*/ 16 w 91"/>
                  <a:gd name="T21" fmla="*/ 86 h 110"/>
                  <a:gd name="T22" fmla="*/ 43 w 91"/>
                  <a:gd name="T23" fmla="*/ 83 h 110"/>
                  <a:gd name="T24" fmla="*/ 16 w 91"/>
                  <a:gd name="T25" fmla="*/ 86 h 110"/>
                  <a:gd name="T26" fmla="*/ 4 w 91"/>
                  <a:gd name="T27" fmla="*/ 105 h 110"/>
                  <a:gd name="T28" fmla="*/ 13 w 91"/>
                  <a:gd name="T29" fmla="*/ 13 h 110"/>
                  <a:gd name="T30" fmla="*/ 0 w 91"/>
                  <a:gd name="T31" fmla="*/ 8 h 110"/>
                  <a:gd name="T32" fmla="*/ 81 w 91"/>
                  <a:gd name="T33" fmla="*/ 110 h 110"/>
                  <a:gd name="T34" fmla="*/ 77 w 91"/>
                  <a:gd name="T35" fmla="*/ 63 h 110"/>
                  <a:gd name="T36" fmla="*/ 43 w 91"/>
                  <a:gd name="T37" fmla="*/ 58 h 110"/>
                  <a:gd name="T38" fmla="*/ 16 w 91"/>
                  <a:gd name="T39" fmla="*/ 62 h 110"/>
                  <a:gd name="T40" fmla="*/ 43 w 91"/>
                  <a:gd name="T41" fmla="*/ 58 h 110"/>
                  <a:gd name="T42" fmla="*/ 21 w 91"/>
                  <a:gd name="T43" fmla="*/ 8 h 110"/>
                  <a:gd name="T44" fmla="*/ 32 w 91"/>
                  <a:gd name="T45" fmla="*/ 7 h 110"/>
                  <a:gd name="T46" fmla="*/ 41 w 91"/>
                  <a:gd name="T47" fmla="*/ 0 h 110"/>
                  <a:gd name="T48" fmla="*/ 49 w 91"/>
                  <a:gd name="T49" fmla="*/ 7 h 110"/>
                  <a:gd name="T50" fmla="*/ 60 w 91"/>
                  <a:gd name="T51" fmla="*/ 8 h 110"/>
                  <a:gd name="T52" fmla="*/ 66 w 91"/>
                  <a:gd name="T53" fmla="*/ 15 h 110"/>
                  <a:gd name="T54" fmla="*/ 15 w 91"/>
                  <a:gd name="T55" fmla="*/ 13 h 110"/>
                  <a:gd name="T56" fmla="*/ 41 w 91"/>
                  <a:gd name="T57" fmla="*/ 7 h 110"/>
                  <a:gd name="T58" fmla="*/ 41 w 91"/>
                  <a:gd name="T59" fmla="*/ 4 h 110"/>
                  <a:gd name="T60" fmla="*/ 70 w 91"/>
                  <a:gd name="T61" fmla="*/ 98 h 110"/>
                  <a:gd name="T62" fmla="*/ 11 w 91"/>
                  <a:gd name="T63" fmla="*/ 21 h 110"/>
                  <a:gd name="T64" fmla="*/ 70 w 91"/>
                  <a:gd name="T65" fmla="*/ 26 h 110"/>
                  <a:gd name="T66" fmla="*/ 74 w 91"/>
                  <a:gd name="T67" fmla="*/ 18 h 110"/>
                  <a:gd name="T68" fmla="*/ 7 w 91"/>
                  <a:gd name="T69" fmla="*/ 102 h 110"/>
                  <a:gd name="T70" fmla="*/ 74 w 91"/>
                  <a:gd name="T71" fmla="*/ 68 h 110"/>
                  <a:gd name="T72" fmla="*/ 70 w 91"/>
                  <a:gd name="T73" fmla="*/ 98 h 110"/>
                  <a:gd name="T74" fmla="*/ 70 w 91"/>
                  <a:gd name="T75" fmla="*/ 48 h 110"/>
                  <a:gd name="T76" fmla="*/ 74 w 91"/>
                  <a:gd name="T77" fmla="*/ 45 h 110"/>
                  <a:gd name="T78" fmla="*/ 79 w 91"/>
                  <a:gd name="T79" fmla="*/ 12 h 110"/>
                  <a:gd name="T80" fmla="*/ 81 w 91"/>
                  <a:gd name="T81" fmla="*/ 8 h 110"/>
                  <a:gd name="T82" fmla="*/ 68 w 91"/>
                  <a:gd name="T83" fmla="*/ 13 h 110"/>
                  <a:gd name="T84" fmla="*/ 77 w 91"/>
                  <a:gd name="T85" fmla="*/ 16 h 110"/>
                  <a:gd name="T86" fmla="*/ 91 w 91"/>
                  <a:gd name="T87" fmla="*/ 15 h 110"/>
                  <a:gd name="T88" fmla="*/ 57 w 91"/>
                  <a:gd name="T89" fmla="*/ 49 h 110"/>
                  <a:gd name="T90" fmla="*/ 58 w 91"/>
                  <a:gd name="T91" fmla="*/ 33 h 110"/>
                  <a:gd name="T92" fmla="*/ 80 w 91"/>
                  <a:gd name="T93" fmla="*/ 15 h 110"/>
                  <a:gd name="T94" fmla="*/ 91 w 91"/>
                  <a:gd name="T95" fmla="*/ 39 h 110"/>
                  <a:gd name="T96" fmla="*/ 57 w 91"/>
                  <a:gd name="T97" fmla="*/ 73 h 110"/>
                  <a:gd name="T98" fmla="*/ 58 w 91"/>
                  <a:gd name="T99" fmla="*/ 58 h 110"/>
                  <a:gd name="T100" fmla="*/ 80 w 91"/>
                  <a:gd name="T101" fmla="*/ 3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1" h="110">
                    <a:moveTo>
                      <a:pt x="16" y="70"/>
                    </a:moveTo>
                    <a:cubicBezTo>
                      <a:pt x="48" y="70"/>
                      <a:pt x="48" y="70"/>
                      <a:pt x="48" y="70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16" y="74"/>
                      <a:pt x="16" y="74"/>
                      <a:pt x="16" y="74"/>
                    </a:cubicBezTo>
                    <a:lnTo>
                      <a:pt x="16" y="70"/>
                    </a:lnTo>
                    <a:close/>
                    <a:moveTo>
                      <a:pt x="48" y="46"/>
                    </a:move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48" y="49"/>
                      <a:pt x="48" y="49"/>
                      <a:pt x="48" y="49"/>
                    </a:cubicBezTo>
                    <a:lnTo>
                      <a:pt x="48" y="46"/>
                    </a:lnTo>
                    <a:close/>
                    <a:moveTo>
                      <a:pt x="77" y="40"/>
                    </a:moveTo>
                    <a:cubicBezTo>
                      <a:pt x="79" y="37"/>
                      <a:pt x="79" y="37"/>
                      <a:pt x="79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77" y="39"/>
                      <a:pt x="77" y="39"/>
                      <a:pt x="77" y="39"/>
                    </a:cubicBezTo>
                    <a:lnTo>
                      <a:pt x="77" y="40"/>
                    </a:lnTo>
                    <a:close/>
                    <a:moveTo>
                      <a:pt x="43" y="33"/>
                    </a:move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43" y="37"/>
                      <a:pt x="43" y="37"/>
                      <a:pt x="43" y="37"/>
                    </a:cubicBezTo>
                    <a:lnTo>
                      <a:pt x="43" y="33"/>
                    </a:lnTo>
                    <a:close/>
                    <a:moveTo>
                      <a:pt x="16" y="86"/>
                    </a:moveTo>
                    <a:cubicBezTo>
                      <a:pt x="43" y="86"/>
                      <a:pt x="43" y="86"/>
                      <a:pt x="43" y="86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16" y="83"/>
                      <a:pt x="16" y="83"/>
                      <a:pt x="16" y="83"/>
                    </a:cubicBezTo>
                    <a:lnTo>
                      <a:pt x="16" y="86"/>
                    </a:lnTo>
                    <a:close/>
                    <a:moveTo>
                      <a:pt x="77" y="105"/>
                    </a:moveTo>
                    <a:cubicBezTo>
                      <a:pt x="4" y="105"/>
                      <a:pt x="4" y="105"/>
                      <a:pt x="4" y="105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4" y="11"/>
                      <a:pt x="15" y="9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7" y="63"/>
                      <a:pt x="77" y="63"/>
                      <a:pt x="77" y="63"/>
                    </a:cubicBezTo>
                    <a:lnTo>
                      <a:pt x="77" y="105"/>
                    </a:lnTo>
                    <a:close/>
                    <a:moveTo>
                      <a:pt x="43" y="58"/>
                    </a:move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43" y="62"/>
                      <a:pt x="43" y="62"/>
                      <a:pt x="43" y="62"/>
                    </a:cubicBezTo>
                    <a:lnTo>
                      <a:pt x="43" y="58"/>
                    </a:lnTo>
                    <a:close/>
                    <a:moveTo>
                      <a:pt x="15" y="13"/>
                    </a:moveTo>
                    <a:cubicBezTo>
                      <a:pt x="16" y="10"/>
                      <a:pt x="19" y="9"/>
                      <a:pt x="21" y="8"/>
                    </a:cubicBezTo>
                    <a:cubicBezTo>
                      <a:pt x="24" y="7"/>
                      <a:pt x="26" y="7"/>
                      <a:pt x="29" y="7"/>
                    </a:cubicBezTo>
                    <a:cubicBezTo>
                      <a:pt x="30" y="7"/>
                      <a:pt x="31" y="7"/>
                      <a:pt x="32" y="7"/>
                    </a:cubicBezTo>
                    <a:cubicBezTo>
                      <a:pt x="32" y="7"/>
                      <a:pt x="33" y="7"/>
                      <a:pt x="33" y="7"/>
                    </a:cubicBezTo>
                    <a:cubicBezTo>
                      <a:pt x="33" y="3"/>
                      <a:pt x="36" y="0"/>
                      <a:pt x="41" y="0"/>
                    </a:cubicBezTo>
                    <a:cubicBezTo>
                      <a:pt x="45" y="0"/>
                      <a:pt x="48" y="3"/>
                      <a:pt x="48" y="7"/>
                    </a:cubicBezTo>
                    <a:cubicBezTo>
                      <a:pt x="48" y="7"/>
                      <a:pt x="49" y="7"/>
                      <a:pt x="49" y="7"/>
                    </a:cubicBezTo>
                    <a:cubicBezTo>
                      <a:pt x="50" y="7"/>
                      <a:pt x="51" y="7"/>
                      <a:pt x="53" y="7"/>
                    </a:cubicBezTo>
                    <a:cubicBezTo>
                      <a:pt x="55" y="7"/>
                      <a:pt x="58" y="7"/>
                      <a:pt x="60" y="8"/>
                    </a:cubicBezTo>
                    <a:cubicBezTo>
                      <a:pt x="63" y="9"/>
                      <a:pt x="65" y="10"/>
                      <a:pt x="66" y="13"/>
                    </a:cubicBezTo>
                    <a:cubicBezTo>
                      <a:pt x="66" y="13"/>
                      <a:pt x="66" y="15"/>
                      <a:pt x="66" y="15"/>
                    </a:cubicBezTo>
                    <a:cubicBezTo>
                      <a:pt x="54" y="15"/>
                      <a:pt x="28" y="15"/>
                      <a:pt x="15" y="15"/>
                    </a:cubicBezTo>
                    <a:cubicBezTo>
                      <a:pt x="15" y="15"/>
                      <a:pt x="15" y="13"/>
                      <a:pt x="15" y="13"/>
                    </a:cubicBezTo>
                    <a:close/>
                    <a:moveTo>
                      <a:pt x="37" y="7"/>
                    </a:moveTo>
                    <a:cubicBezTo>
                      <a:pt x="38" y="7"/>
                      <a:pt x="39" y="7"/>
                      <a:pt x="41" y="7"/>
                    </a:cubicBezTo>
                    <a:cubicBezTo>
                      <a:pt x="42" y="7"/>
                      <a:pt x="43" y="7"/>
                      <a:pt x="44" y="7"/>
                    </a:cubicBezTo>
                    <a:cubicBezTo>
                      <a:pt x="44" y="5"/>
                      <a:pt x="43" y="4"/>
                      <a:pt x="41" y="4"/>
                    </a:cubicBezTo>
                    <a:cubicBezTo>
                      <a:pt x="39" y="4"/>
                      <a:pt x="37" y="5"/>
                      <a:pt x="37" y="7"/>
                    </a:cubicBezTo>
                    <a:close/>
                    <a:moveTo>
                      <a:pt x="70" y="98"/>
                    </a:moveTo>
                    <a:cubicBezTo>
                      <a:pt x="11" y="98"/>
                      <a:pt x="11" y="98"/>
                      <a:pt x="11" y="9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0" y="73"/>
                      <a:pt x="70" y="73"/>
                      <a:pt x="70" y="73"/>
                    </a:cubicBezTo>
                    <a:lnTo>
                      <a:pt x="70" y="98"/>
                    </a:lnTo>
                    <a:close/>
                    <a:moveTo>
                      <a:pt x="74" y="43"/>
                    </a:move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4" y="45"/>
                      <a:pt x="74" y="45"/>
                      <a:pt x="74" y="45"/>
                    </a:cubicBezTo>
                    <a:lnTo>
                      <a:pt x="74" y="43"/>
                    </a:lnTo>
                    <a:close/>
                    <a:moveTo>
                      <a:pt x="79" y="12"/>
                    </a:move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6" y="9"/>
                      <a:pt x="67" y="11"/>
                      <a:pt x="68" y="13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16"/>
                      <a:pt x="77" y="16"/>
                      <a:pt x="77" y="16"/>
                    </a:cubicBezTo>
                    <a:lnTo>
                      <a:pt x="79" y="12"/>
                    </a:lnTo>
                    <a:close/>
                    <a:moveTo>
                      <a:pt x="91" y="15"/>
                    </a:moveTo>
                    <a:cubicBezTo>
                      <a:pt x="67" y="49"/>
                      <a:pt x="67" y="49"/>
                      <a:pt x="6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80" y="15"/>
                      <a:pt x="80" y="15"/>
                      <a:pt x="80" y="15"/>
                    </a:cubicBezTo>
                    <a:lnTo>
                      <a:pt x="91" y="15"/>
                    </a:lnTo>
                    <a:close/>
                    <a:moveTo>
                      <a:pt x="91" y="39"/>
                    </a:moveTo>
                    <a:cubicBezTo>
                      <a:pt x="67" y="73"/>
                      <a:pt x="67" y="73"/>
                      <a:pt x="67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80" y="39"/>
                      <a:pt x="80" y="39"/>
                      <a:pt x="80" y="39"/>
                    </a:cubicBezTo>
                    <a:lnTo>
                      <a:pt x="91" y="39"/>
                    </a:ln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59" name="二等辺三角形 558"/>
            <p:cNvSpPr/>
            <p:nvPr/>
          </p:nvSpPr>
          <p:spPr>
            <a:xfrm rot="14400000">
              <a:off x="3162505" y="4754394"/>
              <a:ext cx="294044" cy="264213"/>
            </a:xfrm>
            <a:prstGeom prst="triangle">
              <a:avLst/>
            </a:prstGeom>
            <a:solidFill>
              <a:srgbClr val="3D519A"/>
            </a:solidFill>
            <a:ln w="19050">
              <a:solidFill>
                <a:srgbClr val="3D51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0" name="二等辺三角形 559"/>
            <p:cNvSpPr/>
            <p:nvPr/>
          </p:nvSpPr>
          <p:spPr>
            <a:xfrm rot="14400000">
              <a:off x="5777073" y="4754394"/>
              <a:ext cx="294044" cy="264213"/>
            </a:xfrm>
            <a:prstGeom prst="triangle">
              <a:avLst/>
            </a:prstGeom>
            <a:solidFill>
              <a:srgbClr val="FF8A09"/>
            </a:solidFill>
            <a:ln w="19050">
              <a:solidFill>
                <a:srgbClr val="FF8A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1" name="二等辺三角形 560"/>
            <p:cNvSpPr/>
            <p:nvPr/>
          </p:nvSpPr>
          <p:spPr>
            <a:xfrm rot="14400000">
              <a:off x="4469149" y="2446527"/>
              <a:ext cx="294044" cy="264213"/>
            </a:xfrm>
            <a:prstGeom prst="triangle">
              <a:avLst/>
            </a:prstGeom>
            <a:solidFill>
              <a:srgbClr val="30BCE4"/>
            </a:solidFill>
            <a:ln w="19050">
              <a:solidFill>
                <a:srgbClr val="30BC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2" name="テキスト ボックス 561"/>
            <p:cNvSpPr txBox="1"/>
            <p:nvPr/>
          </p:nvSpPr>
          <p:spPr>
            <a:xfrm>
              <a:off x="4009140" y="3789040"/>
              <a:ext cx="1340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Data Depositor</a:t>
              </a:r>
              <a:endParaRPr kumimoji="1" lang="ja-JP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63" name="角丸四角形吹き出し 562"/>
            <p:cNvSpPr/>
            <p:nvPr/>
          </p:nvSpPr>
          <p:spPr>
            <a:xfrm>
              <a:off x="4908332" y="4089852"/>
              <a:ext cx="827844" cy="228634"/>
            </a:xfrm>
            <a:prstGeom prst="wedgeRoundRectCallout">
              <a:avLst>
                <a:gd name="adj1" fmla="val -1785"/>
                <a:gd name="adj2" fmla="val 81545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Archive</a:t>
              </a:r>
              <a:endParaRPr kumimoji="1" lang="ja-JP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64" name="角丸四角形吹き出し 563"/>
            <p:cNvSpPr/>
            <p:nvPr/>
          </p:nvSpPr>
          <p:spPr>
            <a:xfrm>
              <a:off x="3606489" y="4104261"/>
              <a:ext cx="827844" cy="228634"/>
            </a:xfrm>
            <a:prstGeom prst="wedgeRoundRectCallout">
              <a:avLst>
                <a:gd name="adj1" fmla="val -1785"/>
                <a:gd name="adj2" fmla="val 81545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1200" dirty="0" err="1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Exp</a:t>
              </a:r>
              <a:r>
                <a:rPr kumimoji="1" lang="en-US" altLang="ja-JP" sz="1200" dirty="0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/Store</a:t>
              </a:r>
              <a:endParaRPr kumimoji="1" lang="ja-JP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grpSp>
          <p:nvGrpSpPr>
            <p:cNvPr id="565" name="グループ化 564"/>
            <p:cNvGrpSpPr/>
            <p:nvPr/>
          </p:nvGrpSpPr>
          <p:grpSpPr>
            <a:xfrm>
              <a:off x="4527615" y="3388798"/>
              <a:ext cx="286500" cy="347457"/>
              <a:chOff x="4505326" y="3905251"/>
              <a:chExt cx="223838" cy="271463"/>
            </a:xfrm>
          </p:grpSpPr>
          <p:sp>
            <p:nvSpPr>
              <p:cNvPr id="670" name="Freeform 440"/>
              <p:cNvSpPr>
                <a:spLocks/>
              </p:cNvSpPr>
              <p:nvPr/>
            </p:nvSpPr>
            <p:spPr bwMode="auto">
              <a:xfrm>
                <a:off x="4505326" y="4006851"/>
                <a:ext cx="223838" cy="169863"/>
              </a:xfrm>
              <a:custGeom>
                <a:avLst/>
                <a:gdLst>
                  <a:gd name="T0" fmla="*/ 106 w 106"/>
                  <a:gd name="T1" fmla="*/ 52 h 81"/>
                  <a:gd name="T2" fmla="*/ 53 w 106"/>
                  <a:gd name="T3" fmla="*/ 0 h 81"/>
                  <a:gd name="T4" fmla="*/ 0 w 106"/>
                  <a:gd name="T5" fmla="*/ 52 h 81"/>
                  <a:gd name="T6" fmla="*/ 106 w 106"/>
                  <a:gd name="T7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81">
                    <a:moveTo>
                      <a:pt x="106" y="52"/>
                    </a:moveTo>
                    <a:cubicBezTo>
                      <a:pt x="106" y="23"/>
                      <a:pt x="82" y="0"/>
                      <a:pt x="53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106" y="81"/>
                      <a:pt x="106" y="52"/>
                    </a:cubicBez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1" name="Oval 441"/>
              <p:cNvSpPr>
                <a:spLocks noChangeArrowheads="1"/>
              </p:cNvSpPr>
              <p:nvPr/>
            </p:nvSpPr>
            <p:spPr bwMode="auto">
              <a:xfrm>
                <a:off x="4549776" y="3905251"/>
                <a:ext cx="134938" cy="139700"/>
              </a:xfrm>
              <a:prstGeom prst="ellipse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66" name="角丸四角形吹き出し 565"/>
            <p:cNvSpPr/>
            <p:nvPr/>
          </p:nvSpPr>
          <p:spPr>
            <a:xfrm>
              <a:off x="4102780" y="2912334"/>
              <a:ext cx="1098906" cy="228634"/>
            </a:xfrm>
            <a:prstGeom prst="wedgeRoundRectCallout">
              <a:avLst>
                <a:gd name="adj1" fmla="val -1785"/>
                <a:gd name="adj2" fmla="val 81545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Search/Find</a:t>
              </a:r>
              <a:endParaRPr kumimoji="1" lang="ja-JP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grpSp>
          <p:nvGrpSpPr>
            <p:cNvPr id="567" name="グループ化 566"/>
            <p:cNvGrpSpPr/>
            <p:nvPr/>
          </p:nvGrpSpPr>
          <p:grpSpPr>
            <a:xfrm>
              <a:off x="4140559" y="3381377"/>
              <a:ext cx="1062037" cy="263525"/>
              <a:chOff x="4070351" y="3917951"/>
              <a:chExt cx="1062037" cy="263525"/>
            </a:xfrm>
          </p:grpSpPr>
          <p:sp>
            <p:nvSpPr>
              <p:cNvPr id="573" name="Freeform 454"/>
              <p:cNvSpPr>
                <a:spLocks/>
              </p:cNvSpPr>
              <p:nvPr/>
            </p:nvSpPr>
            <p:spPr bwMode="auto">
              <a:xfrm>
                <a:off x="4821238" y="3963988"/>
                <a:ext cx="0" cy="139700"/>
              </a:xfrm>
              <a:custGeom>
                <a:avLst/>
                <a:gdLst>
                  <a:gd name="T0" fmla="*/ 0 h 88"/>
                  <a:gd name="T1" fmla="*/ 88 h 88"/>
                  <a:gd name="T2" fmla="*/ 0 h 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8">
                    <a:moveTo>
                      <a:pt x="0" y="0"/>
                    </a:moveTo>
                    <a:lnTo>
                      <a:pt x="0" y="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4" name="Line 455"/>
              <p:cNvSpPr>
                <a:spLocks noChangeShapeType="1"/>
              </p:cNvSpPr>
              <p:nvPr/>
            </p:nvSpPr>
            <p:spPr bwMode="auto">
              <a:xfrm>
                <a:off x="4821238" y="3963988"/>
                <a:ext cx="0" cy="139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5" name="Rectangle 456"/>
              <p:cNvSpPr>
                <a:spLocks noChangeArrowheads="1"/>
              </p:cNvSpPr>
              <p:nvPr/>
            </p:nvSpPr>
            <p:spPr bwMode="auto">
              <a:xfrm>
                <a:off x="4818063" y="3963988"/>
                <a:ext cx="7938" cy="1397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6" name="Freeform 457"/>
              <p:cNvSpPr>
                <a:spLocks/>
              </p:cNvSpPr>
              <p:nvPr/>
            </p:nvSpPr>
            <p:spPr bwMode="auto">
              <a:xfrm>
                <a:off x="4818063" y="3963988"/>
                <a:ext cx="7938" cy="139700"/>
              </a:xfrm>
              <a:custGeom>
                <a:avLst/>
                <a:gdLst>
                  <a:gd name="T0" fmla="*/ 0 w 5"/>
                  <a:gd name="T1" fmla="*/ 0 h 88"/>
                  <a:gd name="T2" fmla="*/ 0 w 5"/>
                  <a:gd name="T3" fmla="*/ 88 h 88"/>
                  <a:gd name="T4" fmla="*/ 5 w 5"/>
                  <a:gd name="T5" fmla="*/ 88 h 88"/>
                  <a:gd name="T6" fmla="*/ 5 w 5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8">
                    <a:moveTo>
                      <a:pt x="0" y="0"/>
                    </a:moveTo>
                    <a:lnTo>
                      <a:pt x="0" y="88"/>
                    </a:lnTo>
                    <a:lnTo>
                      <a:pt x="5" y="88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7" name="Freeform 458"/>
              <p:cNvSpPr>
                <a:spLocks/>
              </p:cNvSpPr>
              <p:nvPr/>
            </p:nvSpPr>
            <p:spPr bwMode="auto">
              <a:xfrm>
                <a:off x="4794251" y="3927476"/>
                <a:ext cx="96838" cy="185738"/>
              </a:xfrm>
              <a:custGeom>
                <a:avLst/>
                <a:gdLst>
                  <a:gd name="T0" fmla="*/ 4 w 61"/>
                  <a:gd name="T1" fmla="*/ 26 h 117"/>
                  <a:gd name="T2" fmla="*/ 5 w 61"/>
                  <a:gd name="T3" fmla="*/ 28 h 117"/>
                  <a:gd name="T4" fmla="*/ 55 w 61"/>
                  <a:gd name="T5" fmla="*/ 11 h 117"/>
                  <a:gd name="T6" fmla="*/ 55 w 61"/>
                  <a:gd name="T7" fmla="*/ 111 h 117"/>
                  <a:gd name="T8" fmla="*/ 8 w 61"/>
                  <a:gd name="T9" fmla="*/ 111 h 117"/>
                  <a:gd name="T10" fmla="*/ 8 w 61"/>
                  <a:gd name="T11" fmla="*/ 26 h 117"/>
                  <a:gd name="T12" fmla="*/ 4 w 61"/>
                  <a:gd name="T13" fmla="*/ 26 h 117"/>
                  <a:gd name="T14" fmla="*/ 5 w 61"/>
                  <a:gd name="T15" fmla="*/ 28 h 117"/>
                  <a:gd name="T16" fmla="*/ 4 w 61"/>
                  <a:gd name="T17" fmla="*/ 26 h 117"/>
                  <a:gd name="T18" fmla="*/ 0 w 61"/>
                  <a:gd name="T19" fmla="*/ 26 h 117"/>
                  <a:gd name="T20" fmla="*/ 0 w 61"/>
                  <a:gd name="T21" fmla="*/ 117 h 117"/>
                  <a:gd name="T22" fmla="*/ 61 w 61"/>
                  <a:gd name="T23" fmla="*/ 117 h 117"/>
                  <a:gd name="T24" fmla="*/ 61 w 61"/>
                  <a:gd name="T25" fmla="*/ 0 h 117"/>
                  <a:gd name="T26" fmla="*/ 0 w 61"/>
                  <a:gd name="T27" fmla="*/ 23 h 117"/>
                  <a:gd name="T28" fmla="*/ 0 w 61"/>
                  <a:gd name="T29" fmla="*/ 26 h 117"/>
                  <a:gd name="T30" fmla="*/ 4 w 61"/>
                  <a:gd name="T31" fmla="*/ 2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" h="117">
                    <a:moveTo>
                      <a:pt x="4" y="26"/>
                    </a:moveTo>
                    <a:lnTo>
                      <a:pt x="5" y="28"/>
                    </a:lnTo>
                    <a:lnTo>
                      <a:pt x="55" y="11"/>
                    </a:lnTo>
                    <a:lnTo>
                      <a:pt x="55" y="111"/>
                    </a:lnTo>
                    <a:lnTo>
                      <a:pt x="8" y="111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5" y="28"/>
                    </a:lnTo>
                    <a:lnTo>
                      <a:pt x="4" y="26"/>
                    </a:lnTo>
                    <a:lnTo>
                      <a:pt x="0" y="26"/>
                    </a:lnTo>
                    <a:lnTo>
                      <a:pt x="0" y="117"/>
                    </a:lnTo>
                    <a:lnTo>
                      <a:pt x="61" y="117"/>
                    </a:lnTo>
                    <a:lnTo>
                      <a:pt x="61" y="0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4" y="26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8" name="Freeform 459"/>
              <p:cNvSpPr>
                <a:spLocks/>
              </p:cNvSpPr>
              <p:nvPr/>
            </p:nvSpPr>
            <p:spPr bwMode="auto">
              <a:xfrm>
                <a:off x="4894263" y="3930651"/>
                <a:ext cx="20638" cy="180975"/>
              </a:xfrm>
              <a:custGeom>
                <a:avLst/>
                <a:gdLst>
                  <a:gd name="T0" fmla="*/ 0 w 13"/>
                  <a:gd name="T1" fmla="*/ 0 h 114"/>
                  <a:gd name="T2" fmla="*/ 13 w 13"/>
                  <a:gd name="T3" fmla="*/ 12 h 114"/>
                  <a:gd name="T4" fmla="*/ 13 w 13"/>
                  <a:gd name="T5" fmla="*/ 111 h 114"/>
                  <a:gd name="T6" fmla="*/ 0 w 13"/>
                  <a:gd name="T7" fmla="*/ 114 h 114"/>
                  <a:gd name="T8" fmla="*/ 0 w 13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4">
                    <a:moveTo>
                      <a:pt x="0" y="0"/>
                    </a:moveTo>
                    <a:lnTo>
                      <a:pt x="13" y="12"/>
                    </a:lnTo>
                    <a:lnTo>
                      <a:pt x="13" y="111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9" name="Freeform 460"/>
              <p:cNvSpPr>
                <a:spLocks/>
              </p:cNvSpPr>
              <p:nvPr/>
            </p:nvSpPr>
            <p:spPr bwMode="auto">
              <a:xfrm>
                <a:off x="4891088" y="3925888"/>
                <a:ext cx="25400" cy="187325"/>
              </a:xfrm>
              <a:custGeom>
                <a:avLst/>
                <a:gdLst>
                  <a:gd name="T0" fmla="*/ 2 w 16"/>
                  <a:gd name="T1" fmla="*/ 3 h 118"/>
                  <a:gd name="T2" fmla="*/ 0 w 16"/>
                  <a:gd name="T3" fmla="*/ 4 h 118"/>
                  <a:gd name="T4" fmla="*/ 14 w 16"/>
                  <a:gd name="T5" fmla="*/ 16 h 118"/>
                  <a:gd name="T6" fmla="*/ 14 w 16"/>
                  <a:gd name="T7" fmla="*/ 113 h 118"/>
                  <a:gd name="T8" fmla="*/ 3 w 16"/>
                  <a:gd name="T9" fmla="*/ 116 h 118"/>
                  <a:gd name="T10" fmla="*/ 3 w 16"/>
                  <a:gd name="T11" fmla="*/ 3 h 118"/>
                  <a:gd name="T12" fmla="*/ 2 w 16"/>
                  <a:gd name="T13" fmla="*/ 3 h 118"/>
                  <a:gd name="T14" fmla="*/ 0 w 16"/>
                  <a:gd name="T15" fmla="*/ 4 h 118"/>
                  <a:gd name="T16" fmla="*/ 2 w 16"/>
                  <a:gd name="T17" fmla="*/ 3 h 118"/>
                  <a:gd name="T18" fmla="*/ 0 w 16"/>
                  <a:gd name="T19" fmla="*/ 3 h 118"/>
                  <a:gd name="T20" fmla="*/ 0 w 16"/>
                  <a:gd name="T21" fmla="*/ 118 h 118"/>
                  <a:gd name="T22" fmla="*/ 16 w 16"/>
                  <a:gd name="T23" fmla="*/ 116 h 118"/>
                  <a:gd name="T24" fmla="*/ 16 w 16"/>
                  <a:gd name="T25" fmla="*/ 15 h 118"/>
                  <a:gd name="T26" fmla="*/ 0 w 16"/>
                  <a:gd name="T27" fmla="*/ 0 h 118"/>
                  <a:gd name="T28" fmla="*/ 0 w 16"/>
                  <a:gd name="T29" fmla="*/ 3 h 118"/>
                  <a:gd name="T30" fmla="*/ 2 w 16"/>
                  <a:gd name="T31" fmla="*/ 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" h="118">
                    <a:moveTo>
                      <a:pt x="2" y="3"/>
                    </a:moveTo>
                    <a:lnTo>
                      <a:pt x="0" y="4"/>
                    </a:lnTo>
                    <a:lnTo>
                      <a:pt x="14" y="16"/>
                    </a:lnTo>
                    <a:lnTo>
                      <a:pt x="14" y="113"/>
                    </a:lnTo>
                    <a:lnTo>
                      <a:pt x="3" y="116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18"/>
                    </a:lnTo>
                    <a:lnTo>
                      <a:pt x="16" y="116"/>
                    </a:lnTo>
                    <a:lnTo>
                      <a:pt x="16" y="15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0" name="Freeform 461"/>
              <p:cNvSpPr>
                <a:spLocks/>
              </p:cNvSpPr>
              <p:nvPr/>
            </p:nvSpPr>
            <p:spPr bwMode="auto">
              <a:xfrm>
                <a:off x="4768851" y="3989388"/>
                <a:ext cx="61913" cy="122238"/>
              </a:xfrm>
              <a:custGeom>
                <a:avLst/>
                <a:gdLst>
                  <a:gd name="T0" fmla="*/ 0 w 39"/>
                  <a:gd name="T1" fmla="*/ 13 h 77"/>
                  <a:gd name="T2" fmla="*/ 39 w 39"/>
                  <a:gd name="T3" fmla="*/ 0 h 77"/>
                  <a:gd name="T4" fmla="*/ 39 w 39"/>
                  <a:gd name="T5" fmla="*/ 77 h 77"/>
                  <a:gd name="T6" fmla="*/ 0 w 39"/>
                  <a:gd name="T7" fmla="*/ 77 h 77"/>
                  <a:gd name="T8" fmla="*/ 0 w 39"/>
                  <a:gd name="T9" fmla="*/ 1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77">
                    <a:moveTo>
                      <a:pt x="0" y="13"/>
                    </a:moveTo>
                    <a:lnTo>
                      <a:pt x="39" y="0"/>
                    </a:lnTo>
                    <a:lnTo>
                      <a:pt x="39" y="77"/>
                    </a:lnTo>
                    <a:lnTo>
                      <a:pt x="0" y="7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1" name="Freeform 462"/>
              <p:cNvSpPr>
                <a:spLocks/>
              </p:cNvSpPr>
              <p:nvPr/>
            </p:nvSpPr>
            <p:spPr bwMode="auto">
              <a:xfrm>
                <a:off x="4765676" y="3983038"/>
                <a:ext cx="68263" cy="133350"/>
              </a:xfrm>
              <a:custGeom>
                <a:avLst/>
                <a:gdLst>
                  <a:gd name="T0" fmla="*/ 2 w 43"/>
                  <a:gd name="T1" fmla="*/ 17 h 84"/>
                  <a:gd name="T2" fmla="*/ 4 w 43"/>
                  <a:gd name="T3" fmla="*/ 20 h 84"/>
                  <a:gd name="T4" fmla="*/ 38 w 43"/>
                  <a:gd name="T5" fmla="*/ 8 h 84"/>
                  <a:gd name="T6" fmla="*/ 38 w 43"/>
                  <a:gd name="T7" fmla="*/ 78 h 84"/>
                  <a:gd name="T8" fmla="*/ 5 w 43"/>
                  <a:gd name="T9" fmla="*/ 78 h 84"/>
                  <a:gd name="T10" fmla="*/ 5 w 43"/>
                  <a:gd name="T11" fmla="*/ 17 h 84"/>
                  <a:gd name="T12" fmla="*/ 2 w 43"/>
                  <a:gd name="T13" fmla="*/ 17 h 84"/>
                  <a:gd name="T14" fmla="*/ 4 w 43"/>
                  <a:gd name="T15" fmla="*/ 20 h 84"/>
                  <a:gd name="T16" fmla="*/ 2 w 43"/>
                  <a:gd name="T17" fmla="*/ 17 h 84"/>
                  <a:gd name="T18" fmla="*/ 0 w 43"/>
                  <a:gd name="T19" fmla="*/ 17 h 84"/>
                  <a:gd name="T20" fmla="*/ 0 w 43"/>
                  <a:gd name="T21" fmla="*/ 84 h 84"/>
                  <a:gd name="T22" fmla="*/ 43 w 43"/>
                  <a:gd name="T23" fmla="*/ 84 h 84"/>
                  <a:gd name="T24" fmla="*/ 43 w 43"/>
                  <a:gd name="T25" fmla="*/ 0 h 84"/>
                  <a:gd name="T26" fmla="*/ 0 w 43"/>
                  <a:gd name="T27" fmla="*/ 16 h 84"/>
                  <a:gd name="T28" fmla="*/ 0 w 43"/>
                  <a:gd name="T29" fmla="*/ 17 h 84"/>
                  <a:gd name="T30" fmla="*/ 2 w 43"/>
                  <a:gd name="T31" fmla="*/ 1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" h="84">
                    <a:moveTo>
                      <a:pt x="2" y="17"/>
                    </a:moveTo>
                    <a:lnTo>
                      <a:pt x="4" y="20"/>
                    </a:lnTo>
                    <a:lnTo>
                      <a:pt x="38" y="8"/>
                    </a:lnTo>
                    <a:lnTo>
                      <a:pt x="38" y="78"/>
                    </a:lnTo>
                    <a:lnTo>
                      <a:pt x="5" y="78"/>
                    </a:lnTo>
                    <a:lnTo>
                      <a:pt x="5" y="17"/>
                    </a:lnTo>
                    <a:lnTo>
                      <a:pt x="2" y="17"/>
                    </a:lnTo>
                    <a:lnTo>
                      <a:pt x="4" y="20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0" y="84"/>
                    </a:lnTo>
                    <a:lnTo>
                      <a:pt x="43" y="84"/>
                    </a:lnTo>
                    <a:lnTo>
                      <a:pt x="43" y="0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2" name="Freeform 463"/>
              <p:cNvSpPr>
                <a:spLocks/>
              </p:cNvSpPr>
              <p:nvPr/>
            </p:nvSpPr>
            <p:spPr bwMode="auto">
              <a:xfrm>
                <a:off x="4840288" y="3951288"/>
                <a:ext cx="0" cy="152400"/>
              </a:xfrm>
              <a:custGeom>
                <a:avLst/>
                <a:gdLst>
                  <a:gd name="T0" fmla="*/ 0 h 96"/>
                  <a:gd name="T1" fmla="*/ 96 h 96"/>
                  <a:gd name="T2" fmla="*/ 0 h 9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6">
                    <a:moveTo>
                      <a:pt x="0" y="0"/>
                    </a:moveTo>
                    <a:lnTo>
                      <a:pt x="0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" name="Line 464"/>
              <p:cNvSpPr>
                <a:spLocks noChangeShapeType="1"/>
              </p:cNvSpPr>
              <p:nvPr/>
            </p:nvSpPr>
            <p:spPr bwMode="auto">
              <a:xfrm>
                <a:off x="4840288" y="3951288"/>
                <a:ext cx="0" cy="1524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" name="Rectangle 465"/>
              <p:cNvSpPr>
                <a:spLocks noChangeArrowheads="1"/>
              </p:cNvSpPr>
              <p:nvPr/>
            </p:nvSpPr>
            <p:spPr bwMode="auto">
              <a:xfrm>
                <a:off x="4837113" y="3951288"/>
                <a:ext cx="7938" cy="1524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5" name="Freeform 466"/>
              <p:cNvSpPr>
                <a:spLocks/>
              </p:cNvSpPr>
              <p:nvPr/>
            </p:nvSpPr>
            <p:spPr bwMode="auto">
              <a:xfrm>
                <a:off x="4837113" y="3951288"/>
                <a:ext cx="7938" cy="152400"/>
              </a:xfrm>
              <a:custGeom>
                <a:avLst/>
                <a:gdLst>
                  <a:gd name="T0" fmla="*/ 0 w 5"/>
                  <a:gd name="T1" fmla="*/ 0 h 96"/>
                  <a:gd name="T2" fmla="*/ 0 w 5"/>
                  <a:gd name="T3" fmla="*/ 96 h 96"/>
                  <a:gd name="T4" fmla="*/ 5 w 5"/>
                  <a:gd name="T5" fmla="*/ 96 h 96"/>
                  <a:gd name="T6" fmla="*/ 5 w 5"/>
                  <a:gd name="T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6">
                    <a:moveTo>
                      <a:pt x="0" y="0"/>
                    </a:moveTo>
                    <a:lnTo>
                      <a:pt x="0" y="96"/>
                    </a:lnTo>
                    <a:lnTo>
                      <a:pt x="5" y="96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6" name="Freeform 467"/>
              <p:cNvSpPr>
                <a:spLocks/>
              </p:cNvSpPr>
              <p:nvPr/>
            </p:nvSpPr>
            <p:spPr bwMode="auto">
              <a:xfrm>
                <a:off x="4859338" y="3944938"/>
                <a:ext cx="0" cy="158750"/>
              </a:xfrm>
              <a:custGeom>
                <a:avLst/>
                <a:gdLst>
                  <a:gd name="T0" fmla="*/ 0 h 100"/>
                  <a:gd name="T1" fmla="*/ 100 h 100"/>
                  <a:gd name="T2" fmla="*/ 0 h 10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00">
                    <a:moveTo>
                      <a:pt x="0" y="0"/>
                    </a:moveTo>
                    <a:lnTo>
                      <a:pt x="0" y="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7" name="Line 468"/>
              <p:cNvSpPr>
                <a:spLocks noChangeShapeType="1"/>
              </p:cNvSpPr>
              <p:nvPr/>
            </p:nvSpPr>
            <p:spPr bwMode="auto">
              <a:xfrm>
                <a:off x="4859338" y="3944938"/>
                <a:ext cx="0" cy="1587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8" name="Rectangle 469"/>
              <p:cNvSpPr>
                <a:spLocks noChangeArrowheads="1"/>
              </p:cNvSpPr>
              <p:nvPr/>
            </p:nvSpPr>
            <p:spPr bwMode="auto">
              <a:xfrm>
                <a:off x="4856163" y="3944938"/>
                <a:ext cx="7938" cy="1587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9" name="Freeform 470"/>
              <p:cNvSpPr>
                <a:spLocks/>
              </p:cNvSpPr>
              <p:nvPr/>
            </p:nvSpPr>
            <p:spPr bwMode="auto">
              <a:xfrm>
                <a:off x="4856163" y="3944938"/>
                <a:ext cx="7938" cy="158750"/>
              </a:xfrm>
              <a:custGeom>
                <a:avLst/>
                <a:gdLst>
                  <a:gd name="T0" fmla="*/ 0 w 5"/>
                  <a:gd name="T1" fmla="*/ 0 h 100"/>
                  <a:gd name="T2" fmla="*/ 0 w 5"/>
                  <a:gd name="T3" fmla="*/ 100 h 100"/>
                  <a:gd name="T4" fmla="*/ 5 w 5"/>
                  <a:gd name="T5" fmla="*/ 100 h 100"/>
                  <a:gd name="T6" fmla="*/ 5 w 5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0">
                    <a:moveTo>
                      <a:pt x="0" y="0"/>
                    </a:moveTo>
                    <a:lnTo>
                      <a:pt x="0" y="100"/>
                    </a:lnTo>
                    <a:lnTo>
                      <a:pt x="5" y="10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0" name="Freeform 471"/>
              <p:cNvSpPr>
                <a:spLocks/>
              </p:cNvSpPr>
              <p:nvPr/>
            </p:nvSpPr>
            <p:spPr bwMode="auto">
              <a:xfrm>
                <a:off x="4791076" y="4003676"/>
                <a:ext cx="0" cy="107950"/>
              </a:xfrm>
              <a:custGeom>
                <a:avLst/>
                <a:gdLst>
                  <a:gd name="T0" fmla="*/ 0 h 68"/>
                  <a:gd name="T1" fmla="*/ 68 h 68"/>
                  <a:gd name="T2" fmla="*/ 0 h 6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8">
                    <a:moveTo>
                      <a:pt x="0" y="0"/>
                    </a:move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1" name="Line 472"/>
              <p:cNvSpPr>
                <a:spLocks noChangeShapeType="1"/>
              </p:cNvSpPr>
              <p:nvPr/>
            </p:nvSpPr>
            <p:spPr bwMode="auto">
              <a:xfrm>
                <a:off x="4791076" y="4003676"/>
                <a:ext cx="0" cy="1079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2" name="Rectangle 473"/>
              <p:cNvSpPr>
                <a:spLocks noChangeArrowheads="1"/>
              </p:cNvSpPr>
              <p:nvPr/>
            </p:nvSpPr>
            <p:spPr bwMode="auto">
              <a:xfrm>
                <a:off x="4786313" y="4003676"/>
                <a:ext cx="6350" cy="1079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3" name="Freeform 474"/>
              <p:cNvSpPr>
                <a:spLocks/>
              </p:cNvSpPr>
              <p:nvPr/>
            </p:nvSpPr>
            <p:spPr bwMode="auto">
              <a:xfrm>
                <a:off x="4786313" y="4003676"/>
                <a:ext cx="6350" cy="107950"/>
              </a:xfrm>
              <a:custGeom>
                <a:avLst/>
                <a:gdLst>
                  <a:gd name="T0" fmla="*/ 0 w 4"/>
                  <a:gd name="T1" fmla="*/ 0 h 68"/>
                  <a:gd name="T2" fmla="*/ 0 w 4"/>
                  <a:gd name="T3" fmla="*/ 68 h 68"/>
                  <a:gd name="T4" fmla="*/ 4 w 4"/>
                  <a:gd name="T5" fmla="*/ 68 h 68"/>
                  <a:gd name="T6" fmla="*/ 4 w 4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8">
                    <a:moveTo>
                      <a:pt x="0" y="0"/>
                    </a:moveTo>
                    <a:lnTo>
                      <a:pt x="0" y="68"/>
                    </a:lnTo>
                    <a:lnTo>
                      <a:pt x="4" y="68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" name="Freeform 475"/>
              <p:cNvSpPr>
                <a:spLocks/>
              </p:cNvSpPr>
              <p:nvPr/>
            </p:nvSpPr>
            <p:spPr bwMode="auto">
              <a:xfrm>
                <a:off x="4811713" y="3997326"/>
                <a:ext cx="0" cy="114300"/>
              </a:xfrm>
              <a:custGeom>
                <a:avLst/>
                <a:gdLst>
                  <a:gd name="T0" fmla="*/ 0 h 72"/>
                  <a:gd name="T1" fmla="*/ 72 h 72"/>
                  <a:gd name="T2" fmla="*/ 0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5" name="Line 476"/>
              <p:cNvSpPr>
                <a:spLocks noChangeShapeType="1"/>
              </p:cNvSpPr>
              <p:nvPr/>
            </p:nvSpPr>
            <p:spPr bwMode="auto">
              <a:xfrm>
                <a:off x="4811713" y="3997326"/>
                <a:ext cx="0" cy="1143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6" name="Rectangle 477"/>
              <p:cNvSpPr>
                <a:spLocks noChangeArrowheads="1"/>
              </p:cNvSpPr>
              <p:nvPr/>
            </p:nvSpPr>
            <p:spPr bwMode="auto">
              <a:xfrm>
                <a:off x="4806951" y="3997326"/>
                <a:ext cx="7938" cy="1143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7" name="Freeform 478"/>
              <p:cNvSpPr>
                <a:spLocks/>
              </p:cNvSpPr>
              <p:nvPr/>
            </p:nvSpPr>
            <p:spPr bwMode="auto">
              <a:xfrm>
                <a:off x="4806951" y="3997326"/>
                <a:ext cx="7938" cy="114300"/>
              </a:xfrm>
              <a:custGeom>
                <a:avLst/>
                <a:gdLst>
                  <a:gd name="T0" fmla="*/ 0 w 5"/>
                  <a:gd name="T1" fmla="*/ 0 h 72"/>
                  <a:gd name="T2" fmla="*/ 0 w 5"/>
                  <a:gd name="T3" fmla="*/ 72 h 72"/>
                  <a:gd name="T4" fmla="*/ 5 w 5"/>
                  <a:gd name="T5" fmla="*/ 72 h 72"/>
                  <a:gd name="T6" fmla="*/ 5 w 5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2">
                    <a:moveTo>
                      <a:pt x="0" y="0"/>
                    </a:moveTo>
                    <a:lnTo>
                      <a:pt x="0" y="72"/>
                    </a:lnTo>
                    <a:lnTo>
                      <a:pt x="5" y="7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8" name="Freeform 479"/>
              <p:cNvSpPr>
                <a:spLocks/>
              </p:cNvSpPr>
              <p:nvPr/>
            </p:nvSpPr>
            <p:spPr bwMode="auto">
              <a:xfrm>
                <a:off x="4833938" y="3984626"/>
                <a:ext cx="17463" cy="128588"/>
              </a:xfrm>
              <a:custGeom>
                <a:avLst/>
                <a:gdLst>
                  <a:gd name="T0" fmla="*/ 0 w 11"/>
                  <a:gd name="T1" fmla="*/ 0 h 81"/>
                  <a:gd name="T2" fmla="*/ 11 w 11"/>
                  <a:gd name="T3" fmla="*/ 8 h 81"/>
                  <a:gd name="T4" fmla="*/ 11 w 11"/>
                  <a:gd name="T5" fmla="*/ 80 h 81"/>
                  <a:gd name="T6" fmla="*/ 0 w 11"/>
                  <a:gd name="T7" fmla="*/ 81 h 81"/>
                  <a:gd name="T8" fmla="*/ 0 w 11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1">
                    <a:moveTo>
                      <a:pt x="0" y="0"/>
                    </a:moveTo>
                    <a:lnTo>
                      <a:pt x="11" y="8"/>
                    </a:lnTo>
                    <a:lnTo>
                      <a:pt x="11" y="80"/>
                    </a:lnTo>
                    <a:lnTo>
                      <a:pt x="0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9" name="Freeform 480"/>
              <p:cNvSpPr>
                <a:spLocks/>
              </p:cNvSpPr>
              <p:nvPr/>
            </p:nvSpPr>
            <p:spPr bwMode="auto">
              <a:xfrm>
                <a:off x="4832351" y="3983038"/>
                <a:ext cx="19050" cy="133350"/>
              </a:xfrm>
              <a:custGeom>
                <a:avLst/>
                <a:gdLst>
                  <a:gd name="T0" fmla="*/ 1 w 12"/>
                  <a:gd name="T1" fmla="*/ 1 h 84"/>
                  <a:gd name="T2" fmla="*/ 1 w 12"/>
                  <a:gd name="T3" fmla="*/ 3 h 84"/>
                  <a:gd name="T4" fmla="*/ 11 w 12"/>
                  <a:gd name="T5" fmla="*/ 11 h 84"/>
                  <a:gd name="T6" fmla="*/ 11 w 12"/>
                  <a:gd name="T7" fmla="*/ 80 h 84"/>
                  <a:gd name="T8" fmla="*/ 3 w 12"/>
                  <a:gd name="T9" fmla="*/ 81 h 84"/>
                  <a:gd name="T10" fmla="*/ 3 w 12"/>
                  <a:gd name="T11" fmla="*/ 1 h 84"/>
                  <a:gd name="T12" fmla="*/ 1 w 12"/>
                  <a:gd name="T13" fmla="*/ 1 h 84"/>
                  <a:gd name="T14" fmla="*/ 1 w 12"/>
                  <a:gd name="T15" fmla="*/ 3 h 84"/>
                  <a:gd name="T16" fmla="*/ 1 w 12"/>
                  <a:gd name="T17" fmla="*/ 1 h 84"/>
                  <a:gd name="T18" fmla="*/ 0 w 12"/>
                  <a:gd name="T19" fmla="*/ 1 h 84"/>
                  <a:gd name="T20" fmla="*/ 0 w 12"/>
                  <a:gd name="T21" fmla="*/ 84 h 84"/>
                  <a:gd name="T22" fmla="*/ 12 w 12"/>
                  <a:gd name="T23" fmla="*/ 82 h 84"/>
                  <a:gd name="T24" fmla="*/ 12 w 12"/>
                  <a:gd name="T25" fmla="*/ 9 h 84"/>
                  <a:gd name="T26" fmla="*/ 0 w 12"/>
                  <a:gd name="T27" fmla="*/ 0 h 84"/>
                  <a:gd name="T28" fmla="*/ 0 w 12"/>
                  <a:gd name="T29" fmla="*/ 1 h 84"/>
                  <a:gd name="T30" fmla="*/ 1 w 12"/>
                  <a:gd name="T31" fmla="*/ 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84">
                    <a:moveTo>
                      <a:pt x="1" y="1"/>
                    </a:moveTo>
                    <a:lnTo>
                      <a:pt x="1" y="3"/>
                    </a:lnTo>
                    <a:lnTo>
                      <a:pt x="11" y="11"/>
                    </a:lnTo>
                    <a:lnTo>
                      <a:pt x="11" y="80"/>
                    </a:lnTo>
                    <a:lnTo>
                      <a:pt x="3" y="8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84"/>
                    </a:lnTo>
                    <a:lnTo>
                      <a:pt x="12" y="82"/>
                    </a:lnTo>
                    <a:lnTo>
                      <a:pt x="12" y="9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0" name="Freeform 481"/>
              <p:cNvSpPr>
                <a:spLocks/>
              </p:cNvSpPr>
              <p:nvPr/>
            </p:nvSpPr>
            <p:spPr bwMode="auto">
              <a:xfrm>
                <a:off x="4929188" y="4010026"/>
                <a:ext cx="203200" cy="171450"/>
              </a:xfrm>
              <a:custGeom>
                <a:avLst/>
                <a:gdLst>
                  <a:gd name="T0" fmla="*/ 2 w 96"/>
                  <a:gd name="T1" fmla="*/ 80 h 81"/>
                  <a:gd name="T2" fmla="*/ 10 w 96"/>
                  <a:gd name="T3" fmla="*/ 80 h 81"/>
                  <a:gd name="T4" fmla="*/ 12 w 96"/>
                  <a:gd name="T5" fmla="*/ 79 h 81"/>
                  <a:gd name="T6" fmla="*/ 13 w 96"/>
                  <a:gd name="T7" fmla="*/ 78 h 81"/>
                  <a:gd name="T8" fmla="*/ 13 w 96"/>
                  <a:gd name="T9" fmla="*/ 21 h 81"/>
                  <a:gd name="T10" fmla="*/ 66 w 96"/>
                  <a:gd name="T11" fmla="*/ 6 h 81"/>
                  <a:gd name="T12" fmla="*/ 66 w 96"/>
                  <a:gd name="T13" fmla="*/ 79 h 81"/>
                  <a:gd name="T14" fmla="*/ 66 w 96"/>
                  <a:gd name="T15" fmla="*/ 81 h 81"/>
                  <a:gd name="T16" fmla="*/ 68 w 96"/>
                  <a:gd name="T17" fmla="*/ 81 h 81"/>
                  <a:gd name="T18" fmla="*/ 94 w 96"/>
                  <a:gd name="T19" fmla="*/ 81 h 81"/>
                  <a:gd name="T20" fmla="*/ 96 w 96"/>
                  <a:gd name="T21" fmla="*/ 79 h 81"/>
                  <a:gd name="T22" fmla="*/ 94 w 96"/>
                  <a:gd name="T23" fmla="*/ 77 h 81"/>
                  <a:gd name="T24" fmla="*/ 70 w 96"/>
                  <a:gd name="T25" fmla="*/ 77 h 81"/>
                  <a:gd name="T26" fmla="*/ 70 w 96"/>
                  <a:gd name="T27" fmla="*/ 3 h 81"/>
                  <a:gd name="T28" fmla="*/ 69 w 96"/>
                  <a:gd name="T29" fmla="*/ 1 h 81"/>
                  <a:gd name="T30" fmla="*/ 67 w 96"/>
                  <a:gd name="T31" fmla="*/ 1 h 81"/>
                  <a:gd name="T32" fmla="*/ 10 w 96"/>
                  <a:gd name="T33" fmla="*/ 17 h 81"/>
                  <a:gd name="T34" fmla="*/ 8 w 96"/>
                  <a:gd name="T35" fmla="*/ 19 h 81"/>
                  <a:gd name="T36" fmla="*/ 8 w 96"/>
                  <a:gd name="T37" fmla="*/ 76 h 81"/>
                  <a:gd name="T38" fmla="*/ 2 w 96"/>
                  <a:gd name="T39" fmla="*/ 76 h 81"/>
                  <a:gd name="T40" fmla="*/ 0 w 96"/>
                  <a:gd name="T41" fmla="*/ 78 h 81"/>
                  <a:gd name="T42" fmla="*/ 2 w 96"/>
                  <a:gd name="T4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" h="81">
                    <a:moveTo>
                      <a:pt x="2" y="80"/>
                    </a:move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0"/>
                      <a:pt x="12" y="80"/>
                      <a:pt x="12" y="79"/>
                    </a:cubicBezTo>
                    <a:cubicBezTo>
                      <a:pt x="12" y="79"/>
                      <a:pt x="13" y="78"/>
                      <a:pt x="13" y="7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66" y="80"/>
                      <a:pt x="66" y="80"/>
                      <a:pt x="66" y="81"/>
                    </a:cubicBezTo>
                    <a:cubicBezTo>
                      <a:pt x="67" y="81"/>
                      <a:pt x="67" y="81"/>
                      <a:pt x="68" y="81"/>
                    </a:cubicBezTo>
                    <a:cubicBezTo>
                      <a:pt x="94" y="81"/>
                      <a:pt x="94" y="81"/>
                      <a:pt x="94" y="81"/>
                    </a:cubicBezTo>
                    <a:cubicBezTo>
                      <a:pt x="95" y="81"/>
                      <a:pt x="96" y="80"/>
                      <a:pt x="96" y="79"/>
                    </a:cubicBezTo>
                    <a:cubicBezTo>
                      <a:pt x="96" y="78"/>
                      <a:pt x="95" y="77"/>
                      <a:pt x="94" y="77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2"/>
                      <a:pt x="70" y="1"/>
                      <a:pt x="69" y="1"/>
                    </a:cubicBezTo>
                    <a:cubicBezTo>
                      <a:pt x="69" y="1"/>
                      <a:pt x="68" y="0"/>
                      <a:pt x="67" y="1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8" y="18"/>
                      <a:pt x="8" y="19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6"/>
                      <a:pt x="0" y="77"/>
                      <a:pt x="0" y="78"/>
                    </a:cubicBezTo>
                    <a:cubicBezTo>
                      <a:pt x="0" y="79"/>
                      <a:pt x="1" y="80"/>
                      <a:pt x="2" y="80"/>
                    </a:cubicBez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1" name="Rectangle 482"/>
              <p:cNvSpPr>
                <a:spLocks noChangeArrowheads="1"/>
              </p:cNvSpPr>
              <p:nvPr/>
            </p:nvSpPr>
            <p:spPr bwMode="auto">
              <a:xfrm>
                <a:off x="4975226" y="4065588"/>
                <a:ext cx="6350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2" name="Freeform 483"/>
              <p:cNvSpPr>
                <a:spLocks/>
              </p:cNvSpPr>
              <p:nvPr/>
            </p:nvSpPr>
            <p:spPr bwMode="auto">
              <a:xfrm>
                <a:off x="4975226" y="4065588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3" name="Freeform 484"/>
              <p:cNvSpPr>
                <a:spLocks noEditPoints="1"/>
              </p:cNvSpPr>
              <p:nvPr/>
            </p:nvSpPr>
            <p:spPr bwMode="auto">
              <a:xfrm>
                <a:off x="4975226" y="4084638"/>
                <a:ext cx="6350" cy="38100"/>
              </a:xfrm>
              <a:custGeom>
                <a:avLst/>
                <a:gdLst>
                  <a:gd name="T0" fmla="*/ 0 w 4"/>
                  <a:gd name="T1" fmla="*/ 16 h 24"/>
                  <a:gd name="T2" fmla="*/ 0 w 4"/>
                  <a:gd name="T3" fmla="*/ 24 h 24"/>
                  <a:gd name="T4" fmla="*/ 4 w 4"/>
                  <a:gd name="T5" fmla="*/ 24 h 24"/>
                  <a:gd name="T6" fmla="*/ 4 w 4"/>
                  <a:gd name="T7" fmla="*/ 16 h 24"/>
                  <a:gd name="T8" fmla="*/ 0 w 4"/>
                  <a:gd name="T9" fmla="*/ 16 h 24"/>
                  <a:gd name="T10" fmla="*/ 0 w 4"/>
                  <a:gd name="T11" fmla="*/ 0 h 24"/>
                  <a:gd name="T12" fmla="*/ 0 w 4"/>
                  <a:gd name="T13" fmla="*/ 8 h 24"/>
                  <a:gd name="T14" fmla="*/ 4 w 4"/>
                  <a:gd name="T15" fmla="*/ 8 h 24"/>
                  <a:gd name="T16" fmla="*/ 4 w 4"/>
                  <a:gd name="T17" fmla="*/ 0 h 24"/>
                  <a:gd name="T18" fmla="*/ 0 w 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24">
                    <a:moveTo>
                      <a:pt x="0" y="16"/>
                    </a:moveTo>
                    <a:lnTo>
                      <a:pt x="0" y="24"/>
                    </a:lnTo>
                    <a:lnTo>
                      <a:pt x="4" y="24"/>
                    </a:lnTo>
                    <a:lnTo>
                      <a:pt x="4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4" y="8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4" name="Rectangle 485"/>
              <p:cNvSpPr>
                <a:spLocks noChangeArrowheads="1"/>
              </p:cNvSpPr>
              <p:nvPr/>
            </p:nvSpPr>
            <p:spPr bwMode="auto">
              <a:xfrm>
                <a:off x="4975226" y="4135438"/>
                <a:ext cx="6350" cy="317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5" name="Freeform 486"/>
              <p:cNvSpPr>
                <a:spLocks/>
              </p:cNvSpPr>
              <p:nvPr/>
            </p:nvSpPr>
            <p:spPr bwMode="auto">
              <a:xfrm>
                <a:off x="4975226" y="4135438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4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6" name="Rectangle 487"/>
              <p:cNvSpPr>
                <a:spLocks noChangeArrowheads="1"/>
              </p:cNvSpPr>
              <p:nvPr/>
            </p:nvSpPr>
            <p:spPr bwMode="auto">
              <a:xfrm>
                <a:off x="4992688" y="4064001"/>
                <a:ext cx="7938" cy="317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7" name="Freeform 488"/>
              <p:cNvSpPr>
                <a:spLocks/>
              </p:cNvSpPr>
              <p:nvPr/>
            </p:nvSpPr>
            <p:spPr bwMode="auto">
              <a:xfrm>
                <a:off x="4992688" y="4064001"/>
                <a:ext cx="7938" cy="3175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5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8" name="Freeform 489"/>
              <p:cNvSpPr>
                <a:spLocks noEditPoints="1"/>
              </p:cNvSpPr>
              <p:nvPr/>
            </p:nvSpPr>
            <p:spPr bwMode="auto">
              <a:xfrm>
                <a:off x="4992688" y="4079876"/>
                <a:ext cx="7938" cy="38100"/>
              </a:xfrm>
              <a:custGeom>
                <a:avLst/>
                <a:gdLst>
                  <a:gd name="T0" fmla="*/ 0 w 5"/>
                  <a:gd name="T1" fmla="*/ 16 h 24"/>
                  <a:gd name="T2" fmla="*/ 0 w 5"/>
                  <a:gd name="T3" fmla="*/ 24 h 24"/>
                  <a:gd name="T4" fmla="*/ 5 w 5"/>
                  <a:gd name="T5" fmla="*/ 24 h 24"/>
                  <a:gd name="T6" fmla="*/ 5 w 5"/>
                  <a:gd name="T7" fmla="*/ 16 h 24"/>
                  <a:gd name="T8" fmla="*/ 0 w 5"/>
                  <a:gd name="T9" fmla="*/ 16 h 24"/>
                  <a:gd name="T10" fmla="*/ 0 w 5"/>
                  <a:gd name="T11" fmla="*/ 0 h 24"/>
                  <a:gd name="T12" fmla="*/ 0 w 5"/>
                  <a:gd name="T13" fmla="*/ 8 h 24"/>
                  <a:gd name="T14" fmla="*/ 5 w 5"/>
                  <a:gd name="T15" fmla="*/ 8 h 24"/>
                  <a:gd name="T16" fmla="*/ 5 w 5"/>
                  <a:gd name="T17" fmla="*/ 0 h 24"/>
                  <a:gd name="T18" fmla="*/ 0 w 5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4">
                    <a:moveTo>
                      <a:pt x="0" y="16"/>
                    </a:moveTo>
                    <a:lnTo>
                      <a:pt x="0" y="24"/>
                    </a:lnTo>
                    <a:lnTo>
                      <a:pt x="5" y="24"/>
                    </a:lnTo>
                    <a:lnTo>
                      <a:pt x="5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5" y="8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9" name="Rectangle 490"/>
              <p:cNvSpPr>
                <a:spLocks noChangeArrowheads="1"/>
              </p:cNvSpPr>
              <p:nvPr/>
            </p:nvSpPr>
            <p:spPr bwMode="auto">
              <a:xfrm>
                <a:off x="4992688" y="4130676"/>
                <a:ext cx="7938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0" name="Freeform 491"/>
              <p:cNvSpPr>
                <a:spLocks/>
              </p:cNvSpPr>
              <p:nvPr/>
            </p:nvSpPr>
            <p:spPr bwMode="auto">
              <a:xfrm>
                <a:off x="4992688" y="4130676"/>
                <a:ext cx="7938" cy="635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1" name="Rectangle 492"/>
              <p:cNvSpPr>
                <a:spLocks noChangeArrowheads="1"/>
              </p:cNvSpPr>
              <p:nvPr/>
            </p:nvSpPr>
            <p:spPr bwMode="auto">
              <a:xfrm>
                <a:off x="5010151" y="4059238"/>
                <a:ext cx="7938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2" name="Freeform 493"/>
              <p:cNvSpPr>
                <a:spLocks/>
              </p:cNvSpPr>
              <p:nvPr/>
            </p:nvSpPr>
            <p:spPr bwMode="auto">
              <a:xfrm>
                <a:off x="5010151" y="4059238"/>
                <a:ext cx="7938" cy="635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3" name="Freeform 494"/>
              <p:cNvSpPr>
                <a:spLocks noEditPoints="1"/>
              </p:cNvSpPr>
              <p:nvPr/>
            </p:nvSpPr>
            <p:spPr bwMode="auto">
              <a:xfrm>
                <a:off x="5010151" y="4078288"/>
                <a:ext cx="7938" cy="38100"/>
              </a:xfrm>
              <a:custGeom>
                <a:avLst/>
                <a:gdLst>
                  <a:gd name="T0" fmla="*/ 0 w 5"/>
                  <a:gd name="T1" fmla="*/ 16 h 24"/>
                  <a:gd name="T2" fmla="*/ 0 w 5"/>
                  <a:gd name="T3" fmla="*/ 24 h 24"/>
                  <a:gd name="T4" fmla="*/ 5 w 5"/>
                  <a:gd name="T5" fmla="*/ 24 h 24"/>
                  <a:gd name="T6" fmla="*/ 5 w 5"/>
                  <a:gd name="T7" fmla="*/ 16 h 24"/>
                  <a:gd name="T8" fmla="*/ 0 w 5"/>
                  <a:gd name="T9" fmla="*/ 16 h 24"/>
                  <a:gd name="T10" fmla="*/ 0 w 5"/>
                  <a:gd name="T11" fmla="*/ 0 h 24"/>
                  <a:gd name="T12" fmla="*/ 0 w 5"/>
                  <a:gd name="T13" fmla="*/ 8 h 24"/>
                  <a:gd name="T14" fmla="*/ 5 w 5"/>
                  <a:gd name="T15" fmla="*/ 8 h 24"/>
                  <a:gd name="T16" fmla="*/ 5 w 5"/>
                  <a:gd name="T17" fmla="*/ 0 h 24"/>
                  <a:gd name="T18" fmla="*/ 0 w 5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4">
                    <a:moveTo>
                      <a:pt x="0" y="16"/>
                    </a:moveTo>
                    <a:lnTo>
                      <a:pt x="0" y="24"/>
                    </a:lnTo>
                    <a:lnTo>
                      <a:pt x="5" y="24"/>
                    </a:lnTo>
                    <a:lnTo>
                      <a:pt x="5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5" y="8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4" name="Rectangle 495"/>
              <p:cNvSpPr>
                <a:spLocks noChangeArrowheads="1"/>
              </p:cNvSpPr>
              <p:nvPr/>
            </p:nvSpPr>
            <p:spPr bwMode="auto">
              <a:xfrm>
                <a:off x="5010151" y="4129088"/>
                <a:ext cx="7938" cy="317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5" name="Freeform 496"/>
              <p:cNvSpPr>
                <a:spLocks/>
              </p:cNvSpPr>
              <p:nvPr/>
            </p:nvSpPr>
            <p:spPr bwMode="auto">
              <a:xfrm>
                <a:off x="5010151" y="4129088"/>
                <a:ext cx="7938" cy="3175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5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6" name="Rectangle 497"/>
              <p:cNvSpPr>
                <a:spLocks noChangeArrowheads="1"/>
              </p:cNvSpPr>
              <p:nvPr/>
            </p:nvSpPr>
            <p:spPr bwMode="auto">
              <a:xfrm>
                <a:off x="5026026" y="4054476"/>
                <a:ext cx="9525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7" name="Freeform 498"/>
              <p:cNvSpPr>
                <a:spLocks/>
              </p:cNvSpPr>
              <p:nvPr/>
            </p:nvSpPr>
            <p:spPr bwMode="auto">
              <a:xfrm>
                <a:off x="5026026" y="4054476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8" name="Freeform 499"/>
              <p:cNvSpPr>
                <a:spLocks noEditPoints="1"/>
              </p:cNvSpPr>
              <p:nvPr/>
            </p:nvSpPr>
            <p:spPr bwMode="auto">
              <a:xfrm>
                <a:off x="5026026" y="4073526"/>
                <a:ext cx="9525" cy="38100"/>
              </a:xfrm>
              <a:custGeom>
                <a:avLst/>
                <a:gdLst>
                  <a:gd name="T0" fmla="*/ 0 w 6"/>
                  <a:gd name="T1" fmla="*/ 16 h 24"/>
                  <a:gd name="T2" fmla="*/ 0 w 6"/>
                  <a:gd name="T3" fmla="*/ 24 h 24"/>
                  <a:gd name="T4" fmla="*/ 6 w 6"/>
                  <a:gd name="T5" fmla="*/ 24 h 24"/>
                  <a:gd name="T6" fmla="*/ 6 w 6"/>
                  <a:gd name="T7" fmla="*/ 16 h 24"/>
                  <a:gd name="T8" fmla="*/ 0 w 6"/>
                  <a:gd name="T9" fmla="*/ 16 h 24"/>
                  <a:gd name="T10" fmla="*/ 0 w 6"/>
                  <a:gd name="T11" fmla="*/ 0 h 24"/>
                  <a:gd name="T12" fmla="*/ 0 w 6"/>
                  <a:gd name="T13" fmla="*/ 8 h 24"/>
                  <a:gd name="T14" fmla="*/ 6 w 6"/>
                  <a:gd name="T15" fmla="*/ 8 h 24"/>
                  <a:gd name="T16" fmla="*/ 6 w 6"/>
                  <a:gd name="T17" fmla="*/ 0 h 24"/>
                  <a:gd name="T18" fmla="*/ 0 w 6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4">
                    <a:moveTo>
                      <a:pt x="0" y="16"/>
                    </a:moveTo>
                    <a:lnTo>
                      <a:pt x="0" y="24"/>
                    </a:lnTo>
                    <a:lnTo>
                      <a:pt x="6" y="24"/>
                    </a:lnTo>
                    <a:lnTo>
                      <a:pt x="6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6" y="8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9" name="Rectangle 500"/>
              <p:cNvSpPr>
                <a:spLocks noChangeArrowheads="1"/>
              </p:cNvSpPr>
              <p:nvPr/>
            </p:nvSpPr>
            <p:spPr bwMode="auto">
              <a:xfrm>
                <a:off x="5026026" y="4122738"/>
                <a:ext cx="9525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0" name="Freeform 501"/>
              <p:cNvSpPr>
                <a:spLocks/>
              </p:cNvSpPr>
              <p:nvPr/>
            </p:nvSpPr>
            <p:spPr bwMode="auto">
              <a:xfrm>
                <a:off x="5026026" y="4122738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1" name="Rectangle 502"/>
              <p:cNvSpPr>
                <a:spLocks noChangeArrowheads="1"/>
              </p:cNvSpPr>
              <p:nvPr/>
            </p:nvSpPr>
            <p:spPr bwMode="auto">
              <a:xfrm>
                <a:off x="4984751" y="4154488"/>
                <a:ext cx="7938" cy="2222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2" name="Freeform 503"/>
              <p:cNvSpPr>
                <a:spLocks/>
              </p:cNvSpPr>
              <p:nvPr/>
            </p:nvSpPr>
            <p:spPr bwMode="auto">
              <a:xfrm>
                <a:off x="4984751" y="4154488"/>
                <a:ext cx="7938" cy="22225"/>
              </a:xfrm>
              <a:custGeom>
                <a:avLst/>
                <a:gdLst>
                  <a:gd name="T0" fmla="*/ 0 w 5"/>
                  <a:gd name="T1" fmla="*/ 0 h 14"/>
                  <a:gd name="T2" fmla="*/ 0 w 5"/>
                  <a:gd name="T3" fmla="*/ 14 h 14"/>
                  <a:gd name="T4" fmla="*/ 5 w 5"/>
                  <a:gd name="T5" fmla="*/ 14 h 14"/>
                  <a:gd name="T6" fmla="*/ 5 w 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4">
                    <a:moveTo>
                      <a:pt x="0" y="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3" name="Rectangle 504"/>
              <p:cNvSpPr>
                <a:spLocks noChangeArrowheads="1"/>
              </p:cNvSpPr>
              <p:nvPr/>
            </p:nvSpPr>
            <p:spPr bwMode="auto">
              <a:xfrm>
                <a:off x="4997451" y="4154488"/>
                <a:ext cx="7938" cy="2222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4" name="Freeform 505"/>
              <p:cNvSpPr>
                <a:spLocks/>
              </p:cNvSpPr>
              <p:nvPr/>
            </p:nvSpPr>
            <p:spPr bwMode="auto">
              <a:xfrm>
                <a:off x="4997451" y="4154488"/>
                <a:ext cx="7938" cy="22225"/>
              </a:xfrm>
              <a:custGeom>
                <a:avLst/>
                <a:gdLst>
                  <a:gd name="T0" fmla="*/ 0 w 5"/>
                  <a:gd name="T1" fmla="*/ 0 h 14"/>
                  <a:gd name="T2" fmla="*/ 0 w 5"/>
                  <a:gd name="T3" fmla="*/ 14 h 14"/>
                  <a:gd name="T4" fmla="*/ 5 w 5"/>
                  <a:gd name="T5" fmla="*/ 14 h 14"/>
                  <a:gd name="T6" fmla="*/ 5 w 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4">
                    <a:moveTo>
                      <a:pt x="0" y="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5" name="Rectangle 506"/>
              <p:cNvSpPr>
                <a:spLocks noChangeArrowheads="1"/>
              </p:cNvSpPr>
              <p:nvPr/>
            </p:nvSpPr>
            <p:spPr bwMode="auto">
              <a:xfrm>
                <a:off x="5011738" y="4154488"/>
                <a:ext cx="7938" cy="2222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6" name="Freeform 507"/>
              <p:cNvSpPr>
                <a:spLocks/>
              </p:cNvSpPr>
              <p:nvPr/>
            </p:nvSpPr>
            <p:spPr bwMode="auto">
              <a:xfrm>
                <a:off x="5011738" y="4154488"/>
                <a:ext cx="7938" cy="22225"/>
              </a:xfrm>
              <a:custGeom>
                <a:avLst/>
                <a:gdLst>
                  <a:gd name="T0" fmla="*/ 0 w 5"/>
                  <a:gd name="T1" fmla="*/ 0 h 14"/>
                  <a:gd name="T2" fmla="*/ 0 w 5"/>
                  <a:gd name="T3" fmla="*/ 14 h 14"/>
                  <a:gd name="T4" fmla="*/ 5 w 5"/>
                  <a:gd name="T5" fmla="*/ 14 h 14"/>
                  <a:gd name="T6" fmla="*/ 5 w 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4">
                    <a:moveTo>
                      <a:pt x="0" y="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7" name="Rectangle 508"/>
              <p:cNvSpPr>
                <a:spLocks noChangeArrowheads="1"/>
              </p:cNvSpPr>
              <p:nvPr/>
            </p:nvSpPr>
            <p:spPr bwMode="auto">
              <a:xfrm>
                <a:off x="5024438" y="4154488"/>
                <a:ext cx="7938" cy="22225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8" name="Freeform 509"/>
              <p:cNvSpPr>
                <a:spLocks/>
              </p:cNvSpPr>
              <p:nvPr/>
            </p:nvSpPr>
            <p:spPr bwMode="auto">
              <a:xfrm>
                <a:off x="5024438" y="4154488"/>
                <a:ext cx="7938" cy="22225"/>
              </a:xfrm>
              <a:custGeom>
                <a:avLst/>
                <a:gdLst>
                  <a:gd name="T0" fmla="*/ 0 w 5"/>
                  <a:gd name="T1" fmla="*/ 0 h 14"/>
                  <a:gd name="T2" fmla="*/ 0 w 5"/>
                  <a:gd name="T3" fmla="*/ 14 h 14"/>
                  <a:gd name="T4" fmla="*/ 5 w 5"/>
                  <a:gd name="T5" fmla="*/ 14 h 14"/>
                  <a:gd name="T6" fmla="*/ 5 w 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4">
                    <a:moveTo>
                      <a:pt x="0" y="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9" name="Freeform 510"/>
              <p:cNvSpPr>
                <a:spLocks/>
              </p:cNvSpPr>
              <p:nvPr/>
            </p:nvSpPr>
            <p:spPr bwMode="auto">
              <a:xfrm>
                <a:off x="5081588" y="4013201"/>
                <a:ext cx="38100" cy="161925"/>
              </a:xfrm>
              <a:custGeom>
                <a:avLst/>
                <a:gdLst>
                  <a:gd name="T0" fmla="*/ 0 w 24"/>
                  <a:gd name="T1" fmla="*/ 4 h 102"/>
                  <a:gd name="T2" fmla="*/ 18 w 24"/>
                  <a:gd name="T3" fmla="*/ 12 h 102"/>
                  <a:gd name="T4" fmla="*/ 18 w 24"/>
                  <a:gd name="T5" fmla="*/ 102 h 102"/>
                  <a:gd name="T6" fmla="*/ 24 w 24"/>
                  <a:gd name="T7" fmla="*/ 102 h 102"/>
                  <a:gd name="T8" fmla="*/ 24 w 24"/>
                  <a:gd name="T9" fmla="*/ 9 h 102"/>
                  <a:gd name="T10" fmla="*/ 1 w 24"/>
                  <a:gd name="T11" fmla="*/ 0 h 102"/>
                  <a:gd name="T12" fmla="*/ 0 w 24"/>
                  <a:gd name="T13" fmla="*/ 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02">
                    <a:moveTo>
                      <a:pt x="0" y="4"/>
                    </a:moveTo>
                    <a:lnTo>
                      <a:pt x="18" y="12"/>
                    </a:lnTo>
                    <a:lnTo>
                      <a:pt x="18" y="102"/>
                    </a:lnTo>
                    <a:lnTo>
                      <a:pt x="24" y="102"/>
                    </a:lnTo>
                    <a:lnTo>
                      <a:pt x="24" y="9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0" name="Freeform 511"/>
              <p:cNvSpPr>
                <a:spLocks/>
              </p:cNvSpPr>
              <p:nvPr/>
            </p:nvSpPr>
            <p:spPr bwMode="auto">
              <a:xfrm>
                <a:off x="4070351" y="4008438"/>
                <a:ext cx="204788" cy="171450"/>
              </a:xfrm>
              <a:custGeom>
                <a:avLst/>
                <a:gdLst>
                  <a:gd name="T0" fmla="*/ 3 w 97"/>
                  <a:gd name="T1" fmla="*/ 80 h 81"/>
                  <a:gd name="T2" fmla="*/ 11 w 97"/>
                  <a:gd name="T3" fmla="*/ 80 h 81"/>
                  <a:gd name="T4" fmla="*/ 13 w 97"/>
                  <a:gd name="T5" fmla="*/ 79 h 81"/>
                  <a:gd name="T6" fmla="*/ 13 w 97"/>
                  <a:gd name="T7" fmla="*/ 77 h 81"/>
                  <a:gd name="T8" fmla="*/ 13 w 97"/>
                  <a:gd name="T9" fmla="*/ 20 h 81"/>
                  <a:gd name="T10" fmla="*/ 66 w 97"/>
                  <a:gd name="T11" fmla="*/ 5 h 81"/>
                  <a:gd name="T12" fmla="*/ 66 w 97"/>
                  <a:gd name="T13" fmla="*/ 79 h 81"/>
                  <a:gd name="T14" fmla="*/ 67 w 97"/>
                  <a:gd name="T15" fmla="*/ 80 h 81"/>
                  <a:gd name="T16" fmla="*/ 68 w 97"/>
                  <a:gd name="T17" fmla="*/ 81 h 81"/>
                  <a:gd name="T18" fmla="*/ 95 w 97"/>
                  <a:gd name="T19" fmla="*/ 81 h 81"/>
                  <a:gd name="T20" fmla="*/ 97 w 97"/>
                  <a:gd name="T21" fmla="*/ 79 h 81"/>
                  <a:gd name="T22" fmla="*/ 95 w 97"/>
                  <a:gd name="T23" fmla="*/ 76 h 81"/>
                  <a:gd name="T24" fmla="*/ 71 w 97"/>
                  <a:gd name="T25" fmla="*/ 76 h 81"/>
                  <a:gd name="T26" fmla="*/ 71 w 97"/>
                  <a:gd name="T27" fmla="*/ 2 h 81"/>
                  <a:gd name="T28" fmla="*/ 70 w 97"/>
                  <a:gd name="T29" fmla="*/ 1 h 81"/>
                  <a:gd name="T30" fmla="*/ 68 w 97"/>
                  <a:gd name="T31" fmla="*/ 0 h 81"/>
                  <a:gd name="T32" fmla="*/ 11 w 97"/>
                  <a:gd name="T33" fmla="*/ 17 h 81"/>
                  <a:gd name="T34" fmla="*/ 9 w 97"/>
                  <a:gd name="T35" fmla="*/ 19 h 81"/>
                  <a:gd name="T36" fmla="*/ 9 w 97"/>
                  <a:gd name="T37" fmla="*/ 75 h 81"/>
                  <a:gd name="T38" fmla="*/ 3 w 97"/>
                  <a:gd name="T39" fmla="*/ 75 h 81"/>
                  <a:gd name="T40" fmla="*/ 0 w 97"/>
                  <a:gd name="T41" fmla="*/ 77 h 81"/>
                  <a:gd name="T42" fmla="*/ 3 w 97"/>
                  <a:gd name="T4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7" h="81">
                    <a:moveTo>
                      <a:pt x="3" y="80"/>
                    </a:moveTo>
                    <a:cubicBezTo>
                      <a:pt x="11" y="80"/>
                      <a:pt x="11" y="80"/>
                      <a:pt x="11" y="80"/>
                    </a:cubicBezTo>
                    <a:cubicBezTo>
                      <a:pt x="12" y="80"/>
                      <a:pt x="12" y="79"/>
                      <a:pt x="13" y="79"/>
                    </a:cubicBezTo>
                    <a:cubicBezTo>
                      <a:pt x="13" y="79"/>
                      <a:pt x="13" y="78"/>
                      <a:pt x="13" y="77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66" y="79"/>
                      <a:pt x="67" y="80"/>
                      <a:pt x="67" y="80"/>
                    </a:cubicBezTo>
                    <a:cubicBezTo>
                      <a:pt x="67" y="81"/>
                      <a:pt x="68" y="81"/>
                      <a:pt x="68" y="81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6" y="81"/>
                      <a:pt x="97" y="80"/>
                      <a:pt x="97" y="79"/>
                    </a:cubicBezTo>
                    <a:cubicBezTo>
                      <a:pt x="97" y="77"/>
                      <a:pt x="96" y="76"/>
                      <a:pt x="95" y="76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1"/>
                      <a:pt x="70" y="1"/>
                    </a:cubicBezTo>
                    <a:cubicBezTo>
                      <a:pt x="69" y="0"/>
                      <a:pt x="69" y="0"/>
                      <a:pt x="68" y="0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9" y="18"/>
                      <a:pt x="9" y="19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1" y="75"/>
                      <a:pt x="0" y="76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1" name="Rectangle 512"/>
              <p:cNvSpPr>
                <a:spLocks noChangeArrowheads="1"/>
              </p:cNvSpPr>
              <p:nvPr/>
            </p:nvSpPr>
            <p:spPr bwMode="auto">
              <a:xfrm>
                <a:off x="4117976" y="4064001"/>
                <a:ext cx="7938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2" name="Freeform 513"/>
              <p:cNvSpPr>
                <a:spLocks/>
              </p:cNvSpPr>
              <p:nvPr/>
            </p:nvSpPr>
            <p:spPr bwMode="auto">
              <a:xfrm>
                <a:off x="4117976" y="4064001"/>
                <a:ext cx="7938" cy="635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3" name="Freeform 514"/>
              <p:cNvSpPr>
                <a:spLocks noEditPoints="1"/>
              </p:cNvSpPr>
              <p:nvPr/>
            </p:nvSpPr>
            <p:spPr bwMode="auto">
              <a:xfrm>
                <a:off x="4117976" y="4079876"/>
                <a:ext cx="7938" cy="38100"/>
              </a:xfrm>
              <a:custGeom>
                <a:avLst/>
                <a:gdLst>
                  <a:gd name="T0" fmla="*/ 0 w 5"/>
                  <a:gd name="T1" fmla="*/ 16 h 24"/>
                  <a:gd name="T2" fmla="*/ 0 w 5"/>
                  <a:gd name="T3" fmla="*/ 24 h 24"/>
                  <a:gd name="T4" fmla="*/ 5 w 5"/>
                  <a:gd name="T5" fmla="*/ 24 h 24"/>
                  <a:gd name="T6" fmla="*/ 5 w 5"/>
                  <a:gd name="T7" fmla="*/ 16 h 24"/>
                  <a:gd name="T8" fmla="*/ 0 w 5"/>
                  <a:gd name="T9" fmla="*/ 16 h 24"/>
                  <a:gd name="T10" fmla="*/ 0 w 5"/>
                  <a:gd name="T11" fmla="*/ 0 h 24"/>
                  <a:gd name="T12" fmla="*/ 0 w 5"/>
                  <a:gd name="T13" fmla="*/ 8 h 24"/>
                  <a:gd name="T14" fmla="*/ 5 w 5"/>
                  <a:gd name="T15" fmla="*/ 8 h 24"/>
                  <a:gd name="T16" fmla="*/ 5 w 5"/>
                  <a:gd name="T17" fmla="*/ 0 h 24"/>
                  <a:gd name="T18" fmla="*/ 0 w 5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4">
                    <a:moveTo>
                      <a:pt x="0" y="16"/>
                    </a:moveTo>
                    <a:lnTo>
                      <a:pt x="0" y="24"/>
                    </a:lnTo>
                    <a:lnTo>
                      <a:pt x="5" y="24"/>
                    </a:lnTo>
                    <a:lnTo>
                      <a:pt x="5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5" y="8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4" name="Rectangle 515"/>
              <p:cNvSpPr>
                <a:spLocks noChangeArrowheads="1"/>
              </p:cNvSpPr>
              <p:nvPr/>
            </p:nvSpPr>
            <p:spPr bwMode="auto">
              <a:xfrm>
                <a:off x="4117976" y="4130676"/>
                <a:ext cx="7938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5" name="Freeform 516"/>
              <p:cNvSpPr>
                <a:spLocks/>
              </p:cNvSpPr>
              <p:nvPr/>
            </p:nvSpPr>
            <p:spPr bwMode="auto">
              <a:xfrm>
                <a:off x="4117976" y="4130676"/>
                <a:ext cx="7938" cy="635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6" name="Rectangle 517"/>
              <p:cNvSpPr>
                <a:spLocks noChangeArrowheads="1"/>
              </p:cNvSpPr>
              <p:nvPr/>
            </p:nvSpPr>
            <p:spPr bwMode="auto">
              <a:xfrm>
                <a:off x="4133851" y="4059238"/>
                <a:ext cx="9525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7" name="Freeform 518"/>
              <p:cNvSpPr>
                <a:spLocks/>
              </p:cNvSpPr>
              <p:nvPr/>
            </p:nvSpPr>
            <p:spPr bwMode="auto">
              <a:xfrm>
                <a:off x="4133851" y="4059238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8" name="Freeform 519"/>
              <p:cNvSpPr>
                <a:spLocks noEditPoints="1"/>
              </p:cNvSpPr>
              <p:nvPr/>
            </p:nvSpPr>
            <p:spPr bwMode="auto">
              <a:xfrm>
                <a:off x="4133851" y="4078288"/>
                <a:ext cx="9525" cy="38100"/>
              </a:xfrm>
              <a:custGeom>
                <a:avLst/>
                <a:gdLst>
                  <a:gd name="T0" fmla="*/ 0 w 6"/>
                  <a:gd name="T1" fmla="*/ 16 h 24"/>
                  <a:gd name="T2" fmla="*/ 0 w 6"/>
                  <a:gd name="T3" fmla="*/ 24 h 24"/>
                  <a:gd name="T4" fmla="*/ 6 w 6"/>
                  <a:gd name="T5" fmla="*/ 24 h 24"/>
                  <a:gd name="T6" fmla="*/ 6 w 6"/>
                  <a:gd name="T7" fmla="*/ 16 h 24"/>
                  <a:gd name="T8" fmla="*/ 0 w 6"/>
                  <a:gd name="T9" fmla="*/ 16 h 24"/>
                  <a:gd name="T10" fmla="*/ 0 w 6"/>
                  <a:gd name="T11" fmla="*/ 0 h 24"/>
                  <a:gd name="T12" fmla="*/ 0 w 6"/>
                  <a:gd name="T13" fmla="*/ 8 h 24"/>
                  <a:gd name="T14" fmla="*/ 6 w 6"/>
                  <a:gd name="T15" fmla="*/ 8 h 24"/>
                  <a:gd name="T16" fmla="*/ 6 w 6"/>
                  <a:gd name="T17" fmla="*/ 0 h 24"/>
                  <a:gd name="T18" fmla="*/ 0 w 6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4">
                    <a:moveTo>
                      <a:pt x="0" y="16"/>
                    </a:moveTo>
                    <a:lnTo>
                      <a:pt x="0" y="24"/>
                    </a:lnTo>
                    <a:lnTo>
                      <a:pt x="6" y="24"/>
                    </a:lnTo>
                    <a:lnTo>
                      <a:pt x="6" y="16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6" y="8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9" name="Rectangle 520"/>
              <p:cNvSpPr>
                <a:spLocks noChangeArrowheads="1"/>
              </p:cNvSpPr>
              <p:nvPr/>
            </p:nvSpPr>
            <p:spPr bwMode="auto">
              <a:xfrm>
                <a:off x="4133851" y="4125913"/>
                <a:ext cx="9525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0" name="Freeform 521"/>
              <p:cNvSpPr>
                <a:spLocks/>
              </p:cNvSpPr>
              <p:nvPr/>
            </p:nvSpPr>
            <p:spPr bwMode="auto">
              <a:xfrm>
                <a:off x="4133851" y="4125913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1" name="Rectangle 522"/>
              <p:cNvSpPr>
                <a:spLocks noChangeArrowheads="1"/>
              </p:cNvSpPr>
              <p:nvPr/>
            </p:nvSpPr>
            <p:spPr bwMode="auto">
              <a:xfrm>
                <a:off x="4152901" y="4057651"/>
                <a:ext cx="6350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2" name="Freeform 523"/>
              <p:cNvSpPr>
                <a:spLocks/>
              </p:cNvSpPr>
              <p:nvPr/>
            </p:nvSpPr>
            <p:spPr bwMode="auto">
              <a:xfrm>
                <a:off x="4152901" y="4057651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3" name="Freeform 524"/>
              <p:cNvSpPr>
                <a:spLocks noEditPoints="1"/>
              </p:cNvSpPr>
              <p:nvPr/>
            </p:nvSpPr>
            <p:spPr bwMode="auto">
              <a:xfrm>
                <a:off x="4152901" y="4076701"/>
                <a:ext cx="6350" cy="34925"/>
              </a:xfrm>
              <a:custGeom>
                <a:avLst/>
                <a:gdLst>
                  <a:gd name="T0" fmla="*/ 0 w 4"/>
                  <a:gd name="T1" fmla="*/ 14 h 22"/>
                  <a:gd name="T2" fmla="*/ 0 w 4"/>
                  <a:gd name="T3" fmla="*/ 22 h 22"/>
                  <a:gd name="T4" fmla="*/ 4 w 4"/>
                  <a:gd name="T5" fmla="*/ 22 h 22"/>
                  <a:gd name="T6" fmla="*/ 4 w 4"/>
                  <a:gd name="T7" fmla="*/ 14 h 22"/>
                  <a:gd name="T8" fmla="*/ 0 w 4"/>
                  <a:gd name="T9" fmla="*/ 14 h 22"/>
                  <a:gd name="T10" fmla="*/ 0 w 4"/>
                  <a:gd name="T11" fmla="*/ 0 h 22"/>
                  <a:gd name="T12" fmla="*/ 0 w 4"/>
                  <a:gd name="T13" fmla="*/ 6 h 22"/>
                  <a:gd name="T14" fmla="*/ 4 w 4"/>
                  <a:gd name="T15" fmla="*/ 6 h 22"/>
                  <a:gd name="T16" fmla="*/ 4 w 4"/>
                  <a:gd name="T17" fmla="*/ 0 h 22"/>
                  <a:gd name="T18" fmla="*/ 0 w 4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22">
                    <a:moveTo>
                      <a:pt x="0" y="14"/>
                    </a:moveTo>
                    <a:lnTo>
                      <a:pt x="0" y="22"/>
                    </a:lnTo>
                    <a:lnTo>
                      <a:pt x="4" y="22"/>
                    </a:lnTo>
                    <a:lnTo>
                      <a:pt x="4" y="14"/>
                    </a:lnTo>
                    <a:lnTo>
                      <a:pt x="0" y="14"/>
                    </a:lnTo>
                    <a:close/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4" name="Rectangle 525"/>
              <p:cNvSpPr>
                <a:spLocks noChangeArrowheads="1"/>
              </p:cNvSpPr>
              <p:nvPr/>
            </p:nvSpPr>
            <p:spPr bwMode="auto">
              <a:xfrm>
                <a:off x="4152901" y="4124326"/>
                <a:ext cx="6350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5" name="Freeform 526"/>
              <p:cNvSpPr>
                <a:spLocks/>
              </p:cNvSpPr>
              <p:nvPr/>
            </p:nvSpPr>
            <p:spPr bwMode="auto">
              <a:xfrm>
                <a:off x="4152901" y="4124326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6" name="Rectangle 527"/>
              <p:cNvSpPr>
                <a:spLocks noChangeArrowheads="1"/>
              </p:cNvSpPr>
              <p:nvPr/>
            </p:nvSpPr>
            <p:spPr bwMode="auto">
              <a:xfrm>
                <a:off x="4170363" y="4052888"/>
                <a:ext cx="7938" cy="4763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7" name="Freeform 528"/>
              <p:cNvSpPr>
                <a:spLocks/>
              </p:cNvSpPr>
              <p:nvPr/>
            </p:nvSpPr>
            <p:spPr bwMode="auto">
              <a:xfrm>
                <a:off x="4170363" y="4052888"/>
                <a:ext cx="7938" cy="476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8" name="Freeform 529"/>
              <p:cNvSpPr>
                <a:spLocks noEditPoints="1"/>
              </p:cNvSpPr>
              <p:nvPr/>
            </p:nvSpPr>
            <p:spPr bwMode="auto">
              <a:xfrm>
                <a:off x="4170363" y="4070351"/>
                <a:ext cx="7938" cy="36513"/>
              </a:xfrm>
              <a:custGeom>
                <a:avLst/>
                <a:gdLst>
                  <a:gd name="T0" fmla="*/ 0 w 5"/>
                  <a:gd name="T1" fmla="*/ 15 h 23"/>
                  <a:gd name="T2" fmla="*/ 0 w 5"/>
                  <a:gd name="T3" fmla="*/ 23 h 23"/>
                  <a:gd name="T4" fmla="*/ 5 w 5"/>
                  <a:gd name="T5" fmla="*/ 23 h 23"/>
                  <a:gd name="T6" fmla="*/ 5 w 5"/>
                  <a:gd name="T7" fmla="*/ 15 h 23"/>
                  <a:gd name="T8" fmla="*/ 0 w 5"/>
                  <a:gd name="T9" fmla="*/ 15 h 23"/>
                  <a:gd name="T10" fmla="*/ 0 w 5"/>
                  <a:gd name="T11" fmla="*/ 0 h 23"/>
                  <a:gd name="T12" fmla="*/ 0 w 5"/>
                  <a:gd name="T13" fmla="*/ 7 h 23"/>
                  <a:gd name="T14" fmla="*/ 5 w 5"/>
                  <a:gd name="T15" fmla="*/ 7 h 23"/>
                  <a:gd name="T16" fmla="*/ 5 w 5"/>
                  <a:gd name="T17" fmla="*/ 0 h 23"/>
                  <a:gd name="T18" fmla="*/ 0 w 5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3">
                    <a:moveTo>
                      <a:pt x="0" y="15"/>
                    </a:moveTo>
                    <a:lnTo>
                      <a:pt x="0" y="23"/>
                    </a:lnTo>
                    <a:lnTo>
                      <a:pt x="5" y="23"/>
                    </a:lnTo>
                    <a:lnTo>
                      <a:pt x="5" y="15"/>
                    </a:lnTo>
                    <a:lnTo>
                      <a:pt x="0" y="15"/>
                    </a:lnTo>
                    <a:close/>
                    <a:moveTo>
                      <a:pt x="0" y="0"/>
                    </a:moveTo>
                    <a:lnTo>
                      <a:pt x="0" y="7"/>
                    </a:lnTo>
                    <a:lnTo>
                      <a:pt x="5" y="7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9" name="Rectangle 530"/>
              <p:cNvSpPr>
                <a:spLocks noChangeArrowheads="1"/>
              </p:cNvSpPr>
              <p:nvPr/>
            </p:nvSpPr>
            <p:spPr bwMode="auto">
              <a:xfrm>
                <a:off x="4170363" y="4119563"/>
                <a:ext cx="7938" cy="635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0" name="Freeform 531"/>
              <p:cNvSpPr>
                <a:spLocks/>
              </p:cNvSpPr>
              <p:nvPr/>
            </p:nvSpPr>
            <p:spPr bwMode="auto">
              <a:xfrm>
                <a:off x="4170363" y="4119563"/>
                <a:ext cx="7938" cy="635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1" name="Rectangle 532"/>
              <p:cNvSpPr>
                <a:spLocks noChangeArrowheads="1"/>
              </p:cNvSpPr>
              <p:nvPr/>
            </p:nvSpPr>
            <p:spPr bwMode="auto">
              <a:xfrm>
                <a:off x="4127501" y="4149726"/>
                <a:ext cx="9525" cy="254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2" name="Freeform 533"/>
              <p:cNvSpPr>
                <a:spLocks/>
              </p:cNvSpPr>
              <p:nvPr/>
            </p:nvSpPr>
            <p:spPr bwMode="auto">
              <a:xfrm>
                <a:off x="4127501" y="4149726"/>
                <a:ext cx="9525" cy="25400"/>
              </a:xfrm>
              <a:custGeom>
                <a:avLst/>
                <a:gdLst>
                  <a:gd name="T0" fmla="*/ 0 w 6"/>
                  <a:gd name="T1" fmla="*/ 0 h 16"/>
                  <a:gd name="T2" fmla="*/ 0 w 6"/>
                  <a:gd name="T3" fmla="*/ 16 h 16"/>
                  <a:gd name="T4" fmla="*/ 6 w 6"/>
                  <a:gd name="T5" fmla="*/ 16 h 16"/>
                  <a:gd name="T6" fmla="*/ 6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0"/>
                    </a:moveTo>
                    <a:lnTo>
                      <a:pt x="0" y="16"/>
                    </a:lnTo>
                    <a:lnTo>
                      <a:pt x="6" y="1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3" name="Rectangle 534"/>
              <p:cNvSpPr>
                <a:spLocks noChangeArrowheads="1"/>
              </p:cNvSpPr>
              <p:nvPr/>
            </p:nvSpPr>
            <p:spPr bwMode="auto">
              <a:xfrm>
                <a:off x="4140201" y="4149726"/>
                <a:ext cx="9525" cy="254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4" name="Freeform 535"/>
              <p:cNvSpPr>
                <a:spLocks/>
              </p:cNvSpPr>
              <p:nvPr/>
            </p:nvSpPr>
            <p:spPr bwMode="auto">
              <a:xfrm>
                <a:off x="4140201" y="4149726"/>
                <a:ext cx="9525" cy="25400"/>
              </a:xfrm>
              <a:custGeom>
                <a:avLst/>
                <a:gdLst>
                  <a:gd name="T0" fmla="*/ 0 w 6"/>
                  <a:gd name="T1" fmla="*/ 0 h 16"/>
                  <a:gd name="T2" fmla="*/ 0 w 6"/>
                  <a:gd name="T3" fmla="*/ 16 h 16"/>
                  <a:gd name="T4" fmla="*/ 6 w 6"/>
                  <a:gd name="T5" fmla="*/ 16 h 16"/>
                  <a:gd name="T6" fmla="*/ 6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0"/>
                    </a:moveTo>
                    <a:lnTo>
                      <a:pt x="0" y="16"/>
                    </a:lnTo>
                    <a:lnTo>
                      <a:pt x="6" y="1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5" name="Rectangle 536"/>
              <p:cNvSpPr>
                <a:spLocks noChangeArrowheads="1"/>
              </p:cNvSpPr>
              <p:nvPr/>
            </p:nvSpPr>
            <p:spPr bwMode="auto">
              <a:xfrm>
                <a:off x="4152901" y="4149726"/>
                <a:ext cx="9525" cy="254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6" name="Freeform 537"/>
              <p:cNvSpPr>
                <a:spLocks/>
              </p:cNvSpPr>
              <p:nvPr/>
            </p:nvSpPr>
            <p:spPr bwMode="auto">
              <a:xfrm>
                <a:off x="4152901" y="4149726"/>
                <a:ext cx="9525" cy="25400"/>
              </a:xfrm>
              <a:custGeom>
                <a:avLst/>
                <a:gdLst>
                  <a:gd name="T0" fmla="*/ 0 w 6"/>
                  <a:gd name="T1" fmla="*/ 0 h 16"/>
                  <a:gd name="T2" fmla="*/ 0 w 6"/>
                  <a:gd name="T3" fmla="*/ 16 h 16"/>
                  <a:gd name="T4" fmla="*/ 6 w 6"/>
                  <a:gd name="T5" fmla="*/ 16 h 16"/>
                  <a:gd name="T6" fmla="*/ 6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0"/>
                    </a:moveTo>
                    <a:lnTo>
                      <a:pt x="0" y="16"/>
                    </a:lnTo>
                    <a:lnTo>
                      <a:pt x="6" y="1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7" name="Rectangle 538"/>
              <p:cNvSpPr>
                <a:spLocks noChangeArrowheads="1"/>
              </p:cNvSpPr>
              <p:nvPr/>
            </p:nvSpPr>
            <p:spPr bwMode="auto">
              <a:xfrm>
                <a:off x="4168776" y="4149726"/>
                <a:ext cx="7938" cy="25400"/>
              </a:xfrm>
              <a:prstGeom prst="rect">
                <a:avLst/>
              </a:pr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8" name="Freeform 539"/>
              <p:cNvSpPr>
                <a:spLocks/>
              </p:cNvSpPr>
              <p:nvPr/>
            </p:nvSpPr>
            <p:spPr bwMode="auto">
              <a:xfrm>
                <a:off x="4168776" y="4149726"/>
                <a:ext cx="7938" cy="25400"/>
              </a:xfrm>
              <a:custGeom>
                <a:avLst/>
                <a:gdLst>
                  <a:gd name="T0" fmla="*/ 0 w 5"/>
                  <a:gd name="T1" fmla="*/ 0 h 16"/>
                  <a:gd name="T2" fmla="*/ 0 w 5"/>
                  <a:gd name="T3" fmla="*/ 16 h 16"/>
                  <a:gd name="T4" fmla="*/ 5 w 5"/>
                  <a:gd name="T5" fmla="*/ 16 h 16"/>
                  <a:gd name="T6" fmla="*/ 5 w 5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6">
                    <a:moveTo>
                      <a:pt x="0" y="0"/>
                    </a:moveTo>
                    <a:lnTo>
                      <a:pt x="0" y="16"/>
                    </a:lnTo>
                    <a:lnTo>
                      <a:pt x="5" y="16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9" name="Freeform 540"/>
              <p:cNvSpPr>
                <a:spLocks/>
              </p:cNvSpPr>
              <p:nvPr/>
            </p:nvSpPr>
            <p:spPr bwMode="auto">
              <a:xfrm>
                <a:off x="4222751" y="4008438"/>
                <a:ext cx="39688" cy="165100"/>
              </a:xfrm>
              <a:custGeom>
                <a:avLst/>
                <a:gdLst>
                  <a:gd name="T0" fmla="*/ 0 w 25"/>
                  <a:gd name="T1" fmla="*/ 5 h 104"/>
                  <a:gd name="T2" fmla="*/ 20 w 25"/>
                  <a:gd name="T3" fmla="*/ 13 h 104"/>
                  <a:gd name="T4" fmla="*/ 20 w 25"/>
                  <a:gd name="T5" fmla="*/ 104 h 104"/>
                  <a:gd name="T6" fmla="*/ 25 w 25"/>
                  <a:gd name="T7" fmla="*/ 104 h 104"/>
                  <a:gd name="T8" fmla="*/ 25 w 25"/>
                  <a:gd name="T9" fmla="*/ 9 h 104"/>
                  <a:gd name="T10" fmla="*/ 3 w 25"/>
                  <a:gd name="T11" fmla="*/ 0 h 104"/>
                  <a:gd name="T12" fmla="*/ 0 w 25"/>
                  <a:gd name="T13" fmla="*/ 5 h 104"/>
                  <a:gd name="T14" fmla="*/ 0 w 25"/>
                  <a:gd name="T15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04">
                    <a:moveTo>
                      <a:pt x="0" y="5"/>
                    </a:moveTo>
                    <a:lnTo>
                      <a:pt x="20" y="13"/>
                    </a:lnTo>
                    <a:lnTo>
                      <a:pt x="20" y="104"/>
                    </a:lnTo>
                    <a:lnTo>
                      <a:pt x="25" y="104"/>
                    </a:lnTo>
                    <a:lnTo>
                      <a:pt x="25" y="9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0" name="Freeform 541"/>
              <p:cNvSpPr>
                <a:spLocks/>
              </p:cNvSpPr>
              <p:nvPr/>
            </p:nvSpPr>
            <p:spPr bwMode="auto">
              <a:xfrm>
                <a:off x="4349751" y="3976688"/>
                <a:ext cx="15875" cy="128588"/>
              </a:xfrm>
              <a:custGeom>
                <a:avLst/>
                <a:gdLst>
                  <a:gd name="T0" fmla="*/ 0 w 10"/>
                  <a:gd name="T1" fmla="*/ 0 h 81"/>
                  <a:gd name="T2" fmla="*/ 10 w 10"/>
                  <a:gd name="T3" fmla="*/ 8 h 81"/>
                  <a:gd name="T4" fmla="*/ 10 w 10"/>
                  <a:gd name="T5" fmla="*/ 80 h 81"/>
                  <a:gd name="T6" fmla="*/ 0 w 10"/>
                  <a:gd name="T7" fmla="*/ 81 h 81"/>
                  <a:gd name="T8" fmla="*/ 0 w 10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1">
                    <a:moveTo>
                      <a:pt x="0" y="0"/>
                    </a:moveTo>
                    <a:lnTo>
                      <a:pt x="10" y="8"/>
                    </a:lnTo>
                    <a:lnTo>
                      <a:pt x="10" y="80"/>
                    </a:lnTo>
                    <a:lnTo>
                      <a:pt x="0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1" name="Freeform 542"/>
              <p:cNvSpPr>
                <a:spLocks/>
              </p:cNvSpPr>
              <p:nvPr/>
            </p:nvSpPr>
            <p:spPr bwMode="auto">
              <a:xfrm>
                <a:off x="4349751" y="3971926"/>
                <a:ext cx="15875" cy="134938"/>
              </a:xfrm>
              <a:custGeom>
                <a:avLst/>
                <a:gdLst>
                  <a:gd name="T0" fmla="*/ 0 w 10"/>
                  <a:gd name="T1" fmla="*/ 3 h 85"/>
                  <a:gd name="T2" fmla="*/ 0 w 10"/>
                  <a:gd name="T3" fmla="*/ 3 h 85"/>
                  <a:gd name="T4" fmla="*/ 9 w 10"/>
                  <a:gd name="T5" fmla="*/ 11 h 85"/>
                  <a:gd name="T6" fmla="*/ 9 w 10"/>
                  <a:gd name="T7" fmla="*/ 81 h 85"/>
                  <a:gd name="T8" fmla="*/ 1 w 10"/>
                  <a:gd name="T9" fmla="*/ 83 h 85"/>
                  <a:gd name="T10" fmla="*/ 1 w 10"/>
                  <a:gd name="T11" fmla="*/ 3 h 85"/>
                  <a:gd name="T12" fmla="*/ 0 w 10"/>
                  <a:gd name="T13" fmla="*/ 3 h 85"/>
                  <a:gd name="T14" fmla="*/ 0 w 10"/>
                  <a:gd name="T15" fmla="*/ 3 h 85"/>
                  <a:gd name="T16" fmla="*/ 0 w 10"/>
                  <a:gd name="T17" fmla="*/ 3 h 85"/>
                  <a:gd name="T18" fmla="*/ 0 w 10"/>
                  <a:gd name="T19" fmla="*/ 3 h 85"/>
                  <a:gd name="T20" fmla="*/ 0 w 10"/>
                  <a:gd name="T21" fmla="*/ 85 h 85"/>
                  <a:gd name="T22" fmla="*/ 10 w 10"/>
                  <a:gd name="T23" fmla="*/ 83 h 85"/>
                  <a:gd name="T24" fmla="*/ 10 w 10"/>
                  <a:gd name="T25" fmla="*/ 11 h 85"/>
                  <a:gd name="T26" fmla="*/ 0 w 10"/>
                  <a:gd name="T27" fmla="*/ 0 h 85"/>
                  <a:gd name="T28" fmla="*/ 0 w 10"/>
                  <a:gd name="T29" fmla="*/ 3 h 85"/>
                  <a:gd name="T30" fmla="*/ 0 w 10"/>
                  <a:gd name="T31" fmla="*/ 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5">
                    <a:moveTo>
                      <a:pt x="0" y="3"/>
                    </a:moveTo>
                    <a:lnTo>
                      <a:pt x="0" y="3"/>
                    </a:lnTo>
                    <a:lnTo>
                      <a:pt x="9" y="11"/>
                    </a:lnTo>
                    <a:lnTo>
                      <a:pt x="9" y="81"/>
                    </a:lnTo>
                    <a:lnTo>
                      <a:pt x="1" y="8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85"/>
                    </a:lnTo>
                    <a:lnTo>
                      <a:pt x="10" y="83"/>
                    </a:lnTo>
                    <a:lnTo>
                      <a:pt x="10" y="11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2" name="Freeform 543"/>
              <p:cNvSpPr>
                <a:spLocks/>
              </p:cNvSpPr>
              <p:nvPr/>
            </p:nvSpPr>
            <p:spPr bwMode="auto">
              <a:xfrm>
                <a:off x="4311651" y="3917951"/>
                <a:ext cx="96838" cy="187325"/>
              </a:xfrm>
              <a:custGeom>
                <a:avLst/>
                <a:gdLst>
                  <a:gd name="T0" fmla="*/ 3 w 61"/>
                  <a:gd name="T1" fmla="*/ 25 h 118"/>
                  <a:gd name="T2" fmla="*/ 4 w 61"/>
                  <a:gd name="T3" fmla="*/ 29 h 118"/>
                  <a:gd name="T4" fmla="*/ 53 w 61"/>
                  <a:gd name="T5" fmla="*/ 10 h 118"/>
                  <a:gd name="T6" fmla="*/ 53 w 61"/>
                  <a:gd name="T7" fmla="*/ 110 h 118"/>
                  <a:gd name="T8" fmla="*/ 7 w 61"/>
                  <a:gd name="T9" fmla="*/ 110 h 118"/>
                  <a:gd name="T10" fmla="*/ 7 w 61"/>
                  <a:gd name="T11" fmla="*/ 25 h 118"/>
                  <a:gd name="T12" fmla="*/ 3 w 61"/>
                  <a:gd name="T13" fmla="*/ 25 h 118"/>
                  <a:gd name="T14" fmla="*/ 4 w 61"/>
                  <a:gd name="T15" fmla="*/ 29 h 118"/>
                  <a:gd name="T16" fmla="*/ 3 w 61"/>
                  <a:gd name="T17" fmla="*/ 25 h 118"/>
                  <a:gd name="T18" fmla="*/ 0 w 61"/>
                  <a:gd name="T19" fmla="*/ 25 h 118"/>
                  <a:gd name="T20" fmla="*/ 0 w 61"/>
                  <a:gd name="T21" fmla="*/ 118 h 118"/>
                  <a:gd name="T22" fmla="*/ 61 w 61"/>
                  <a:gd name="T23" fmla="*/ 118 h 118"/>
                  <a:gd name="T24" fmla="*/ 61 w 61"/>
                  <a:gd name="T25" fmla="*/ 0 h 118"/>
                  <a:gd name="T26" fmla="*/ 0 w 61"/>
                  <a:gd name="T27" fmla="*/ 22 h 118"/>
                  <a:gd name="T28" fmla="*/ 0 w 61"/>
                  <a:gd name="T29" fmla="*/ 25 h 118"/>
                  <a:gd name="T30" fmla="*/ 3 w 61"/>
                  <a:gd name="T31" fmla="*/ 2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" h="118">
                    <a:moveTo>
                      <a:pt x="3" y="25"/>
                    </a:moveTo>
                    <a:lnTo>
                      <a:pt x="4" y="29"/>
                    </a:lnTo>
                    <a:lnTo>
                      <a:pt x="53" y="10"/>
                    </a:lnTo>
                    <a:lnTo>
                      <a:pt x="53" y="110"/>
                    </a:lnTo>
                    <a:lnTo>
                      <a:pt x="7" y="110"/>
                    </a:lnTo>
                    <a:lnTo>
                      <a:pt x="7" y="25"/>
                    </a:lnTo>
                    <a:lnTo>
                      <a:pt x="3" y="25"/>
                    </a:lnTo>
                    <a:lnTo>
                      <a:pt x="4" y="29"/>
                    </a:lnTo>
                    <a:lnTo>
                      <a:pt x="3" y="25"/>
                    </a:lnTo>
                    <a:lnTo>
                      <a:pt x="0" y="25"/>
                    </a:lnTo>
                    <a:lnTo>
                      <a:pt x="0" y="118"/>
                    </a:lnTo>
                    <a:lnTo>
                      <a:pt x="61" y="118"/>
                    </a:lnTo>
                    <a:lnTo>
                      <a:pt x="61" y="0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3" name="Freeform 544"/>
              <p:cNvSpPr>
                <a:spLocks/>
              </p:cNvSpPr>
              <p:nvPr/>
            </p:nvSpPr>
            <p:spPr bwMode="auto">
              <a:xfrm>
                <a:off x="4408488" y="3921126"/>
                <a:ext cx="20638" cy="182563"/>
              </a:xfrm>
              <a:custGeom>
                <a:avLst/>
                <a:gdLst>
                  <a:gd name="T0" fmla="*/ 0 w 13"/>
                  <a:gd name="T1" fmla="*/ 0 h 115"/>
                  <a:gd name="T2" fmla="*/ 13 w 13"/>
                  <a:gd name="T3" fmla="*/ 12 h 115"/>
                  <a:gd name="T4" fmla="*/ 13 w 13"/>
                  <a:gd name="T5" fmla="*/ 112 h 115"/>
                  <a:gd name="T6" fmla="*/ 0 w 13"/>
                  <a:gd name="T7" fmla="*/ 115 h 115"/>
                  <a:gd name="T8" fmla="*/ 0 w 1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5">
                    <a:moveTo>
                      <a:pt x="0" y="0"/>
                    </a:moveTo>
                    <a:lnTo>
                      <a:pt x="13" y="12"/>
                    </a:lnTo>
                    <a:lnTo>
                      <a:pt x="13" y="112"/>
                    </a:lnTo>
                    <a:lnTo>
                      <a:pt x="0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4" name="Freeform 545"/>
              <p:cNvSpPr>
                <a:spLocks/>
              </p:cNvSpPr>
              <p:nvPr/>
            </p:nvSpPr>
            <p:spPr bwMode="auto">
              <a:xfrm>
                <a:off x="4406901" y="3917951"/>
                <a:ext cx="25400" cy="187325"/>
              </a:xfrm>
              <a:custGeom>
                <a:avLst/>
                <a:gdLst>
                  <a:gd name="T0" fmla="*/ 1 w 16"/>
                  <a:gd name="T1" fmla="*/ 2 h 118"/>
                  <a:gd name="T2" fmla="*/ 0 w 16"/>
                  <a:gd name="T3" fmla="*/ 4 h 118"/>
                  <a:gd name="T4" fmla="*/ 13 w 16"/>
                  <a:gd name="T5" fmla="*/ 14 h 118"/>
                  <a:gd name="T6" fmla="*/ 13 w 16"/>
                  <a:gd name="T7" fmla="*/ 113 h 118"/>
                  <a:gd name="T8" fmla="*/ 2 w 16"/>
                  <a:gd name="T9" fmla="*/ 115 h 118"/>
                  <a:gd name="T10" fmla="*/ 2 w 16"/>
                  <a:gd name="T11" fmla="*/ 2 h 118"/>
                  <a:gd name="T12" fmla="*/ 1 w 16"/>
                  <a:gd name="T13" fmla="*/ 2 h 118"/>
                  <a:gd name="T14" fmla="*/ 0 w 16"/>
                  <a:gd name="T15" fmla="*/ 4 h 118"/>
                  <a:gd name="T16" fmla="*/ 1 w 16"/>
                  <a:gd name="T17" fmla="*/ 2 h 118"/>
                  <a:gd name="T18" fmla="*/ 0 w 16"/>
                  <a:gd name="T19" fmla="*/ 2 h 118"/>
                  <a:gd name="T20" fmla="*/ 0 w 16"/>
                  <a:gd name="T21" fmla="*/ 118 h 118"/>
                  <a:gd name="T22" fmla="*/ 16 w 16"/>
                  <a:gd name="T23" fmla="*/ 115 h 118"/>
                  <a:gd name="T24" fmla="*/ 16 w 16"/>
                  <a:gd name="T25" fmla="*/ 13 h 118"/>
                  <a:gd name="T26" fmla="*/ 0 w 16"/>
                  <a:gd name="T27" fmla="*/ 0 h 118"/>
                  <a:gd name="T28" fmla="*/ 0 w 16"/>
                  <a:gd name="T29" fmla="*/ 2 h 118"/>
                  <a:gd name="T30" fmla="*/ 1 w 16"/>
                  <a:gd name="T31" fmla="*/ 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" h="118">
                    <a:moveTo>
                      <a:pt x="1" y="2"/>
                    </a:moveTo>
                    <a:lnTo>
                      <a:pt x="0" y="4"/>
                    </a:lnTo>
                    <a:lnTo>
                      <a:pt x="13" y="14"/>
                    </a:lnTo>
                    <a:lnTo>
                      <a:pt x="13" y="113"/>
                    </a:lnTo>
                    <a:lnTo>
                      <a:pt x="2" y="115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18"/>
                    </a:lnTo>
                    <a:lnTo>
                      <a:pt x="16" y="115"/>
                    </a:lnTo>
                    <a:lnTo>
                      <a:pt x="16" y="1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5" name="Freeform 546"/>
              <p:cNvSpPr>
                <a:spLocks/>
              </p:cNvSpPr>
              <p:nvPr/>
            </p:nvSpPr>
            <p:spPr bwMode="auto">
              <a:xfrm>
                <a:off x="4284663" y="3978276"/>
                <a:ext cx="60325" cy="125413"/>
              </a:xfrm>
              <a:custGeom>
                <a:avLst/>
                <a:gdLst>
                  <a:gd name="T0" fmla="*/ 0 w 38"/>
                  <a:gd name="T1" fmla="*/ 15 h 79"/>
                  <a:gd name="T2" fmla="*/ 38 w 38"/>
                  <a:gd name="T3" fmla="*/ 0 h 79"/>
                  <a:gd name="T4" fmla="*/ 38 w 38"/>
                  <a:gd name="T5" fmla="*/ 79 h 79"/>
                  <a:gd name="T6" fmla="*/ 0 w 38"/>
                  <a:gd name="T7" fmla="*/ 79 h 79"/>
                  <a:gd name="T8" fmla="*/ 0 w 38"/>
                  <a:gd name="T9" fmla="*/ 1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9">
                    <a:moveTo>
                      <a:pt x="0" y="15"/>
                    </a:moveTo>
                    <a:lnTo>
                      <a:pt x="38" y="0"/>
                    </a:lnTo>
                    <a:lnTo>
                      <a:pt x="38" y="79"/>
                    </a:lnTo>
                    <a:lnTo>
                      <a:pt x="0" y="7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6" name="Freeform 547"/>
              <p:cNvSpPr>
                <a:spLocks/>
              </p:cNvSpPr>
              <p:nvPr/>
            </p:nvSpPr>
            <p:spPr bwMode="auto">
              <a:xfrm>
                <a:off x="4279901" y="3975101"/>
                <a:ext cx="69850" cy="131763"/>
              </a:xfrm>
              <a:custGeom>
                <a:avLst/>
                <a:gdLst>
                  <a:gd name="T0" fmla="*/ 3 w 44"/>
                  <a:gd name="T1" fmla="*/ 17 h 83"/>
                  <a:gd name="T2" fmla="*/ 4 w 44"/>
                  <a:gd name="T3" fmla="*/ 20 h 83"/>
                  <a:gd name="T4" fmla="*/ 38 w 44"/>
                  <a:gd name="T5" fmla="*/ 6 h 83"/>
                  <a:gd name="T6" fmla="*/ 38 w 44"/>
                  <a:gd name="T7" fmla="*/ 78 h 83"/>
                  <a:gd name="T8" fmla="*/ 5 w 44"/>
                  <a:gd name="T9" fmla="*/ 78 h 83"/>
                  <a:gd name="T10" fmla="*/ 5 w 44"/>
                  <a:gd name="T11" fmla="*/ 17 h 83"/>
                  <a:gd name="T12" fmla="*/ 3 w 44"/>
                  <a:gd name="T13" fmla="*/ 17 h 83"/>
                  <a:gd name="T14" fmla="*/ 4 w 44"/>
                  <a:gd name="T15" fmla="*/ 20 h 83"/>
                  <a:gd name="T16" fmla="*/ 3 w 44"/>
                  <a:gd name="T17" fmla="*/ 17 h 83"/>
                  <a:gd name="T18" fmla="*/ 0 w 44"/>
                  <a:gd name="T19" fmla="*/ 17 h 83"/>
                  <a:gd name="T20" fmla="*/ 0 w 44"/>
                  <a:gd name="T21" fmla="*/ 83 h 83"/>
                  <a:gd name="T22" fmla="*/ 44 w 44"/>
                  <a:gd name="T23" fmla="*/ 83 h 83"/>
                  <a:gd name="T24" fmla="*/ 44 w 44"/>
                  <a:gd name="T25" fmla="*/ 0 h 83"/>
                  <a:gd name="T26" fmla="*/ 0 w 44"/>
                  <a:gd name="T27" fmla="*/ 16 h 83"/>
                  <a:gd name="T28" fmla="*/ 0 w 44"/>
                  <a:gd name="T29" fmla="*/ 17 h 83"/>
                  <a:gd name="T30" fmla="*/ 3 w 44"/>
                  <a:gd name="T31" fmla="*/ 1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83">
                    <a:moveTo>
                      <a:pt x="3" y="17"/>
                    </a:moveTo>
                    <a:lnTo>
                      <a:pt x="4" y="20"/>
                    </a:lnTo>
                    <a:lnTo>
                      <a:pt x="38" y="6"/>
                    </a:lnTo>
                    <a:lnTo>
                      <a:pt x="38" y="78"/>
                    </a:lnTo>
                    <a:lnTo>
                      <a:pt x="5" y="78"/>
                    </a:lnTo>
                    <a:lnTo>
                      <a:pt x="5" y="17"/>
                    </a:lnTo>
                    <a:lnTo>
                      <a:pt x="3" y="17"/>
                    </a:lnTo>
                    <a:lnTo>
                      <a:pt x="4" y="20"/>
                    </a:lnTo>
                    <a:lnTo>
                      <a:pt x="3" y="17"/>
                    </a:lnTo>
                    <a:lnTo>
                      <a:pt x="0" y="17"/>
                    </a:lnTo>
                    <a:lnTo>
                      <a:pt x="0" y="83"/>
                    </a:lnTo>
                    <a:lnTo>
                      <a:pt x="44" y="83"/>
                    </a:lnTo>
                    <a:lnTo>
                      <a:pt x="44" y="0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3" y="17"/>
                    </a:lnTo>
                    <a:close/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7" name="Freeform 548"/>
              <p:cNvSpPr>
                <a:spLocks/>
              </p:cNvSpPr>
              <p:nvPr/>
            </p:nvSpPr>
            <p:spPr bwMode="auto">
              <a:xfrm>
                <a:off x="4291013" y="4010026"/>
                <a:ext cx="49213" cy="23813"/>
              </a:xfrm>
              <a:custGeom>
                <a:avLst/>
                <a:gdLst>
                  <a:gd name="T0" fmla="*/ 3 w 24"/>
                  <a:gd name="T1" fmla="*/ 10 h 11"/>
                  <a:gd name="T2" fmla="*/ 22 w 24"/>
                  <a:gd name="T3" fmla="*/ 4 h 11"/>
                  <a:gd name="T4" fmla="*/ 24 w 24"/>
                  <a:gd name="T5" fmla="*/ 2 h 11"/>
                  <a:gd name="T6" fmla="*/ 21 w 24"/>
                  <a:gd name="T7" fmla="*/ 0 h 11"/>
                  <a:gd name="T8" fmla="*/ 2 w 24"/>
                  <a:gd name="T9" fmla="*/ 6 h 11"/>
                  <a:gd name="T10" fmla="*/ 0 w 24"/>
                  <a:gd name="T11" fmla="*/ 9 h 11"/>
                  <a:gd name="T12" fmla="*/ 3 w 24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1">
                    <a:moveTo>
                      <a:pt x="3" y="10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4"/>
                      <a:pt x="24" y="3"/>
                      <a:pt x="24" y="2"/>
                    </a:cubicBezTo>
                    <a:cubicBezTo>
                      <a:pt x="24" y="0"/>
                      <a:pt x="22" y="0"/>
                      <a:pt x="21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1" y="10"/>
                      <a:pt x="2" y="11"/>
                      <a:pt x="3" y="10"/>
                    </a:cubicBezTo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8" name="Freeform 549"/>
              <p:cNvSpPr>
                <a:spLocks/>
              </p:cNvSpPr>
              <p:nvPr/>
            </p:nvSpPr>
            <p:spPr bwMode="auto">
              <a:xfrm>
                <a:off x="4291013" y="4035426"/>
                <a:ext cx="49213" cy="22225"/>
              </a:xfrm>
              <a:custGeom>
                <a:avLst/>
                <a:gdLst>
                  <a:gd name="T0" fmla="*/ 3 w 24"/>
                  <a:gd name="T1" fmla="*/ 10 h 10"/>
                  <a:gd name="T2" fmla="*/ 22 w 24"/>
                  <a:gd name="T3" fmla="*/ 4 h 10"/>
                  <a:gd name="T4" fmla="*/ 24 w 24"/>
                  <a:gd name="T5" fmla="*/ 2 h 10"/>
                  <a:gd name="T6" fmla="*/ 21 w 24"/>
                  <a:gd name="T7" fmla="*/ 0 h 10"/>
                  <a:gd name="T8" fmla="*/ 2 w 24"/>
                  <a:gd name="T9" fmla="*/ 5 h 10"/>
                  <a:gd name="T10" fmla="*/ 0 w 24"/>
                  <a:gd name="T11" fmla="*/ 8 h 10"/>
                  <a:gd name="T12" fmla="*/ 3 w 24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0">
                    <a:moveTo>
                      <a:pt x="3" y="10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4"/>
                      <a:pt x="24" y="3"/>
                      <a:pt x="24" y="2"/>
                    </a:cubicBezTo>
                    <a:cubicBezTo>
                      <a:pt x="24" y="0"/>
                      <a:pt x="22" y="0"/>
                      <a:pt x="21" y="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0" y="9"/>
                      <a:pt x="2" y="10"/>
                      <a:pt x="3" y="10"/>
                    </a:cubicBezTo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9" name="Freeform 550"/>
              <p:cNvSpPr>
                <a:spLocks/>
              </p:cNvSpPr>
              <p:nvPr/>
            </p:nvSpPr>
            <p:spPr bwMode="auto">
              <a:xfrm>
                <a:off x="4291013" y="4060826"/>
                <a:ext cx="49213" cy="19050"/>
              </a:xfrm>
              <a:custGeom>
                <a:avLst/>
                <a:gdLst>
                  <a:gd name="T0" fmla="*/ 2 w 24"/>
                  <a:gd name="T1" fmla="*/ 9 h 9"/>
                  <a:gd name="T2" fmla="*/ 22 w 24"/>
                  <a:gd name="T3" fmla="*/ 4 h 9"/>
                  <a:gd name="T4" fmla="*/ 24 w 24"/>
                  <a:gd name="T5" fmla="*/ 2 h 9"/>
                  <a:gd name="T6" fmla="*/ 21 w 24"/>
                  <a:gd name="T7" fmla="*/ 0 h 9"/>
                  <a:gd name="T8" fmla="*/ 1 w 24"/>
                  <a:gd name="T9" fmla="*/ 4 h 9"/>
                  <a:gd name="T10" fmla="*/ 0 w 24"/>
                  <a:gd name="T11" fmla="*/ 7 h 9"/>
                  <a:gd name="T12" fmla="*/ 2 w 24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" y="9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4" y="3"/>
                      <a:pt x="24" y="2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1" y="9"/>
                      <a:pt x="2" y="9"/>
                    </a:cubicBezTo>
                  </a:path>
                </a:pathLst>
              </a:custGeom>
              <a:solidFill>
                <a:srgbClr val="299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68" name="テキスト ボックス 567"/>
            <p:cNvSpPr txBox="1"/>
            <p:nvPr/>
          </p:nvSpPr>
          <p:spPr>
            <a:xfrm>
              <a:off x="4209933" y="3143798"/>
              <a:ext cx="9294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 smtClean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Data User</a:t>
              </a:r>
              <a:endParaRPr kumimoji="1" lang="ja-JP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grpSp>
          <p:nvGrpSpPr>
            <p:cNvPr id="569" name="グループ化 568"/>
            <p:cNvGrpSpPr/>
            <p:nvPr/>
          </p:nvGrpSpPr>
          <p:grpSpPr>
            <a:xfrm>
              <a:off x="4539329" y="4018319"/>
              <a:ext cx="286500" cy="347457"/>
              <a:chOff x="4505326" y="3905251"/>
              <a:chExt cx="223838" cy="271463"/>
            </a:xfrm>
          </p:grpSpPr>
          <p:sp>
            <p:nvSpPr>
              <p:cNvPr id="571" name="Freeform 440"/>
              <p:cNvSpPr>
                <a:spLocks/>
              </p:cNvSpPr>
              <p:nvPr/>
            </p:nvSpPr>
            <p:spPr bwMode="auto">
              <a:xfrm>
                <a:off x="4505326" y="4006851"/>
                <a:ext cx="223838" cy="169863"/>
              </a:xfrm>
              <a:custGeom>
                <a:avLst/>
                <a:gdLst>
                  <a:gd name="T0" fmla="*/ 106 w 106"/>
                  <a:gd name="T1" fmla="*/ 52 h 81"/>
                  <a:gd name="T2" fmla="*/ 53 w 106"/>
                  <a:gd name="T3" fmla="*/ 0 h 81"/>
                  <a:gd name="T4" fmla="*/ 0 w 106"/>
                  <a:gd name="T5" fmla="*/ 52 h 81"/>
                  <a:gd name="T6" fmla="*/ 106 w 106"/>
                  <a:gd name="T7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81">
                    <a:moveTo>
                      <a:pt x="106" y="52"/>
                    </a:moveTo>
                    <a:cubicBezTo>
                      <a:pt x="106" y="23"/>
                      <a:pt x="82" y="0"/>
                      <a:pt x="53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106" y="81"/>
                      <a:pt x="106" y="52"/>
                    </a:cubicBezTo>
                    <a:close/>
                  </a:path>
                </a:pathLst>
              </a:cu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2" name="Oval 441"/>
              <p:cNvSpPr>
                <a:spLocks noChangeArrowheads="1"/>
              </p:cNvSpPr>
              <p:nvPr/>
            </p:nvSpPr>
            <p:spPr bwMode="auto">
              <a:xfrm>
                <a:off x="4549776" y="3905251"/>
                <a:ext cx="134938" cy="139700"/>
              </a:xfrm>
              <a:prstGeom prst="ellipse">
                <a:avLst/>
              </a:prstGeom>
              <a:solidFill>
                <a:srgbClr val="22A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70" name="角丸四角形 569"/>
            <p:cNvSpPr/>
            <p:nvPr/>
          </p:nvSpPr>
          <p:spPr>
            <a:xfrm>
              <a:off x="4788375" y="4639359"/>
              <a:ext cx="900000" cy="251598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 smtClean="0">
                  <a:latin typeface="Arial Rounded MT Bold" panose="020F0704030504030204" pitchFamily="34" charset="0"/>
                </a:rPr>
                <a:t>Article</a:t>
              </a:r>
              <a:endParaRPr kumimoji="1" lang="ja-JP" altLang="en-US" sz="1400" dirty="0"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744" name="テキスト ボックス 743"/>
          <p:cNvSpPr txBox="1"/>
          <p:nvPr/>
        </p:nvSpPr>
        <p:spPr>
          <a:xfrm>
            <a:off x="404462" y="5485377"/>
            <a:ext cx="3032690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3D519A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High Speed Access using SINET5</a:t>
            </a:r>
          </a:p>
          <a:p>
            <a:pPr defTabSz="266700"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3D519A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Data Sharing Func using</a:t>
            </a:r>
            <a:br>
              <a:rPr lang="en-US" altLang="ja-JP" sz="1400" dirty="0" smtClean="0"/>
            </a:br>
            <a:r>
              <a:rPr lang="en-US" altLang="ja-JP" sz="1400" dirty="0" smtClean="0"/>
              <a:t>	Virtual NW and ID Federation</a:t>
            </a:r>
          </a:p>
          <a:p>
            <a:pPr>
              <a:lnSpc>
                <a:spcPts val="1400"/>
              </a:lnSpc>
              <a:spcAft>
                <a:spcPts val="300"/>
              </a:spcAft>
            </a:pPr>
            <a:r>
              <a:rPr kumimoji="1" lang="ja-JP" altLang="en-US" sz="1400" dirty="0" smtClean="0">
                <a:solidFill>
                  <a:srgbClr val="3D519A"/>
                </a:solidFill>
              </a:rPr>
              <a:t>●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Effective Data Storage Switcher</a:t>
            </a:r>
            <a:endParaRPr kumimoji="1" lang="ja-JP" altLang="en-US" sz="1400" dirty="0"/>
          </a:p>
        </p:txBody>
      </p:sp>
      <p:sp>
        <p:nvSpPr>
          <p:cNvPr id="745" name="テキスト ボックス 744"/>
          <p:cNvSpPr txBox="1"/>
          <p:nvPr/>
        </p:nvSpPr>
        <p:spPr>
          <a:xfrm>
            <a:off x="5561062" y="5599244"/>
            <a:ext cx="3288529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FF8A09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Data oriented Self-Archiving Func</a:t>
            </a:r>
          </a:p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400" dirty="0" smtClean="0">
                <a:solidFill>
                  <a:srgbClr val="FF8A09"/>
                </a:solidFill>
              </a:rPr>
              <a:t>●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Versioning and auto-Packaging Func</a:t>
            </a:r>
          </a:p>
          <a:p>
            <a:pPr defTabSz="266700">
              <a:lnSpc>
                <a:spcPts val="1400"/>
              </a:lnSpc>
              <a:spcAft>
                <a:spcPts val="300"/>
              </a:spcAft>
              <a:tabLst>
                <a:tab pos="266700" algn="l"/>
              </a:tabLst>
            </a:pPr>
            <a:r>
              <a:rPr kumimoji="1" lang="ja-JP" altLang="en-US" sz="1400" dirty="0" smtClean="0">
                <a:solidFill>
                  <a:srgbClr val="FF8A09"/>
                </a:solidFill>
              </a:rPr>
              <a:t>●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User Dependent </a:t>
            </a:r>
            <a:r>
              <a:rPr lang="en-US" altLang="ja-JP" sz="1400" dirty="0" smtClean="0"/>
              <a:t>Personal </a:t>
            </a:r>
            <a:r>
              <a:rPr kumimoji="1" lang="en-US" altLang="ja-JP" sz="1400" dirty="0" smtClean="0"/>
              <a:t>Data </a:t>
            </a:r>
            <a:br>
              <a:rPr kumimoji="1" lang="en-US" altLang="ja-JP" sz="1400" dirty="0" smtClean="0"/>
            </a:br>
            <a:r>
              <a:rPr kumimoji="1" lang="en-US" altLang="ja-JP" sz="1400" dirty="0" smtClean="0"/>
              <a:t>	Pseudonym Func</a:t>
            </a:r>
            <a:endParaRPr kumimoji="1" lang="ja-JP" altLang="en-US" sz="1400" dirty="0"/>
          </a:p>
        </p:txBody>
      </p:sp>
      <p:sp>
        <p:nvSpPr>
          <p:cNvPr id="746" name="テキスト ボックス 745"/>
          <p:cNvSpPr txBox="1"/>
          <p:nvPr/>
        </p:nvSpPr>
        <p:spPr>
          <a:xfrm>
            <a:off x="5940152" y="4406267"/>
            <a:ext cx="2460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 Rounded MT Bold" panose="020F0704030504030204" pitchFamily="34" charset="0"/>
              </a:rPr>
              <a:t>Research Data Repository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747" name="左右矢印 746"/>
          <p:cNvSpPr/>
          <p:nvPr/>
        </p:nvSpPr>
        <p:spPr>
          <a:xfrm>
            <a:off x="3142986" y="5190081"/>
            <a:ext cx="1011050" cy="288032"/>
          </a:xfrm>
          <a:prstGeom prst="leftRightArrow">
            <a:avLst>
              <a:gd name="adj1" fmla="val 70932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600" dirty="0" smtClean="0"/>
              <a:t>Private</a:t>
            </a:r>
            <a:endParaRPr kumimoji="1" lang="ja-JP" altLang="en-US" sz="1600" dirty="0"/>
          </a:p>
        </p:txBody>
      </p:sp>
      <p:sp>
        <p:nvSpPr>
          <p:cNvPr id="748" name="左右矢印 747"/>
          <p:cNvSpPr/>
          <p:nvPr/>
        </p:nvSpPr>
        <p:spPr>
          <a:xfrm>
            <a:off x="4153775" y="5188922"/>
            <a:ext cx="1011050" cy="288032"/>
          </a:xfrm>
          <a:prstGeom prst="leftRightArrow">
            <a:avLst>
              <a:gd name="adj1" fmla="val 74421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600" dirty="0" smtClean="0"/>
              <a:t>Shared</a:t>
            </a:r>
            <a:endParaRPr kumimoji="1" lang="ja-JP" altLang="en-US" sz="1600" dirty="0"/>
          </a:p>
        </p:txBody>
      </p:sp>
      <p:sp>
        <p:nvSpPr>
          <p:cNvPr id="749" name="左右矢印 748"/>
          <p:cNvSpPr/>
          <p:nvPr/>
        </p:nvSpPr>
        <p:spPr>
          <a:xfrm>
            <a:off x="5161870" y="5190081"/>
            <a:ext cx="1011050" cy="288032"/>
          </a:xfrm>
          <a:prstGeom prst="leftRightArrow">
            <a:avLst>
              <a:gd name="adj1" fmla="val 70932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600" dirty="0" smtClean="0"/>
              <a:t>Public</a:t>
            </a:r>
            <a:endParaRPr kumimoji="1" lang="ja-JP" altLang="en-US" sz="1600" dirty="0"/>
          </a:p>
        </p:txBody>
      </p:sp>
      <p:sp>
        <p:nvSpPr>
          <p:cNvPr id="750" name="正方形/長方形 749"/>
          <p:cNvSpPr/>
          <p:nvPr/>
        </p:nvSpPr>
        <p:spPr>
          <a:xfrm>
            <a:off x="855971" y="4733901"/>
            <a:ext cx="2131127" cy="43204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RDM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751" name="テキスト ボックス 750"/>
          <p:cNvSpPr txBox="1"/>
          <p:nvPr/>
        </p:nvSpPr>
        <p:spPr>
          <a:xfrm>
            <a:off x="3766852" y="2481796"/>
            <a:ext cx="1766125" cy="307777"/>
          </a:xfrm>
          <a:prstGeom prst="rect">
            <a:avLst/>
          </a:prstGeom>
          <a:solidFill>
            <a:srgbClr val="C7C7C7">
              <a:alpha val="2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 Rounded MT Bold" panose="020F0704030504030204" pitchFamily="34" charset="0"/>
              </a:rPr>
              <a:t>Discovery Service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752" name="フローチャート: 磁気ディスク 751"/>
          <p:cNvSpPr/>
          <p:nvPr/>
        </p:nvSpPr>
        <p:spPr>
          <a:xfrm>
            <a:off x="7812360" y="1552603"/>
            <a:ext cx="979179" cy="1232911"/>
          </a:xfrm>
          <a:prstGeom prst="flowChartMagneticDisk">
            <a:avLst/>
          </a:prstGeom>
          <a:solidFill>
            <a:srgbClr val="C7E9F3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144000" rIns="0" bIns="0" rtlCol="0" anchor="ctr"/>
          <a:lstStyle/>
          <a:p>
            <a:pPr algn="ctr">
              <a:lnSpc>
                <a:spcPts val="1400"/>
              </a:lnSpc>
            </a:pPr>
            <a:r>
              <a:rPr lang="en-US" altLang="ja-JP" sz="1200" dirty="0"/>
              <a:t>International</a:t>
            </a:r>
          </a:p>
          <a:p>
            <a:pPr algn="ctr">
              <a:lnSpc>
                <a:spcPts val="1400"/>
              </a:lnSpc>
            </a:pPr>
            <a:r>
              <a:rPr lang="en-US" altLang="ja-JP" sz="1200" dirty="0"/>
              <a:t>Metadata</a:t>
            </a:r>
          </a:p>
          <a:p>
            <a:pPr algn="ctr">
              <a:lnSpc>
                <a:spcPts val="1400"/>
              </a:lnSpc>
            </a:pPr>
            <a:r>
              <a:rPr lang="en-US" altLang="ja-JP" sz="1200" dirty="0"/>
              <a:t>Aggregator</a:t>
            </a:r>
          </a:p>
        </p:txBody>
      </p:sp>
      <p:sp>
        <p:nvSpPr>
          <p:cNvPr id="753" name="角丸四角形吹き出し 752"/>
          <p:cNvSpPr/>
          <p:nvPr/>
        </p:nvSpPr>
        <p:spPr>
          <a:xfrm>
            <a:off x="2891116" y="6326501"/>
            <a:ext cx="2905020" cy="226128"/>
          </a:xfrm>
          <a:prstGeom prst="wedgeRoundRectCallout">
            <a:avLst>
              <a:gd name="adj1" fmla="val 19852"/>
              <a:gd name="adj2" fmla="val -84410"/>
              <a:gd name="adj3" fmla="val 16667"/>
            </a:avLst>
          </a:prstGeom>
          <a:noFill/>
          <a:ln>
            <a:solidFill>
              <a:srgbClr val="504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en-US" altLang="ja-JP" sz="1200" dirty="0" smtClean="0">
                <a:solidFill>
                  <a:srgbClr val="504D8E"/>
                </a:solidFill>
              </a:rPr>
              <a:t>Storage Area for Long-term Preservation</a:t>
            </a:r>
            <a:endParaRPr kumimoji="1" lang="ja-JP" altLang="en-US" sz="1200" dirty="0">
              <a:solidFill>
                <a:srgbClr val="504D8E"/>
              </a:solidFill>
            </a:endParaRPr>
          </a:p>
        </p:txBody>
      </p:sp>
      <p:sp>
        <p:nvSpPr>
          <p:cNvPr id="754" name="角丸四角形吹き出し 753"/>
          <p:cNvSpPr/>
          <p:nvPr/>
        </p:nvSpPr>
        <p:spPr>
          <a:xfrm>
            <a:off x="2344002" y="3058804"/>
            <a:ext cx="672626" cy="207474"/>
          </a:xfrm>
          <a:prstGeom prst="wedgeRoundRectCallout">
            <a:avLst>
              <a:gd name="adj1" fmla="val 62502"/>
              <a:gd name="adj2" fmla="val 3736"/>
              <a:gd name="adj3" fmla="val 16667"/>
            </a:avLst>
          </a:prstGeom>
          <a:noFill/>
          <a:ln>
            <a:solidFill>
              <a:srgbClr val="504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dirty="0" smtClean="0">
                <a:solidFill>
                  <a:srgbClr val="504D8E"/>
                </a:solidFill>
              </a:rPr>
              <a:t>Re-use</a:t>
            </a:r>
            <a:endParaRPr kumimoji="1" lang="ja-JP" altLang="en-US" sz="1200" dirty="0">
              <a:solidFill>
                <a:srgbClr val="504D8E"/>
              </a:solidFill>
            </a:endParaRPr>
          </a:p>
        </p:txBody>
      </p:sp>
      <p:sp>
        <p:nvSpPr>
          <p:cNvPr id="755" name="角丸四角形吹き出し 754"/>
          <p:cNvSpPr/>
          <p:nvPr/>
        </p:nvSpPr>
        <p:spPr>
          <a:xfrm>
            <a:off x="6186968" y="2916673"/>
            <a:ext cx="1640317" cy="210333"/>
          </a:xfrm>
          <a:prstGeom prst="wedgeRoundRectCallout">
            <a:avLst>
              <a:gd name="adj1" fmla="val -57034"/>
              <a:gd name="adj2" fmla="val -14191"/>
              <a:gd name="adj3" fmla="val 16667"/>
            </a:avLst>
          </a:prstGeom>
          <a:noFill/>
          <a:ln>
            <a:solidFill>
              <a:srgbClr val="504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200" dirty="0" smtClean="0">
                <a:solidFill>
                  <a:srgbClr val="504D8E"/>
                </a:solidFill>
              </a:rPr>
              <a:t>Metadata Aggregation</a:t>
            </a:r>
            <a:endParaRPr kumimoji="1" lang="ja-JP" altLang="en-US" sz="1200" dirty="0">
              <a:solidFill>
                <a:srgbClr val="504D8E"/>
              </a:solidFill>
            </a:endParaRPr>
          </a:p>
        </p:txBody>
      </p:sp>
      <p:sp>
        <p:nvSpPr>
          <p:cNvPr id="756" name="二等辺三角形 755"/>
          <p:cNvSpPr/>
          <p:nvPr/>
        </p:nvSpPr>
        <p:spPr>
          <a:xfrm flipH="1">
            <a:off x="4600511" y="2881292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7" name="正方形/長方形 756"/>
          <p:cNvSpPr/>
          <p:nvPr/>
        </p:nvSpPr>
        <p:spPr>
          <a:xfrm flipH="1">
            <a:off x="4616566" y="2940288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8" name="正方形/長方形 757"/>
          <p:cNvSpPr/>
          <p:nvPr/>
        </p:nvSpPr>
        <p:spPr>
          <a:xfrm flipH="1">
            <a:off x="4616566" y="2988529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9" name="正方形/長方形 758"/>
          <p:cNvSpPr/>
          <p:nvPr/>
        </p:nvSpPr>
        <p:spPr>
          <a:xfrm flipH="1">
            <a:off x="4616566" y="3033212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0" name="正方形/長方形 759"/>
          <p:cNvSpPr/>
          <p:nvPr/>
        </p:nvSpPr>
        <p:spPr>
          <a:xfrm flipH="1">
            <a:off x="4616566" y="3081454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1" name="二等辺三角形 760"/>
          <p:cNvSpPr/>
          <p:nvPr/>
        </p:nvSpPr>
        <p:spPr>
          <a:xfrm rot="5400000">
            <a:off x="5773619" y="4880791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2" name="正方形/長方形 761"/>
          <p:cNvSpPr/>
          <p:nvPr/>
        </p:nvSpPr>
        <p:spPr>
          <a:xfrm rot="5400000">
            <a:off x="5744671" y="4895324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3" name="正方形/長方形 762"/>
          <p:cNvSpPr/>
          <p:nvPr/>
        </p:nvSpPr>
        <p:spPr>
          <a:xfrm rot="5400000">
            <a:off x="5699988" y="4895324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4" name="正方形/長方形 763"/>
          <p:cNvSpPr/>
          <p:nvPr/>
        </p:nvSpPr>
        <p:spPr>
          <a:xfrm rot="5400000">
            <a:off x="5652287" y="4895324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5" name="正方形/長方形 764"/>
          <p:cNvSpPr/>
          <p:nvPr/>
        </p:nvSpPr>
        <p:spPr>
          <a:xfrm rot="5400000">
            <a:off x="5607604" y="4895324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6" name="二等辺三角形 765"/>
          <p:cNvSpPr/>
          <p:nvPr/>
        </p:nvSpPr>
        <p:spPr>
          <a:xfrm rot="5400000">
            <a:off x="5773620" y="5014481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7" name="正方形/長方形 766"/>
          <p:cNvSpPr/>
          <p:nvPr/>
        </p:nvSpPr>
        <p:spPr>
          <a:xfrm rot="5400000">
            <a:off x="5655891" y="4943251"/>
            <a:ext cx="75891" cy="2075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8" name="二等辺三角形 767"/>
          <p:cNvSpPr/>
          <p:nvPr/>
        </p:nvSpPr>
        <p:spPr>
          <a:xfrm rot="16200000" flipH="1">
            <a:off x="3421545" y="4886253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9" name="正方形/長方形 768"/>
          <p:cNvSpPr/>
          <p:nvPr/>
        </p:nvSpPr>
        <p:spPr>
          <a:xfrm rot="16200000" flipH="1">
            <a:off x="3482603" y="4900786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0" name="正方形/長方形 769"/>
          <p:cNvSpPr/>
          <p:nvPr/>
        </p:nvSpPr>
        <p:spPr>
          <a:xfrm rot="16200000" flipH="1">
            <a:off x="3530303" y="4900786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1" name="正方形/長方形 770"/>
          <p:cNvSpPr/>
          <p:nvPr/>
        </p:nvSpPr>
        <p:spPr>
          <a:xfrm rot="16200000" flipH="1">
            <a:off x="3574986" y="4900786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2" name="正方形/長方形 771"/>
          <p:cNvSpPr/>
          <p:nvPr/>
        </p:nvSpPr>
        <p:spPr>
          <a:xfrm rot="16200000" flipH="1">
            <a:off x="3619669" y="4900786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3" name="正方形/長方形 772"/>
          <p:cNvSpPr/>
          <p:nvPr/>
        </p:nvSpPr>
        <p:spPr>
          <a:xfrm rot="16200000" flipH="1">
            <a:off x="3578589" y="4948713"/>
            <a:ext cx="75891" cy="2075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4" name="二等辺三角形 773"/>
          <p:cNvSpPr/>
          <p:nvPr/>
        </p:nvSpPr>
        <p:spPr>
          <a:xfrm rot="16200000" flipH="1">
            <a:off x="3428752" y="5019943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5" name="角丸四角形 774"/>
          <p:cNvSpPr/>
          <p:nvPr/>
        </p:nvSpPr>
        <p:spPr>
          <a:xfrm>
            <a:off x="3619420" y="4844283"/>
            <a:ext cx="900000" cy="25159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400" dirty="0" err="1" smtClean="0">
                <a:latin typeface="Arial Rounded MT Bold" panose="020F0704030504030204" pitchFamily="34" charset="0"/>
              </a:rPr>
              <a:t>Exp</a:t>
            </a:r>
            <a:r>
              <a:rPr kumimoji="1" lang="en-US" altLang="ja-JP" sz="1400" dirty="0" smtClean="0">
                <a:latin typeface="Arial Rounded MT Bold" panose="020F0704030504030204" pitchFamily="34" charset="0"/>
              </a:rPr>
              <a:t> Data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776" name="二等辺三角形 775"/>
          <p:cNvSpPr/>
          <p:nvPr/>
        </p:nvSpPr>
        <p:spPr>
          <a:xfrm rot="16200000" flipH="1">
            <a:off x="8047966" y="3015697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7" name="正方形/長方形 776"/>
          <p:cNvSpPr/>
          <p:nvPr/>
        </p:nvSpPr>
        <p:spPr>
          <a:xfrm rot="16200000" flipH="1">
            <a:off x="8112041" y="3030230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8" name="正方形/長方形 777"/>
          <p:cNvSpPr/>
          <p:nvPr/>
        </p:nvSpPr>
        <p:spPr>
          <a:xfrm rot="16200000" flipH="1">
            <a:off x="8156724" y="3030230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9" name="正方形/長方形 778"/>
          <p:cNvSpPr/>
          <p:nvPr/>
        </p:nvSpPr>
        <p:spPr>
          <a:xfrm rot="16200000" flipH="1">
            <a:off x="8201407" y="3030230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0" name="正方形/長方形 779"/>
          <p:cNvSpPr/>
          <p:nvPr/>
        </p:nvSpPr>
        <p:spPr>
          <a:xfrm rot="16200000" flipH="1">
            <a:off x="8246090" y="3030230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1" name="二等辺三角形 780"/>
          <p:cNvSpPr/>
          <p:nvPr/>
        </p:nvSpPr>
        <p:spPr>
          <a:xfrm rot="16200000" flipH="1">
            <a:off x="8048891" y="3149388"/>
            <a:ext cx="108000" cy="6506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2" name="正方形/長方形 781"/>
          <p:cNvSpPr/>
          <p:nvPr/>
        </p:nvSpPr>
        <p:spPr>
          <a:xfrm rot="16200000" flipH="1">
            <a:off x="8203440" y="3076587"/>
            <a:ext cx="75891" cy="21066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3" name="テキスト ボックス 782"/>
          <p:cNvSpPr txBox="1"/>
          <p:nvPr/>
        </p:nvSpPr>
        <p:spPr>
          <a:xfrm>
            <a:off x="8294961" y="2933540"/>
            <a:ext cx="638316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kumimoji="1" lang="en-US" altLang="ja-JP" sz="800" dirty="0" smtClean="0"/>
              <a:t>User Flow</a:t>
            </a:r>
          </a:p>
          <a:p>
            <a:pPr>
              <a:lnSpc>
                <a:spcPts val="1100"/>
              </a:lnSpc>
            </a:pPr>
            <a:r>
              <a:rPr lang="en-US" altLang="ja-JP" sz="800" dirty="0" smtClean="0"/>
              <a:t>Data Flow</a:t>
            </a:r>
            <a:endParaRPr kumimoji="1" lang="ja-JP" altLang="en-US" sz="800" dirty="0"/>
          </a:p>
        </p:txBody>
      </p:sp>
      <p:sp>
        <p:nvSpPr>
          <p:cNvPr id="784" name="正方形/長方形 783"/>
          <p:cNvSpPr/>
          <p:nvPr/>
        </p:nvSpPr>
        <p:spPr>
          <a:xfrm>
            <a:off x="7956376" y="2913844"/>
            <a:ext cx="976901" cy="39405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5" name="正方形/長方形 784"/>
          <p:cNvSpPr/>
          <p:nvPr/>
        </p:nvSpPr>
        <p:spPr>
          <a:xfrm rot="16200000" flipH="1">
            <a:off x="8290754" y="3028721"/>
            <a:ext cx="75891" cy="3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86" name="Picture 2" descr="JAIRO Clou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3" r="47142" b="-2"/>
          <a:stretch/>
        </p:blipFill>
        <p:spPr bwMode="auto">
          <a:xfrm>
            <a:off x="6654753" y="5133682"/>
            <a:ext cx="783652" cy="30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0" name="図 7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89" y="1305563"/>
            <a:ext cx="1679175" cy="286223"/>
          </a:xfrm>
          <a:prstGeom prst="rect">
            <a:avLst/>
          </a:prstGeom>
        </p:spPr>
      </p:pic>
      <p:sp>
        <p:nvSpPr>
          <p:cNvPr id="791" name="正方形/長方形 790"/>
          <p:cNvSpPr/>
          <p:nvPr/>
        </p:nvSpPr>
        <p:spPr>
          <a:xfrm>
            <a:off x="7482765" y="5288754"/>
            <a:ext cx="207621" cy="1610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1400" dirty="0" smtClean="0">
                <a:latin typeface="Arial Rounded MT Bold" panose="020F0704030504030204" pitchFamily="34" charset="0"/>
              </a:rPr>
              <a:t>by</a:t>
            </a:r>
            <a:endParaRPr lang="ja-JP" altLang="en-US" sz="1400" dirty="0"/>
          </a:p>
        </p:txBody>
      </p:sp>
      <p:pic>
        <p:nvPicPr>
          <p:cNvPr id="792" name="図 7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445" y="5160932"/>
            <a:ext cx="1184886" cy="29636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728486" y="5092084"/>
            <a:ext cx="1966914" cy="34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Challenge to Develop Research Data Infrastructure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628650" y="1309815"/>
            <a:ext cx="7886700" cy="4556831"/>
          </a:xfrm>
        </p:spPr>
        <p:txBody>
          <a:bodyPr>
            <a:normAutofit/>
          </a:bodyPr>
          <a:lstStyle/>
          <a:p>
            <a:r>
              <a:rPr kumimoji="1"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Open Access</a:t>
            </a:r>
            <a:endParaRPr kumimoji="1" lang="en-US" altLang="ja-JP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altLang="ja-JP" sz="2000" dirty="0" smtClean="0"/>
              <a:t>Journal Article, Article Search</a:t>
            </a:r>
            <a:endParaRPr lang="en-US" altLang="ja-JP" sz="2000" dirty="0" smtClean="0"/>
          </a:p>
          <a:p>
            <a:pPr lvl="2"/>
            <a:r>
              <a:rPr lang="en-US" altLang="ja-JP" sz="1600" dirty="0" smtClean="0"/>
              <a:t>Well defined Metadata Format and Use-Case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2000" dirty="0"/>
              <a:t> </a:t>
            </a:r>
            <a:r>
              <a:rPr lang="ja-JP" altLang="en-US" sz="2000" dirty="0" smtClean="0"/>
              <a:t>    </a:t>
            </a:r>
            <a:r>
              <a:rPr lang="en-US" altLang="ja-JP" sz="2000" dirty="0" smtClean="0"/>
              <a:t>Add useful functionalities</a:t>
            </a:r>
            <a:endParaRPr lang="en-US" altLang="ja-JP" sz="2000" dirty="0" smtClean="0"/>
          </a:p>
          <a:p>
            <a:r>
              <a:rPr kumimoji="1"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Open Science</a:t>
            </a:r>
          </a:p>
          <a:p>
            <a:pPr lvl="1"/>
            <a:r>
              <a:rPr lang="en-US" altLang="ja-JP" sz="2000" dirty="0" smtClean="0"/>
              <a:t>Research Data in addition to OA materials</a:t>
            </a:r>
            <a:endParaRPr kumimoji="1" lang="en-US" altLang="ja-JP" sz="2000" dirty="0" smtClean="0"/>
          </a:p>
          <a:p>
            <a:pPr lvl="2"/>
            <a:r>
              <a:rPr lang="en-US" altLang="ja-JP" sz="1600" dirty="0" smtClean="0"/>
              <a:t>Variety : Different types of Format and Use-Case</a:t>
            </a:r>
            <a:endParaRPr kumimoji="1" lang="en-US" altLang="ja-JP" sz="1600" dirty="0" smtClean="0"/>
          </a:p>
          <a:p>
            <a:pPr lvl="2"/>
            <a:r>
              <a:rPr lang="en-US" altLang="ja-JP" sz="1600" dirty="0" smtClean="0"/>
              <a:t>Critical : Daily Use (Especially RDM Service)</a:t>
            </a:r>
            <a:endParaRPr lang="en-US" altLang="ja-JP" sz="1600" dirty="0" smtClean="0"/>
          </a:p>
          <a:p>
            <a:pPr lvl="1"/>
            <a:endParaRPr kumimoji="1" lang="en-US" altLang="ja-JP" sz="2000" dirty="0" smtClean="0"/>
          </a:p>
        </p:txBody>
      </p:sp>
      <p:sp>
        <p:nvSpPr>
          <p:cNvPr id="7" name="角丸四角形 6"/>
          <p:cNvSpPr/>
          <p:nvPr/>
        </p:nvSpPr>
        <p:spPr>
          <a:xfrm>
            <a:off x="1907026" y="4001417"/>
            <a:ext cx="1980000" cy="739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/>
              <a:t>Flexibility Expansibility</a:t>
            </a:r>
            <a:endParaRPr kumimoji="1" lang="ja-JP" altLang="en-US" sz="1600" b="1" dirty="0"/>
          </a:p>
        </p:txBody>
      </p:sp>
      <p:sp>
        <p:nvSpPr>
          <p:cNvPr id="8" name="角丸四角形 7"/>
          <p:cNvSpPr/>
          <p:nvPr/>
        </p:nvSpPr>
        <p:spPr>
          <a:xfrm>
            <a:off x="5093146" y="4001417"/>
            <a:ext cx="1980000" cy="739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/>
              <a:t>Confidentiality</a:t>
            </a:r>
          </a:p>
          <a:p>
            <a:pPr algn="ctr"/>
            <a:r>
              <a:rPr lang="en-US" altLang="ja-JP" sz="1600" b="1" dirty="0" smtClean="0"/>
              <a:t>Integrity</a:t>
            </a:r>
          </a:p>
          <a:p>
            <a:pPr algn="ctr"/>
            <a:r>
              <a:rPr kumimoji="1" lang="en-US" altLang="ja-JP" sz="1600" b="1" dirty="0" smtClean="0"/>
              <a:t>Availability</a:t>
            </a:r>
            <a:endParaRPr kumimoji="1" lang="ja-JP" altLang="en-US" sz="16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01246" y="4717353"/>
            <a:ext cx="2191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/>
              <a:t>System </a:t>
            </a:r>
            <a:r>
              <a:rPr lang="en-US" altLang="ja-JP" dirty="0" smtClean="0"/>
              <a:t>Specification</a:t>
            </a:r>
            <a:br>
              <a:rPr lang="en-US" altLang="ja-JP" dirty="0" smtClean="0"/>
            </a:br>
            <a:r>
              <a:rPr lang="en-US" altLang="ja-JP" dirty="0" smtClean="0"/>
              <a:t>get Difficult to Define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5143626" y="4717353"/>
            <a:ext cx="1879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dirty="0" smtClean="0"/>
              <a:t>People get Angry </a:t>
            </a:r>
            <a:br>
              <a:rPr lang="en-US" altLang="ja-JP" dirty="0" smtClean="0"/>
            </a:br>
            <a:r>
              <a:rPr lang="en-US" altLang="ja-JP" dirty="0" smtClean="0"/>
              <a:t>once</a:t>
            </a:r>
            <a:r>
              <a:rPr lang="en-US" altLang="ja-JP" dirty="0" smtClean="0"/>
              <a:t> Stopped</a:t>
            </a:r>
            <a:endParaRPr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27072" y="5789709"/>
            <a:ext cx="5011628" cy="7092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108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Micro Service-</a:t>
            </a:r>
            <a:r>
              <a:rPr kumimoji="1" lang="en-US" altLang="ja-JP" dirty="0" err="1" smtClean="0"/>
              <a:t>zation</a:t>
            </a:r>
            <a:r>
              <a:rPr kumimoji="1" lang="en-US" altLang="ja-JP" dirty="0" smtClean="0"/>
              <a:t> of Application Architecture</a:t>
            </a:r>
            <a:endParaRPr lang="en-US" altLang="ja-JP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Dev/Ops </a:t>
            </a:r>
            <a:r>
              <a:rPr lang="en-US" altLang="ja-JP" dirty="0" smtClean="0"/>
              <a:t>through CI/CD</a:t>
            </a:r>
            <a:endParaRPr kumimoji="1" lang="en-US" altLang="ja-JP" dirty="0" smtClean="0"/>
          </a:p>
        </p:txBody>
      </p:sp>
      <p:sp>
        <p:nvSpPr>
          <p:cNvPr id="14" name="下矢印 13"/>
          <p:cNvSpPr/>
          <p:nvPr/>
        </p:nvSpPr>
        <p:spPr>
          <a:xfrm>
            <a:off x="4316838" y="5272468"/>
            <a:ext cx="479834" cy="35308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999836" y="5452013"/>
            <a:ext cx="3197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System Development and Operation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54539" y="6492500"/>
            <a:ext cx="46349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(Completely Different Approach from our Previous Services)</a:t>
            </a:r>
            <a:endParaRPr kumimoji="1" lang="ja-JP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右矢印 2"/>
          <p:cNvSpPr/>
          <p:nvPr/>
        </p:nvSpPr>
        <p:spPr>
          <a:xfrm>
            <a:off x="1584960" y="2322384"/>
            <a:ext cx="203200" cy="11601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40650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Comparison of Existing Repository System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076009"/>
              </p:ext>
            </p:extLst>
          </p:nvPr>
        </p:nvGraphicFramePr>
        <p:xfrm>
          <a:off x="527685" y="1505416"/>
          <a:ext cx="8088630" cy="3605060"/>
        </p:xfrm>
        <a:graphic>
          <a:graphicData uri="http://schemas.openxmlformats.org/drawingml/2006/table">
            <a:tbl>
              <a:tblPr/>
              <a:tblGrid>
                <a:gridCol w="695247">
                  <a:extLst>
                    <a:ext uri="{9D8B030D-6E8A-4147-A177-3AD203B41FA5}">
                      <a16:colId xmlns:a16="http://schemas.microsoft.com/office/drawing/2014/main" val="407205684"/>
                    </a:ext>
                  </a:extLst>
                </a:gridCol>
                <a:gridCol w="574754">
                  <a:extLst>
                    <a:ext uri="{9D8B030D-6E8A-4147-A177-3AD203B41FA5}">
                      <a16:colId xmlns:a16="http://schemas.microsoft.com/office/drawing/2014/main" val="2239505328"/>
                    </a:ext>
                  </a:extLst>
                </a:gridCol>
                <a:gridCol w="884554">
                  <a:extLst>
                    <a:ext uri="{9D8B030D-6E8A-4147-A177-3AD203B41FA5}">
                      <a16:colId xmlns:a16="http://schemas.microsoft.com/office/drawing/2014/main" val="43883828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63992001"/>
                    </a:ext>
                  </a:extLst>
                </a:gridCol>
                <a:gridCol w="415926">
                  <a:extLst>
                    <a:ext uri="{9D8B030D-6E8A-4147-A177-3AD203B41FA5}">
                      <a16:colId xmlns:a16="http://schemas.microsoft.com/office/drawing/2014/main" val="1939729471"/>
                    </a:ext>
                  </a:extLst>
                </a:gridCol>
                <a:gridCol w="769454">
                  <a:extLst>
                    <a:ext uri="{9D8B030D-6E8A-4147-A177-3AD203B41FA5}">
                      <a16:colId xmlns:a16="http://schemas.microsoft.com/office/drawing/2014/main" val="1029692367"/>
                    </a:ext>
                  </a:extLst>
                </a:gridCol>
                <a:gridCol w="942678">
                  <a:extLst>
                    <a:ext uri="{9D8B030D-6E8A-4147-A177-3AD203B41FA5}">
                      <a16:colId xmlns:a16="http://schemas.microsoft.com/office/drawing/2014/main" val="2915962686"/>
                    </a:ext>
                  </a:extLst>
                </a:gridCol>
                <a:gridCol w="838028">
                  <a:extLst>
                    <a:ext uri="{9D8B030D-6E8A-4147-A177-3AD203B41FA5}">
                      <a16:colId xmlns:a16="http://schemas.microsoft.com/office/drawing/2014/main" val="1382716094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514847148"/>
                    </a:ext>
                  </a:extLst>
                </a:gridCol>
                <a:gridCol w="1129029">
                  <a:extLst>
                    <a:ext uri="{9D8B030D-6E8A-4147-A177-3AD203B41FA5}">
                      <a16:colId xmlns:a16="http://schemas.microsoft.com/office/drawing/2014/main" val="3607155565"/>
                    </a:ext>
                  </a:extLst>
                </a:gridCol>
              </a:tblGrid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Repository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License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Programming Language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Framework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CMS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DB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Metadata Store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Full-text search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O/R mapping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Message oriented middle-ware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583789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DSpace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BSD 3-Clause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Java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Cocoon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Solr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Hibernate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2560"/>
                  </a:ext>
                </a:extLst>
              </a:tr>
              <a:tr h="2030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EPrints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GPL 3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Perl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778614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Apache 2.0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Java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Spring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ModeShape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ModeShape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623093"/>
                  </a:ext>
                </a:extLst>
              </a:tr>
              <a:tr h="2030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HUBzero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GPL 2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PHP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Joomla!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○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202016"/>
                  </a:ext>
                </a:extLst>
              </a:tr>
              <a:tr h="2030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Invenio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GPL 2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Python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Flask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Elasticsearch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SQLAlchemy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Celery/RabbitMQ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73317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Hyrax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/</a:t>
                      </a:r>
                    </a:p>
                    <a:p>
                      <a:pPr algn="l" fontAlgn="ctr"/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Hyku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Apache 2.0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Ruby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Samvera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Solr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ActiveFedora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Sidekiq/Redis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411768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Samvera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Apache 2.0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Ruby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Ruby on Rails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Solr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ActiveRecord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77726"/>
                  </a:ext>
                </a:extLst>
              </a:tr>
              <a:tr h="2030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Islandora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GPL 3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PHP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Drupal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○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MySQL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Solr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ActiveFedora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934683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dataverse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Apache 2.0 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Java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PostgreSQL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Solr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473165"/>
                  </a:ext>
                </a:extLst>
              </a:tr>
              <a:tr h="3989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WEKO2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BSD-2-Clause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PHP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NetCommons2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○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MariaDB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MariaDB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Mroonga</a:t>
                      </a: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482" marR="5482" marT="5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888100"/>
                  </a:ext>
                </a:extLst>
              </a:tr>
            </a:tbl>
          </a:graphicData>
        </a:graphic>
      </p:graphicFrame>
      <p:graphicFrame>
        <p:nvGraphicFramePr>
          <p:cNvPr id="8" name="図表 7"/>
          <p:cNvGraphicFramePr/>
          <p:nvPr>
            <p:extLst>
              <p:ext uri="{D42A27DB-BD31-4B8C-83A1-F6EECF244321}">
                <p14:modId xmlns:p14="http://schemas.microsoft.com/office/powerpoint/2010/main" val="1754402454"/>
              </p:ext>
            </p:extLst>
          </p:nvPr>
        </p:nvGraphicFramePr>
        <p:xfrm>
          <a:off x="1524000" y="5340672"/>
          <a:ext cx="6096000" cy="12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7244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楕円 41"/>
          <p:cNvSpPr/>
          <p:nvPr/>
        </p:nvSpPr>
        <p:spPr>
          <a:xfrm>
            <a:off x="796704" y="5078994"/>
            <a:ext cx="6063753" cy="74643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Architecture of </a:t>
            </a:r>
            <a:r>
              <a:rPr lang="en-US" altLang="ja-JP" sz="3600" dirty="0"/>
              <a:t>Publication Platform 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5" name="上矢印 4">
            <a:extLst>
              <a:ext uri="{FF2B5EF4-FFF2-40B4-BE49-F238E27FC236}">
                <a16:creationId xmlns:a16="http://schemas.microsoft.com/office/drawing/2014/main" id="{78241209-3555-DA4E-805A-CEC0FA2BB317}"/>
              </a:ext>
            </a:extLst>
          </p:cNvPr>
          <p:cNvSpPr/>
          <p:nvPr/>
        </p:nvSpPr>
        <p:spPr>
          <a:xfrm>
            <a:off x="3265212" y="3261562"/>
            <a:ext cx="1222710" cy="410636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BA20A3C-B405-4944-8EA5-011A8B427F94}"/>
              </a:ext>
            </a:extLst>
          </p:cNvPr>
          <p:cNvSpPr>
            <a:spLocks noChangeAspect="1"/>
          </p:cNvSpPr>
          <p:nvPr/>
        </p:nvSpPr>
        <p:spPr>
          <a:xfrm>
            <a:off x="1034552" y="3681381"/>
            <a:ext cx="5708822" cy="2465921"/>
          </a:xfrm>
          <a:prstGeom prst="rect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kumimoji="1" lang="ja-JP" altLang="en-US" sz="1000" dirty="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1307E174-9263-5847-AA65-BCAAD750D629}"/>
              </a:ext>
            </a:extLst>
          </p:cNvPr>
          <p:cNvSpPr/>
          <p:nvPr/>
        </p:nvSpPr>
        <p:spPr>
          <a:xfrm>
            <a:off x="989287" y="1428384"/>
            <a:ext cx="3047955" cy="1628215"/>
          </a:xfrm>
          <a:prstGeom prst="roundRect">
            <a:avLst>
              <a:gd name="adj" fmla="val 100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ja-JP" sz="1600" dirty="0" smtClean="0"/>
              <a:t>Institutional Repository</a:t>
            </a: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Article, Gray Literature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 smtClean="0"/>
              <a:t>Digital Archive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Research Data</a:t>
            </a: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 smtClean="0"/>
              <a:t>Educational Materials</a:t>
            </a:r>
            <a:endParaRPr kumimoji="1"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Etc.</a:t>
            </a:r>
            <a:endParaRPr kumimoji="1" lang="ja-JP" altLang="en-US" sz="1600" dirty="0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FDA3737A-F042-9543-914D-3730047835C1}"/>
              </a:ext>
            </a:extLst>
          </p:cNvPr>
          <p:cNvSpPr/>
          <p:nvPr/>
        </p:nvSpPr>
        <p:spPr>
          <a:xfrm>
            <a:off x="4487922" y="1450642"/>
            <a:ext cx="3779556" cy="88708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t"/>
          <a:lstStyle/>
          <a:p>
            <a:pPr algn="ctr"/>
            <a:r>
              <a:rPr lang="en-US" altLang="ja-JP" sz="1600" dirty="0" smtClean="0"/>
              <a:t>Domain Repository</a:t>
            </a:r>
            <a:endParaRPr lang="en-US" altLang="ja-JP" sz="1600" dirty="0"/>
          </a:p>
          <a:p>
            <a:pPr marL="36195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Article, Technical Report</a:t>
            </a:r>
            <a:endParaRPr lang="en-US" altLang="ja-JP" sz="1600" dirty="0"/>
          </a:p>
          <a:p>
            <a:pPr marL="36195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Research Data, Supplemental Data</a:t>
            </a:r>
            <a:endParaRPr lang="en-US" altLang="ja-JP" sz="1600" dirty="0"/>
          </a:p>
          <a:p>
            <a:endParaRPr kumimoji="1" lang="ja-JP" altLang="en-US" sz="1600" dirty="0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A17A6065-5725-5B44-809C-A55A2C03E755}"/>
              </a:ext>
            </a:extLst>
          </p:cNvPr>
          <p:cNvSpPr/>
          <p:nvPr/>
        </p:nvSpPr>
        <p:spPr>
          <a:xfrm>
            <a:off x="2701332" y="4316398"/>
            <a:ext cx="2366201" cy="3854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/>
              <a:t>Repository System Core Function</a:t>
            </a:r>
            <a:endParaRPr kumimoji="1" lang="ja-JP" altLang="en-US" sz="1000" dirty="0"/>
          </a:p>
        </p:txBody>
      </p:sp>
      <p:sp>
        <p:nvSpPr>
          <p:cNvPr id="10" name="円柱 9">
            <a:extLst>
              <a:ext uri="{FF2B5EF4-FFF2-40B4-BE49-F238E27FC236}">
                <a16:creationId xmlns:a16="http://schemas.microsoft.com/office/drawing/2014/main" id="{F095A1A6-6315-C745-A8BE-9A5E43D34893}"/>
              </a:ext>
            </a:extLst>
          </p:cNvPr>
          <p:cNvSpPr/>
          <p:nvPr/>
        </p:nvSpPr>
        <p:spPr>
          <a:xfrm>
            <a:off x="1188306" y="5186902"/>
            <a:ext cx="540000" cy="54911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000" dirty="0"/>
              <a:t>DB</a:t>
            </a:r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42AF2055-9241-4B49-AAAB-76430CBFD5CC}"/>
              </a:ext>
            </a:extLst>
          </p:cNvPr>
          <p:cNvSpPr>
            <a:spLocks noChangeAspect="1"/>
          </p:cNvSpPr>
          <p:nvPr/>
        </p:nvSpPr>
        <p:spPr>
          <a:xfrm>
            <a:off x="3008520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000" dirty="0" err="1" smtClean="0"/>
              <a:t>Fulltext</a:t>
            </a:r>
            <a:endParaRPr kumimoji="1" lang="en-US" altLang="ja-JP" sz="1000" dirty="0"/>
          </a:p>
          <a:p>
            <a:pPr algn="ctr"/>
            <a:r>
              <a:rPr lang="en-US" altLang="ja-JP" sz="1000" dirty="0" smtClean="0"/>
              <a:t>Search</a:t>
            </a:r>
            <a:endParaRPr kumimoji="1" lang="ja-JP" altLang="en-US" sz="1000" dirty="0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79610EDA-30DA-5240-A7D4-7148197F16BA}"/>
              </a:ext>
            </a:extLst>
          </p:cNvPr>
          <p:cNvSpPr>
            <a:spLocks noChangeAspect="1"/>
          </p:cNvSpPr>
          <p:nvPr/>
        </p:nvSpPr>
        <p:spPr>
          <a:xfrm>
            <a:off x="2401782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ja-JP" sz="1000" dirty="0" smtClean="0"/>
              <a:t>Stat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en-US" altLang="ja-JP" sz="1000" dirty="0" smtClean="0"/>
              <a:t>Anal</a:t>
            </a:r>
            <a:endParaRPr kumimoji="1" lang="ja-JP" altLang="en-US" sz="1000" dirty="0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9E7231A8-CB51-F74C-AAA9-C8FB57BAA5AE}"/>
              </a:ext>
            </a:extLst>
          </p:cNvPr>
          <p:cNvSpPr>
            <a:spLocks noChangeAspect="1"/>
          </p:cNvSpPr>
          <p:nvPr/>
        </p:nvSpPr>
        <p:spPr>
          <a:xfrm>
            <a:off x="4221996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ja-JP" sz="1000" dirty="0" smtClean="0"/>
              <a:t>Image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en-US" altLang="ja-JP" sz="1000" dirty="0" smtClean="0"/>
              <a:t>Process</a:t>
            </a:r>
            <a:endParaRPr kumimoji="1" lang="ja-JP" altLang="en-US" sz="1000" dirty="0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FEE2FE1B-8816-9743-A51A-83C692D7984E}"/>
              </a:ext>
            </a:extLst>
          </p:cNvPr>
          <p:cNvSpPr>
            <a:spLocks noChangeAspect="1"/>
          </p:cNvSpPr>
          <p:nvPr/>
        </p:nvSpPr>
        <p:spPr>
          <a:xfrm>
            <a:off x="3615258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ja-JP" sz="1000" dirty="0" smtClean="0"/>
              <a:t>Message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en-US" altLang="ja-JP" sz="1000" dirty="0" smtClean="0"/>
              <a:t>Process</a:t>
            </a:r>
            <a:endParaRPr kumimoji="1" lang="ja-JP" altLang="en-US" sz="1000" dirty="0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955C2EB7-9517-3E40-AF53-67DBA952C133}"/>
              </a:ext>
            </a:extLst>
          </p:cNvPr>
          <p:cNvSpPr>
            <a:spLocks noChangeAspect="1"/>
          </p:cNvSpPr>
          <p:nvPr/>
        </p:nvSpPr>
        <p:spPr>
          <a:xfrm>
            <a:off x="4828734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000" dirty="0" smtClean="0"/>
              <a:t>Ext API</a:t>
            </a:r>
            <a:endParaRPr kumimoji="1" lang="ja-JP" altLang="en-US" sz="1000" dirty="0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4E4D3ADC-8EF5-0A4D-9976-457F76B627BA}"/>
              </a:ext>
            </a:extLst>
          </p:cNvPr>
          <p:cNvSpPr/>
          <p:nvPr/>
        </p:nvSpPr>
        <p:spPr>
          <a:xfrm>
            <a:off x="2701332" y="4753698"/>
            <a:ext cx="2366202" cy="2065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/>
              <a:t>Task Management</a:t>
            </a:r>
            <a:endParaRPr kumimoji="1" lang="ja-JP" altLang="en-US" sz="1000" dirty="0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8B3A351E-5423-2144-AD97-66344734C8ED}"/>
              </a:ext>
            </a:extLst>
          </p:cNvPr>
          <p:cNvCxnSpPr>
            <a:cxnSpLocks/>
            <a:stCxn id="9" idx="2"/>
            <a:endCxn id="16" idx="0"/>
          </p:cNvCxnSpPr>
          <p:nvPr/>
        </p:nvCxnSpPr>
        <p:spPr>
          <a:xfrm>
            <a:off x="3884433" y="4701840"/>
            <a:ext cx="0" cy="518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78FA1A5-54E7-2A4E-A0AD-C3CA1B8C1484}"/>
              </a:ext>
            </a:extLst>
          </p:cNvPr>
          <p:cNvCxnSpPr>
            <a:cxnSpLocks/>
            <a:stCxn id="12" idx="0"/>
            <a:endCxn id="16" idx="2"/>
          </p:cNvCxnSpPr>
          <p:nvPr/>
        </p:nvCxnSpPr>
        <p:spPr>
          <a:xfrm flipV="1">
            <a:off x="2671782" y="4960247"/>
            <a:ext cx="1212651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63107475-A99F-3247-883F-ECE78D7EFB8F}"/>
              </a:ext>
            </a:extLst>
          </p:cNvPr>
          <p:cNvCxnSpPr>
            <a:cxnSpLocks/>
            <a:stCxn id="11" idx="0"/>
            <a:endCxn id="16" idx="2"/>
          </p:cNvCxnSpPr>
          <p:nvPr/>
        </p:nvCxnSpPr>
        <p:spPr>
          <a:xfrm flipV="1">
            <a:off x="3278520" y="4960247"/>
            <a:ext cx="605913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95E83D94-2D90-9649-B3D2-2D5391F94395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H="1" flipV="1">
            <a:off x="3884433" y="4960247"/>
            <a:ext cx="825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AC19F798-62A4-B844-9AC9-6E3DDDBBEC9A}"/>
              </a:ext>
            </a:extLst>
          </p:cNvPr>
          <p:cNvCxnSpPr>
            <a:cxnSpLocks/>
            <a:stCxn id="13" idx="0"/>
            <a:endCxn id="16" idx="2"/>
          </p:cNvCxnSpPr>
          <p:nvPr/>
        </p:nvCxnSpPr>
        <p:spPr>
          <a:xfrm flipH="1" flipV="1">
            <a:off x="3884433" y="4960247"/>
            <a:ext cx="607563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3CE2608B-7BA9-454E-A948-15451C9BC1F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3884433" y="4960247"/>
            <a:ext cx="1214301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FECEE81-844F-024D-8BCA-00E6E5EB7866}"/>
              </a:ext>
            </a:extLst>
          </p:cNvPr>
          <p:cNvCxnSpPr>
            <a:cxnSpLocks/>
            <a:stCxn id="10" idx="1"/>
            <a:endCxn id="16" idx="2"/>
          </p:cNvCxnSpPr>
          <p:nvPr/>
        </p:nvCxnSpPr>
        <p:spPr>
          <a:xfrm flipV="1">
            <a:off x="1458306" y="4960247"/>
            <a:ext cx="2426127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F3925135-53C1-C543-A840-887317C13A7B}"/>
              </a:ext>
            </a:extLst>
          </p:cNvPr>
          <p:cNvSpPr>
            <a:spLocks noChangeAspect="1"/>
          </p:cNvSpPr>
          <p:nvPr/>
        </p:nvSpPr>
        <p:spPr>
          <a:xfrm>
            <a:off x="5435472" y="5186902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000" dirty="0" smtClean="0"/>
              <a:t>Work</a:t>
            </a:r>
            <a:br>
              <a:rPr kumimoji="1" lang="en-US" altLang="ja-JP" sz="1000" dirty="0" smtClean="0"/>
            </a:br>
            <a:r>
              <a:rPr kumimoji="1" lang="en-US" altLang="ja-JP" sz="1000" dirty="0" smtClean="0"/>
              <a:t>flow</a:t>
            </a:r>
            <a:endParaRPr kumimoji="1" lang="ja-JP" altLang="en-US" sz="1000" dirty="0"/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7E18575D-86B7-004C-9AD9-34D1165D04DF}"/>
              </a:ext>
            </a:extLst>
          </p:cNvPr>
          <p:cNvCxnSpPr>
            <a:cxnSpLocks/>
            <a:stCxn id="24" idx="0"/>
            <a:endCxn id="16" idx="2"/>
          </p:cNvCxnSpPr>
          <p:nvPr/>
        </p:nvCxnSpPr>
        <p:spPr>
          <a:xfrm flipH="1" flipV="1">
            <a:off x="3884433" y="4960247"/>
            <a:ext cx="1821039" cy="2266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E993CE69-F2F1-D34B-8612-4FF130B11847}"/>
              </a:ext>
            </a:extLst>
          </p:cNvPr>
          <p:cNvSpPr>
            <a:spLocks noChangeAspect="1"/>
          </p:cNvSpPr>
          <p:nvPr/>
        </p:nvSpPr>
        <p:spPr>
          <a:xfrm>
            <a:off x="1795044" y="5191461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000" dirty="0" smtClean="0"/>
              <a:t>Ext</a:t>
            </a:r>
            <a:r>
              <a:rPr kumimoji="1" lang="en-US" altLang="ja-JP" sz="1000" dirty="0" smtClean="0"/>
              <a:t/>
            </a:r>
            <a:br>
              <a:rPr kumimoji="1" lang="en-US" altLang="ja-JP" sz="1000" dirty="0" smtClean="0"/>
            </a:br>
            <a:r>
              <a:rPr kumimoji="1" lang="en-US" altLang="ja-JP" sz="1000" dirty="0" smtClean="0"/>
              <a:t>Func</a:t>
            </a:r>
            <a:endParaRPr kumimoji="1" lang="ja-JP" altLang="en-US" sz="1000" dirty="0"/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8461630C-4188-E443-B236-0CB2CC3BE171}"/>
              </a:ext>
            </a:extLst>
          </p:cNvPr>
          <p:cNvCxnSpPr>
            <a:cxnSpLocks/>
            <a:stCxn id="26" idx="0"/>
            <a:endCxn id="16" idx="2"/>
          </p:cNvCxnSpPr>
          <p:nvPr/>
        </p:nvCxnSpPr>
        <p:spPr>
          <a:xfrm flipV="1">
            <a:off x="2065044" y="4960247"/>
            <a:ext cx="1819389" cy="231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F2972554-F09F-5443-A7C2-767B2322762F}"/>
              </a:ext>
            </a:extLst>
          </p:cNvPr>
          <p:cNvSpPr/>
          <p:nvPr/>
        </p:nvSpPr>
        <p:spPr>
          <a:xfrm>
            <a:off x="1110833" y="3885106"/>
            <a:ext cx="2737928" cy="338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/>
              <a:t>WEB UI</a:t>
            </a:r>
            <a:endParaRPr kumimoji="1" lang="ja-JP" altLang="en-US" sz="1000" dirty="0"/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9F09B9A7-613B-084E-A29B-CF7936000078}"/>
              </a:ext>
            </a:extLst>
          </p:cNvPr>
          <p:cNvSpPr/>
          <p:nvPr/>
        </p:nvSpPr>
        <p:spPr>
          <a:xfrm>
            <a:off x="3911592" y="3885106"/>
            <a:ext cx="2750845" cy="338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/>
              <a:t>WEB API</a:t>
            </a:r>
          </a:p>
          <a:p>
            <a:pPr algn="ctr"/>
            <a:r>
              <a:rPr kumimoji="1" lang="en-US" altLang="ja-JP" sz="1000" dirty="0"/>
              <a:t>(REST API, SWORD, SPARQL)</a:t>
            </a:r>
            <a:endParaRPr kumimoji="1" lang="ja-JP" altLang="en-US" sz="1000" dirty="0"/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C04C40B2-6E2A-A949-8049-8E910F807583}"/>
              </a:ext>
            </a:extLst>
          </p:cNvPr>
          <p:cNvCxnSpPr>
            <a:cxnSpLocks/>
            <a:stCxn id="37" idx="0"/>
            <a:endCxn id="16" idx="2"/>
          </p:cNvCxnSpPr>
          <p:nvPr/>
        </p:nvCxnSpPr>
        <p:spPr>
          <a:xfrm flipH="1" flipV="1">
            <a:off x="3884433" y="4960247"/>
            <a:ext cx="2427774" cy="22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角丸四角形 30">
            <a:extLst>
              <a:ext uri="{FF2B5EF4-FFF2-40B4-BE49-F238E27FC236}">
                <a16:creationId xmlns:a16="http://schemas.microsoft.com/office/drawing/2014/main" id="{7A2808BA-5982-C347-9B20-76FD8555D6E0}"/>
              </a:ext>
            </a:extLst>
          </p:cNvPr>
          <p:cNvSpPr>
            <a:spLocks noChangeAspect="1"/>
          </p:cNvSpPr>
          <p:nvPr/>
        </p:nvSpPr>
        <p:spPr>
          <a:xfrm>
            <a:off x="6862629" y="3784319"/>
            <a:ext cx="1404849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/>
              <a:t>External System</a:t>
            </a:r>
            <a:endParaRPr lang="en-US" altLang="ja-JP" sz="1000" dirty="0"/>
          </a:p>
          <a:p>
            <a:pPr algn="ctr"/>
            <a:r>
              <a:rPr kumimoji="1" lang="ja-JP" altLang="en-US" sz="1000" dirty="0" smtClean="0"/>
              <a:t>（</a:t>
            </a:r>
            <a:r>
              <a:rPr kumimoji="1" lang="en-US" altLang="ja-JP" sz="1000" dirty="0" smtClean="0"/>
              <a:t>CRIS, Portal Site …)</a:t>
            </a:r>
            <a:endParaRPr kumimoji="1" lang="ja-JP" altLang="en-US" sz="1000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B6FC6AA-494A-B84B-AB73-4EDC1837E151}"/>
              </a:ext>
            </a:extLst>
          </p:cNvPr>
          <p:cNvCxnSpPr>
            <a:cxnSpLocks/>
            <a:stCxn id="31" idx="1"/>
            <a:endCxn id="29" idx="3"/>
          </p:cNvCxnSpPr>
          <p:nvPr/>
        </p:nvCxnSpPr>
        <p:spPr>
          <a:xfrm flipH="1">
            <a:off x="6662437" y="4054319"/>
            <a:ext cx="2001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D06C67C8-81D9-E540-9D67-85800139023A}"/>
              </a:ext>
            </a:extLst>
          </p:cNvPr>
          <p:cNvSpPr>
            <a:spLocks noChangeAspect="1"/>
          </p:cNvSpPr>
          <p:nvPr/>
        </p:nvSpPr>
        <p:spPr>
          <a:xfrm>
            <a:off x="4723449" y="6217027"/>
            <a:ext cx="760982" cy="3748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/>
              <a:t>ORCID</a:t>
            </a:r>
            <a:endParaRPr kumimoji="1" lang="ja-JP" altLang="en-US" sz="1000" dirty="0"/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6EB3C0D7-F854-9949-AF68-5F5C716E5A75}"/>
              </a:ext>
            </a:extLst>
          </p:cNvPr>
          <p:cNvSpPr>
            <a:spLocks noChangeAspect="1"/>
          </p:cNvSpPr>
          <p:nvPr/>
        </p:nvSpPr>
        <p:spPr>
          <a:xfrm>
            <a:off x="5524546" y="6217027"/>
            <a:ext cx="759423" cy="3748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/>
              <a:t>Mendeley</a:t>
            </a:r>
            <a:endParaRPr kumimoji="1" lang="ja-JP" altLang="en-US" sz="1000" dirty="0"/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5724D12F-2E72-C441-90E5-B3DBA3A2C61C}"/>
              </a:ext>
            </a:extLst>
          </p:cNvPr>
          <p:cNvCxnSpPr>
            <a:cxnSpLocks/>
            <a:stCxn id="15" idx="2"/>
            <a:endCxn id="33" idx="0"/>
          </p:cNvCxnSpPr>
          <p:nvPr/>
        </p:nvCxnSpPr>
        <p:spPr>
          <a:xfrm>
            <a:off x="5098734" y="5726902"/>
            <a:ext cx="5206" cy="490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26ECF938-7CA8-4640-BDF6-D1B9457C736A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>
            <a:off x="5098734" y="5726902"/>
            <a:ext cx="805524" cy="490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角丸四角形 36">
            <a:extLst>
              <a:ext uri="{FF2B5EF4-FFF2-40B4-BE49-F238E27FC236}">
                <a16:creationId xmlns:a16="http://schemas.microsoft.com/office/drawing/2014/main" id="{FA1A460A-3C6E-1B44-87A1-EF86BC980498}"/>
              </a:ext>
            </a:extLst>
          </p:cNvPr>
          <p:cNvSpPr>
            <a:spLocks noChangeAspect="1"/>
          </p:cNvSpPr>
          <p:nvPr/>
        </p:nvSpPr>
        <p:spPr>
          <a:xfrm>
            <a:off x="6042207" y="5183647"/>
            <a:ext cx="54000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800" dirty="0" smtClean="0"/>
              <a:t>GakuNin </a:t>
            </a:r>
            <a:r>
              <a:rPr kumimoji="1" lang="en-US" altLang="ja-JP" sz="800" dirty="0"/>
              <a:t>RDM</a:t>
            </a:r>
          </a:p>
          <a:p>
            <a:pPr algn="ctr"/>
            <a:r>
              <a:rPr lang="en-US" altLang="ja-JP" sz="800" dirty="0" smtClean="0"/>
              <a:t>API</a:t>
            </a:r>
            <a:endParaRPr kumimoji="1" lang="ja-JP" altLang="en-US" sz="800" dirty="0"/>
          </a:p>
        </p:txBody>
      </p:sp>
      <p:sp>
        <p:nvSpPr>
          <p:cNvPr id="38" name="角丸四角形 37">
            <a:extLst>
              <a:ext uri="{FF2B5EF4-FFF2-40B4-BE49-F238E27FC236}">
                <a16:creationId xmlns:a16="http://schemas.microsoft.com/office/drawing/2014/main" id="{3961FBDA-2F2A-8742-AA8B-612ADA759248}"/>
              </a:ext>
            </a:extLst>
          </p:cNvPr>
          <p:cNvSpPr>
            <a:spLocks noChangeAspect="1"/>
          </p:cNvSpPr>
          <p:nvPr/>
        </p:nvSpPr>
        <p:spPr>
          <a:xfrm>
            <a:off x="6860458" y="5186902"/>
            <a:ext cx="1407020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000" dirty="0"/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E9C1912C-2494-C841-A357-0CFD029D9FF4}"/>
              </a:ext>
            </a:extLst>
          </p:cNvPr>
          <p:cNvCxnSpPr>
            <a:cxnSpLocks/>
            <a:stCxn id="37" idx="3"/>
            <a:endCxn id="38" idx="1"/>
          </p:cNvCxnSpPr>
          <p:nvPr/>
        </p:nvCxnSpPr>
        <p:spPr>
          <a:xfrm>
            <a:off x="6582207" y="5453647"/>
            <a:ext cx="278251" cy="32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角丸四角形 39">
            <a:extLst>
              <a:ext uri="{FF2B5EF4-FFF2-40B4-BE49-F238E27FC236}">
                <a16:creationId xmlns:a16="http://schemas.microsoft.com/office/drawing/2014/main" id="{4569C9C4-3946-4E44-A721-4BF4E2DF7630}"/>
              </a:ext>
            </a:extLst>
          </p:cNvPr>
          <p:cNvSpPr/>
          <p:nvPr/>
        </p:nvSpPr>
        <p:spPr>
          <a:xfrm>
            <a:off x="2796001" y="3887858"/>
            <a:ext cx="1050145" cy="1895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/>
              <a:t>Custom </a:t>
            </a:r>
            <a:r>
              <a:rPr kumimoji="1" lang="en-US" altLang="ja-JP" sz="1000" dirty="0" smtClean="0"/>
              <a:t>UI</a:t>
            </a:r>
            <a:endParaRPr kumimoji="1" lang="ja-JP" altLang="en-US" sz="1000" dirty="0"/>
          </a:p>
        </p:txBody>
      </p:sp>
      <p:sp>
        <p:nvSpPr>
          <p:cNvPr id="41" name="角丸四角形 40">
            <a:extLst>
              <a:ext uri="{FF2B5EF4-FFF2-40B4-BE49-F238E27FC236}">
                <a16:creationId xmlns:a16="http://schemas.microsoft.com/office/drawing/2014/main" id="{FDEB6629-5A67-EF49-ACC5-6CE5D53EF7CB}"/>
              </a:ext>
            </a:extLst>
          </p:cNvPr>
          <p:cNvSpPr/>
          <p:nvPr/>
        </p:nvSpPr>
        <p:spPr>
          <a:xfrm>
            <a:off x="4487922" y="2451267"/>
            <a:ext cx="3779556" cy="6001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ja-JP" sz="1600" dirty="0" smtClean="0"/>
              <a:t>Add-Value Service</a:t>
            </a:r>
            <a:endParaRPr lang="en-US" altLang="ja-JP" sz="1600" dirty="0"/>
          </a:p>
          <a:p>
            <a:pPr algn="ctr"/>
            <a:r>
              <a:rPr lang="en-US" altLang="ja-JP" sz="1600" dirty="0" smtClean="0"/>
              <a:t>(Statistics Information, CRIS Linkage …)</a:t>
            </a:r>
            <a:endParaRPr lang="en-US" altLang="ja-JP" sz="1600" dirty="0"/>
          </a:p>
        </p:txBody>
      </p:sp>
      <p:sp>
        <p:nvSpPr>
          <p:cNvPr id="43" name="楕円 42"/>
          <p:cNvSpPr/>
          <p:nvPr/>
        </p:nvSpPr>
        <p:spPr>
          <a:xfrm>
            <a:off x="6350023" y="6376682"/>
            <a:ext cx="90535" cy="9053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/>
          <p:cNvSpPr/>
          <p:nvPr/>
        </p:nvSpPr>
        <p:spPr>
          <a:xfrm>
            <a:off x="6502423" y="6376682"/>
            <a:ext cx="90535" cy="9053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/>
          <p:cNvSpPr/>
          <p:nvPr/>
        </p:nvSpPr>
        <p:spPr>
          <a:xfrm>
            <a:off x="6654823" y="6376682"/>
            <a:ext cx="90535" cy="9053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74661" y="5734311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err="1" smtClean="0">
                <a:solidFill>
                  <a:srgbClr val="C00000"/>
                </a:solidFill>
              </a:rPr>
              <a:t>Microservices</a:t>
            </a:r>
            <a:endParaRPr kumimoji="1" lang="ja-JP" altLang="en-US" i="1" dirty="0">
              <a:solidFill>
                <a:srgbClr val="C00000"/>
              </a:solidFill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1017578" y="3291783"/>
            <a:ext cx="1384204" cy="39575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Publication 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146" name="Picture 2" descr="https://3rxsdqm2iblvg8du1xff1z16-wpengine.netdna-ssl.com/wp-content/uploads/2017/06/unnamed-4-1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35" y="4717502"/>
            <a:ext cx="768830" cy="28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図 4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6936792" y="5340811"/>
            <a:ext cx="1257473" cy="222800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88" y="3355946"/>
            <a:ext cx="1184886" cy="296369"/>
          </a:xfrm>
          <a:prstGeom prst="rect">
            <a:avLst/>
          </a:prstGeom>
        </p:spPr>
      </p:pic>
      <p:sp>
        <p:nvSpPr>
          <p:cNvPr id="52" name="角丸四角形 51">
            <a:extLst>
              <a:ext uri="{FF2B5EF4-FFF2-40B4-BE49-F238E27FC236}">
                <a16:creationId xmlns:a16="http://schemas.microsoft.com/office/drawing/2014/main" id="{D06C67C8-81D9-E540-9D67-85800139023A}"/>
              </a:ext>
            </a:extLst>
          </p:cNvPr>
          <p:cNvSpPr>
            <a:spLocks noChangeAspect="1"/>
          </p:cNvSpPr>
          <p:nvPr/>
        </p:nvSpPr>
        <p:spPr>
          <a:xfrm>
            <a:off x="3925948" y="6216135"/>
            <a:ext cx="760982" cy="3748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ja-JP" sz="1000" dirty="0" smtClean="0"/>
              <a:t>External</a:t>
            </a:r>
            <a:r>
              <a:rPr lang="en-US" altLang="ja-JP" sz="1000" dirty="0" smtClean="0"/>
              <a:t/>
            </a:r>
            <a:br>
              <a:rPr lang="en-US" altLang="ja-JP" sz="1000" dirty="0" smtClean="0"/>
            </a:br>
            <a:r>
              <a:rPr lang="en-US" altLang="ja-JP" sz="1000" dirty="0" smtClean="0"/>
              <a:t>Storage</a:t>
            </a:r>
            <a:endParaRPr kumimoji="1" lang="ja-JP" altLang="en-US" sz="1000" dirty="0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5724D12F-2E72-C441-90E5-B3DBA3A2C61C}"/>
              </a:ext>
            </a:extLst>
          </p:cNvPr>
          <p:cNvCxnSpPr>
            <a:cxnSpLocks/>
            <a:stCxn id="15" idx="2"/>
            <a:endCxn id="52" idx="0"/>
          </p:cNvCxnSpPr>
          <p:nvPr/>
        </p:nvCxnSpPr>
        <p:spPr>
          <a:xfrm flipH="1">
            <a:off x="4306439" y="5726902"/>
            <a:ext cx="792295" cy="48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28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Dev/Ops Flow of RDM Platform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38</a:t>
            </a:fld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1536730" y="1194940"/>
            <a:ext cx="5810116" cy="5663060"/>
            <a:chOff x="934502" y="0"/>
            <a:chExt cx="7036093" cy="68580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3405" y="0"/>
              <a:ext cx="6797190" cy="6858000"/>
            </a:xfrm>
            <a:prstGeom prst="rect">
              <a:avLst/>
            </a:prstGeom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934502" y="448989"/>
              <a:ext cx="753591" cy="260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solidFill>
                    <a:srgbClr val="C00000"/>
                  </a:solidFill>
                </a:rPr>
                <a:t>Developer</a:t>
              </a:r>
              <a:endParaRPr kumimoji="1" lang="ja-JP" altLang="en-US" sz="800" dirty="0">
                <a:solidFill>
                  <a:srgbClr val="C00000"/>
                </a:solidFill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169454" y="395780"/>
              <a:ext cx="5100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 err="1"/>
                <a:t>TravisCI</a:t>
              </a:r>
              <a:endParaRPr kumimoji="1" lang="ja-JP" altLang="en-US" sz="800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646907" y="395780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GitHuB</a:t>
              </a:r>
              <a:endParaRPr kumimoji="1" lang="ja-JP" altLang="en-US" sz="8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2686109" y="395780"/>
              <a:ext cx="51969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dirty="0"/>
                <a:t>HU-BOT</a:t>
              </a:r>
              <a:endParaRPr kumimoji="1" lang="ja-JP" altLang="en-US" sz="800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258334" y="371339"/>
              <a:ext cx="578881" cy="298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en-US" altLang="ja-JP" sz="800" dirty="0"/>
                <a:t>Docker</a:t>
              </a:r>
            </a:p>
            <a:p>
              <a:pPr>
                <a:lnSpc>
                  <a:spcPts val="600"/>
                </a:lnSpc>
              </a:pPr>
              <a:r>
                <a:rPr kumimoji="1" lang="en-US" altLang="ja-JP" sz="800" dirty="0" err="1" smtClean="0"/>
                <a:t>Dist</a:t>
              </a:r>
              <a:endParaRPr kumimoji="1" lang="ja-JP" altLang="en-US" sz="800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796173" y="406743"/>
              <a:ext cx="592468" cy="260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solidFill>
                    <a:srgbClr val="0070C0"/>
                  </a:solidFill>
                </a:rPr>
                <a:t>Staging</a:t>
              </a:r>
              <a:endParaRPr kumimoji="1" lang="ja-JP" altLang="en-US" sz="800" dirty="0">
                <a:solidFill>
                  <a:srgbClr val="0070C0"/>
                </a:solidFill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283054" y="448989"/>
              <a:ext cx="695355" cy="260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solidFill>
                    <a:srgbClr val="C00000"/>
                  </a:solidFill>
                </a:rPr>
                <a:t>Operator</a:t>
              </a:r>
              <a:endParaRPr kumimoji="1" lang="ja-JP" altLang="en-US" sz="800" dirty="0">
                <a:solidFill>
                  <a:srgbClr val="C00000"/>
                </a:solidFill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5420972" y="428670"/>
              <a:ext cx="5100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 err="1"/>
                <a:t>TravisCI</a:t>
              </a:r>
              <a:endParaRPr kumimoji="1" lang="ja-JP" altLang="en-US" sz="800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4920352" y="395780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dirty="0" err="1"/>
                <a:t>GitHuB</a:t>
              </a:r>
              <a:endParaRPr kumimoji="1" lang="ja-JP" altLang="en-US" sz="800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5970520" y="483486"/>
              <a:ext cx="51969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dirty="0"/>
                <a:t>HU-BOT</a:t>
              </a:r>
              <a:endParaRPr kumimoji="1" lang="ja-JP" altLang="en-US" sz="8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6531778" y="371339"/>
              <a:ext cx="578881" cy="298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en-US" altLang="ja-JP" sz="800" dirty="0"/>
                <a:t>Docker</a:t>
              </a:r>
            </a:p>
            <a:p>
              <a:pPr>
                <a:lnSpc>
                  <a:spcPts val="600"/>
                </a:lnSpc>
              </a:pPr>
              <a:r>
                <a:rPr kumimoji="1" lang="en-US" altLang="ja-JP" sz="800" dirty="0" err="1" smtClean="0"/>
                <a:t>Dist</a:t>
              </a:r>
              <a:endParaRPr kumimoji="1" lang="ja-JP" altLang="en-US" sz="8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7069618" y="491936"/>
              <a:ext cx="621588" cy="298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en-US" altLang="ja-JP" sz="800" dirty="0" smtClean="0">
                  <a:solidFill>
                    <a:srgbClr val="0070C0"/>
                  </a:solidFill>
                </a:rPr>
                <a:t>Product</a:t>
              </a:r>
            </a:p>
            <a:p>
              <a:pPr>
                <a:lnSpc>
                  <a:spcPts val="600"/>
                </a:lnSpc>
              </a:pPr>
              <a:r>
                <a:rPr lang="en-US" altLang="ja-JP" sz="800" dirty="0" smtClean="0">
                  <a:solidFill>
                    <a:srgbClr val="0070C0"/>
                  </a:solidFill>
                </a:rPr>
                <a:t>Service</a:t>
              </a:r>
              <a:endParaRPr kumimoji="1" lang="ja-JP" altLang="en-US" sz="800" dirty="0">
                <a:solidFill>
                  <a:srgbClr val="0070C0"/>
                </a:solidFill>
              </a:endParaRPr>
            </a:p>
          </p:txBody>
        </p:sp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910" y="3539568"/>
              <a:ext cx="3502751" cy="316756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  <p:sp>
          <p:nvSpPr>
            <p:cNvPr id="22" name="テキスト ボックス 21"/>
            <p:cNvSpPr txBox="1"/>
            <p:nvPr/>
          </p:nvSpPr>
          <p:spPr>
            <a:xfrm>
              <a:off x="1935952" y="5865516"/>
              <a:ext cx="5348570" cy="70816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ja-JP" sz="1600" dirty="0" smtClean="0"/>
                <a:t>Automate all process from Test to Deployment</a:t>
              </a:r>
              <a:endParaRPr kumimoji="1" lang="en-US" altLang="ja-JP" sz="16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ja-JP" sz="1600" dirty="0" smtClean="0"/>
                <a:t>Continuous System Update in Short Term</a:t>
              </a:r>
              <a:endParaRPr kumimoji="1" lang="ja-JP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244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/>
          <p:cNvSpPr txBox="1"/>
          <p:nvPr/>
        </p:nvSpPr>
        <p:spPr>
          <a:xfrm>
            <a:off x="639777" y="1228026"/>
            <a:ext cx="815113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ja-JP" sz="2000" dirty="0" smtClean="0">
                <a:latin typeface="+mn-ea"/>
              </a:rPr>
              <a:t>Metadata Search for Research Data stored in Publication Platforms and Other External DBs</a:t>
            </a:r>
            <a:endParaRPr lang="en-US" altLang="ja-JP" sz="2000" dirty="0">
              <a:latin typeface="+mn-ea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altLang="ja-JP" dirty="0" smtClean="0">
                <a:latin typeface="+mn-ea"/>
              </a:rPr>
              <a:t>Title, Creator, Date, Format…</a:t>
            </a:r>
            <a:endParaRPr lang="en-US" altLang="ja-JP" dirty="0">
              <a:latin typeface="+mn-ea"/>
            </a:endParaRPr>
          </a:p>
          <a:p>
            <a:pPr marL="285750" indent="-285750">
              <a:spcBef>
                <a:spcPts val="600"/>
              </a:spcBef>
              <a:buFont typeface="Arial" charset="0"/>
              <a:buChar char="•"/>
            </a:pPr>
            <a:r>
              <a:rPr lang="en-US" altLang="ja-JP" sz="2000" dirty="0" smtClean="0">
                <a:latin typeface="+mn-ea"/>
              </a:rPr>
              <a:t>Discovery based on Linked Data around Research Activity</a:t>
            </a:r>
            <a:endParaRPr lang="en-US" altLang="ja-JP" sz="2000" dirty="0">
              <a:latin typeface="+mn-ea"/>
            </a:endParaRPr>
          </a:p>
          <a:p>
            <a:pPr marL="742950" lvl="1" indent="-285750" algn="just">
              <a:buFont typeface="Arial" charset="0"/>
              <a:buChar char="•"/>
            </a:pPr>
            <a:r>
              <a:rPr lang="en-US" altLang="ja-JP" dirty="0" smtClean="0">
                <a:latin typeface="+mn-ea"/>
              </a:rPr>
              <a:t>Article, Research Data, Researcher, Project, Fund…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62203" y="3191537"/>
            <a:ext cx="3184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 smtClean="0"/>
              <a:t>Conventional Research Output</a:t>
            </a:r>
            <a:endParaRPr lang="ja-JP" altLang="en-US" dirty="0"/>
          </a:p>
        </p:txBody>
      </p:sp>
      <p:cxnSp>
        <p:nvCxnSpPr>
          <p:cNvPr id="56" name="直線矢印コネクタ 55"/>
          <p:cNvCxnSpPr>
            <a:cxnSpLocks/>
          </p:cNvCxnSpPr>
          <p:nvPr/>
        </p:nvCxnSpPr>
        <p:spPr>
          <a:xfrm>
            <a:off x="2457321" y="3950060"/>
            <a:ext cx="1218647" cy="910488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>
            <a:cxnSpLocks/>
          </p:cNvCxnSpPr>
          <p:nvPr/>
        </p:nvCxnSpPr>
        <p:spPr>
          <a:xfrm flipV="1">
            <a:off x="2387237" y="5536502"/>
            <a:ext cx="1306953" cy="412979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154388" y="3492551"/>
            <a:ext cx="232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chemeClr val="accent1"/>
                </a:solidFill>
              </a:rPr>
              <a:t>DOI, Handle, URI, ISBN, ISSN...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1CADC9-1790-2548-AB92-549A40ADEB84}"/>
              </a:ext>
            </a:extLst>
          </p:cNvPr>
          <p:cNvGrpSpPr/>
          <p:nvPr/>
        </p:nvGrpSpPr>
        <p:grpSpPr>
          <a:xfrm>
            <a:off x="3697611" y="2993664"/>
            <a:ext cx="2041855" cy="1151462"/>
            <a:chOff x="3632324" y="4147621"/>
            <a:chExt cx="2041855" cy="1151462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034" y="4727609"/>
              <a:ext cx="571474" cy="571474"/>
            </a:xfrm>
            <a:prstGeom prst="rect">
              <a:avLst/>
            </a:prstGeom>
          </p:spPr>
        </p:pic>
        <p:sp>
          <p:nvSpPr>
            <p:cNvPr id="22" name="テキスト ボックス 21"/>
            <p:cNvSpPr txBox="1"/>
            <p:nvPr/>
          </p:nvSpPr>
          <p:spPr>
            <a:xfrm>
              <a:off x="3632324" y="4147621"/>
              <a:ext cx="20418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ja-JP" dirty="0" smtClean="0"/>
                <a:t>Research Project</a:t>
              </a:r>
              <a:endParaRPr kumimoji="1" lang="en-US" altLang="ja-JP" dirty="0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3824850" y="4425284"/>
              <a:ext cx="1595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chemeClr val="accent1"/>
                  </a:solidFill>
                </a:rPr>
                <a:t>Project ID</a:t>
              </a:r>
              <a:endParaRPr kumimoji="1" lang="ja-JP" altLang="en-US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40" name="直線矢印コネクタ 39"/>
          <p:cNvCxnSpPr/>
          <p:nvPr/>
        </p:nvCxnSpPr>
        <p:spPr>
          <a:xfrm>
            <a:off x="5662429" y="5453887"/>
            <a:ext cx="607775" cy="743305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AB30C6B-6768-8146-BAAD-B3475FF6049E}"/>
              </a:ext>
            </a:extLst>
          </p:cNvPr>
          <p:cNvGrpSpPr/>
          <p:nvPr/>
        </p:nvGrpSpPr>
        <p:grpSpPr>
          <a:xfrm>
            <a:off x="7145549" y="4498060"/>
            <a:ext cx="1801333" cy="1563103"/>
            <a:chOff x="7090954" y="1615886"/>
            <a:chExt cx="1801333" cy="1563103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7201" y="2344599"/>
              <a:ext cx="834390" cy="834390"/>
            </a:xfrm>
            <a:prstGeom prst="rect">
              <a:avLst/>
            </a:prstGeom>
          </p:spPr>
        </p:pic>
        <p:sp>
          <p:nvSpPr>
            <p:cNvPr id="21" name="テキスト ボックス 20"/>
            <p:cNvSpPr txBox="1"/>
            <p:nvPr/>
          </p:nvSpPr>
          <p:spPr>
            <a:xfrm>
              <a:off x="7090954" y="1615886"/>
              <a:ext cx="17141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 smtClean="0"/>
                <a:t>Funding Agency</a:t>
              </a:r>
              <a:endParaRPr kumimoji="1" lang="ja-JP" altLang="en-US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7138027" y="1854987"/>
              <a:ext cx="17542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 err="1">
                  <a:solidFill>
                    <a:schemeClr val="accent1"/>
                  </a:solidFill>
                </a:rPr>
                <a:t>Crossref</a:t>
              </a:r>
              <a:r>
                <a:rPr lang="en-US" altLang="ja-JP" b="1" dirty="0">
                  <a:solidFill>
                    <a:schemeClr val="accent1"/>
                  </a:solidFill>
                </a:rPr>
                <a:t> Funder, GRID, ISNI...</a:t>
              </a:r>
              <a:endParaRPr kumimoji="1" lang="ja-JP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170167" y="4081900"/>
            <a:ext cx="2037161" cy="651789"/>
            <a:chOff x="151557" y="3764958"/>
            <a:chExt cx="2037161" cy="651789"/>
          </a:xfrm>
        </p:grpSpPr>
        <p:pic>
          <p:nvPicPr>
            <p:cNvPr id="64" name="図 6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6929" y="3764958"/>
              <a:ext cx="651789" cy="651789"/>
            </a:xfrm>
            <a:prstGeom prst="rect">
              <a:avLst/>
            </a:prstGeom>
          </p:spPr>
        </p:pic>
        <p:pic>
          <p:nvPicPr>
            <p:cNvPr id="61" name="図 6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456" y="3854560"/>
              <a:ext cx="472584" cy="472584"/>
            </a:xfrm>
            <a:prstGeom prst="rect">
              <a:avLst/>
            </a:prstGeom>
          </p:spPr>
        </p:pic>
        <p:pic>
          <p:nvPicPr>
            <p:cNvPr id="63" name="図 6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57" y="3766710"/>
              <a:ext cx="689010" cy="648285"/>
            </a:xfrm>
            <a:prstGeom prst="rect">
              <a:avLst/>
            </a:prstGeom>
          </p:spPr>
        </p:pic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387" y="5444085"/>
            <a:ext cx="640162" cy="640162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6241237" y="6152764"/>
            <a:ext cx="215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Research </a:t>
            </a:r>
            <a:r>
              <a:rPr kumimoji="1" lang="en-US" altLang="ja-JP" dirty="0" smtClean="0"/>
              <a:t>Institution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B70EE57-38B2-F146-B557-E6E7AF459889}"/>
              </a:ext>
            </a:extLst>
          </p:cNvPr>
          <p:cNvSpPr txBox="1"/>
          <p:nvPr/>
        </p:nvSpPr>
        <p:spPr>
          <a:xfrm>
            <a:off x="5569564" y="6454129"/>
            <a:ext cx="299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chemeClr val="accent1"/>
                </a:solidFill>
              </a:rPr>
              <a:t>Institutional ID</a:t>
            </a:r>
            <a:r>
              <a:rPr lang="en-US" altLang="ja-JP" b="1" dirty="0" smtClean="0">
                <a:solidFill>
                  <a:schemeClr val="accent1"/>
                </a:solidFill>
              </a:rPr>
              <a:t>, </a:t>
            </a:r>
            <a:r>
              <a:rPr lang="en-US" altLang="ja-JP" b="1" dirty="0">
                <a:solidFill>
                  <a:schemeClr val="accent1"/>
                </a:solidFill>
              </a:rPr>
              <a:t>GRID, ISNI...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AA4CC8C3-2B9F-874D-A3A1-9D3DAF24FD5E}"/>
              </a:ext>
            </a:extLst>
          </p:cNvPr>
          <p:cNvCxnSpPr>
            <a:cxnSpLocks/>
          </p:cNvCxnSpPr>
          <p:nvPr/>
        </p:nvCxnSpPr>
        <p:spPr>
          <a:xfrm flipV="1">
            <a:off x="5588059" y="4085919"/>
            <a:ext cx="842958" cy="643106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096" y="3635999"/>
            <a:ext cx="796928" cy="796928"/>
          </a:xfrm>
          <a:prstGeom prst="rect">
            <a:avLst/>
          </a:prstGeom>
        </p:spPr>
      </p:pic>
      <p:sp>
        <p:nvSpPr>
          <p:cNvPr id="59" name="テキスト ボックス 58"/>
          <p:cNvSpPr txBox="1"/>
          <p:nvPr/>
        </p:nvSpPr>
        <p:spPr>
          <a:xfrm>
            <a:off x="5929614" y="3278914"/>
            <a:ext cx="2462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 smtClean="0">
                <a:solidFill>
                  <a:schemeClr val="accent1"/>
                </a:solidFill>
              </a:rPr>
              <a:t>Researcher ID, ORCID…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489D43E-817E-3642-A79E-F3365ADC13E1}"/>
              </a:ext>
            </a:extLst>
          </p:cNvPr>
          <p:cNvSpPr txBox="1"/>
          <p:nvPr/>
        </p:nvSpPr>
        <p:spPr>
          <a:xfrm>
            <a:off x="6489319" y="3006341"/>
            <a:ext cx="124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 smtClean="0"/>
              <a:t>Researcher</a:t>
            </a:r>
            <a:endParaRPr kumimoji="1" lang="ja-JP" altLang="en-US" dirty="0"/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C1B9CC9B-72BB-7D4F-B225-BE68DD6BA4E1}"/>
              </a:ext>
            </a:extLst>
          </p:cNvPr>
          <p:cNvCxnSpPr>
            <a:cxnSpLocks/>
          </p:cNvCxnSpPr>
          <p:nvPr/>
        </p:nvCxnSpPr>
        <p:spPr>
          <a:xfrm>
            <a:off x="5695575" y="4968678"/>
            <a:ext cx="1381086" cy="0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774" y="5779205"/>
            <a:ext cx="663415" cy="66341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570" y="6239128"/>
            <a:ext cx="524160" cy="52416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75" y="5779442"/>
            <a:ext cx="662941" cy="662941"/>
          </a:xfrm>
          <a:prstGeom prst="rect">
            <a:avLst/>
          </a:prstGeom>
        </p:spPr>
      </p:pic>
      <p:pic>
        <p:nvPicPr>
          <p:cNvPr id="62" name="図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40" y="5701053"/>
            <a:ext cx="515741" cy="515741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41" y="5669121"/>
            <a:ext cx="551136" cy="551136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418998" y="4985808"/>
            <a:ext cx="1604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/>
              <a:t> </a:t>
            </a:r>
            <a:r>
              <a:rPr lang="en-US" altLang="ja-JP" dirty="0" smtClean="0"/>
              <a:t>Research Data</a:t>
            </a:r>
            <a:endParaRPr lang="ja-JP" altLang="en-US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81546" y="5282978"/>
            <a:ext cx="2323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chemeClr val="accent1"/>
                </a:solidFill>
              </a:rPr>
              <a:t>DOI, URI...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4" name="雲 13"/>
          <p:cNvSpPr/>
          <p:nvPr/>
        </p:nvSpPr>
        <p:spPr>
          <a:xfrm>
            <a:off x="3800907" y="4682726"/>
            <a:ext cx="1754623" cy="104609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Research Activity</a:t>
            </a:r>
            <a:endParaRPr kumimoji="1" lang="ja-JP" altLang="en-US" b="1" dirty="0"/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AA4CC8C3-2B9F-874D-A3A1-9D3DAF24FD5E}"/>
              </a:ext>
            </a:extLst>
          </p:cNvPr>
          <p:cNvCxnSpPr>
            <a:cxnSpLocks/>
          </p:cNvCxnSpPr>
          <p:nvPr/>
        </p:nvCxnSpPr>
        <p:spPr>
          <a:xfrm flipH="1" flipV="1">
            <a:off x="4681202" y="4149006"/>
            <a:ext cx="1993" cy="496408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Mission of Discovery Platform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Discovery 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11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図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968" y="1444188"/>
            <a:ext cx="3209139" cy="193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7" name="左右矢印 106">
            <a:extLst>
              <a:ext uri="{FF2B5EF4-FFF2-40B4-BE49-F238E27FC236}">
                <a16:creationId xmlns:a16="http://schemas.microsoft.com/office/drawing/2014/main" id="{172CDD22-56D8-4B40-A372-A41E04D72CD7}"/>
              </a:ext>
            </a:extLst>
          </p:cNvPr>
          <p:cNvSpPr/>
          <p:nvPr/>
        </p:nvSpPr>
        <p:spPr>
          <a:xfrm>
            <a:off x="3384742" y="4146487"/>
            <a:ext cx="703635" cy="430518"/>
          </a:xfrm>
          <a:prstGeom prst="leftRightArrow">
            <a:avLst>
              <a:gd name="adj1" fmla="val 50000"/>
              <a:gd name="adj2" fmla="val 4521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" name="AutoShape 2" descr="Springer Nature">
            <a:extLst>
              <a:ext uri="{FF2B5EF4-FFF2-40B4-BE49-F238E27FC236}">
                <a16:creationId xmlns:a16="http://schemas.microsoft.com/office/drawing/2014/main" id="{C5B96130-3B09-B84F-9CCA-4A24F36868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765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97F3A51-451F-0442-BF1B-29358346C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8" y="3520985"/>
            <a:ext cx="3209139" cy="2676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91" y="3277473"/>
            <a:ext cx="4910608" cy="3558691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473121" y="1282804"/>
            <a:ext cx="523538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altLang="ja-JP" sz="2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NII Knowledge Graph</a:t>
            </a:r>
            <a:endParaRPr lang="en-US" altLang="ja-JP" sz="20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altLang="ja-JP" dirty="0" smtClean="0">
                <a:latin typeface="+mn-ea"/>
              </a:rPr>
              <a:t>Aggregate from various DBs</a:t>
            </a:r>
            <a:endParaRPr lang="en-US" altLang="ja-JP" dirty="0">
              <a:latin typeface="+mn-ea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altLang="ja-JP" dirty="0" smtClean="0">
                <a:latin typeface="+mn-ea"/>
              </a:rPr>
              <a:t>Define</a:t>
            </a:r>
            <a:r>
              <a:rPr lang="en-US" altLang="ja-JP" dirty="0" smtClean="0">
                <a:latin typeface="+mn-ea"/>
              </a:rPr>
              <a:t> Entity Links</a:t>
            </a:r>
            <a:endParaRPr lang="en-US" altLang="ja-JP" dirty="0">
              <a:latin typeface="+mn-ea"/>
            </a:endParaRP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en-US" altLang="ja-JP" sz="2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User Interface</a:t>
            </a:r>
            <a:endParaRPr lang="en-US" altLang="ja-JP" sz="20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altLang="ja-JP" dirty="0" smtClean="0">
                <a:latin typeface="+mn-ea"/>
              </a:rPr>
              <a:t>Support Discovery Experience for Research Data </a:t>
            </a:r>
            <a:r>
              <a:rPr lang="en-US" altLang="ja-JP" dirty="0" smtClean="0">
                <a:latin typeface="+mn-ea"/>
              </a:rPr>
              <a:t>via</a:t>
            </a:r>
            <a:r>
              <a:rPr lang="en-US" altLang="ja-JP" dirty="0" smtClean="0">
                <a:latin typeface="+mn-ea"/>
              </a:rPr>
              <a:t> Article and Project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Discovery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76930" y="6632275"/>
            <a:ext cx="2057400" cy="234778"/>
          </a:xfrm>
        </p:spPr>
        <p:txBody>
          <a:bodyPr/>
          <a:lstStyle/>
          <a:p>
            <a:fld id="{E7AFE261-7F68-4982-95EC-5688F73738B5}" type="slidenum">
              <a:rPr kumimoji="1" lang="ja-JP" altLang="en-US" smtClean="0"/>
              <a:t>40</a:t>
            </a:fld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" y="547362"/>
            <a:ext cx="2623139" cy="44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2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2800288"/>
            <a:ext cx="4405077" cy="2869949"/>
          </a:xfrm>
        </p:spPr>
        <p:txBody>
          <a:bodyPr>
            <a:normAutofit/>
          </a:bodyPr>
          <a:lstStyle/>
          <a:p>
            <a:pPr algn="just"/>
            <a:r>
              <a:rPr kumimoji="1" lang="en-US" altLang="ja-JP" sz="2600" b="1" dirty="0" smtClean="0">
                <a:solidFill>
                  <a:schemeClr val="accent5">
                    <a:lumMod val="75000"/>
                  </a:schemeClr>
                </a:solidFill>
              </a:rPr>
              <a:t>Deployment</a:t>
            </a:r>
            <a:endParaRPr kumimoji="1" lang="en-US" altLang="ja-JP" sz="26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 algn="just"/>
            <a:r>
              <a:rPr lang="en-US" altLang="ja-JP" sz="2200" dirty="0"/>
              <a:t>2019 </a:t>
            </a:r>
            <a:r>
              <a:rPr lang="en-US" altLang="ja-JP" sz="2200" dirty="0" smtClean="0"/>
              <a:t>Pilot Operation</a:t>
            </a:r>
            <a:endParaRPr lang="en-US" altLang="ja-JP" sz="2200" dirty="0"/>
          </a:p>
          <a:p>
            <a:pPr lvl="1" algn="just"/>
            <a:r>
              <a:rPr kumimoji="1" lang="en-US" altLang="ja-JP" sz="2200" dirty="0"/>
              <a:t>2020 </a:t>
            </a:r>
            <a:r>
              <a:rPr kumimoji="1" lang="en-US" altLang="ja-JP" sz="2200" dirty="0" smtClean="0"/>
              <a:t>Production Operation</a:t>
            </a:r>
          </a:p>
          <a:p>
            <a:pPr algn="just"/>
            <a:r>
              <a:rPr lang="en-US" altLang="ja-JP" sz="2600" b="1" dirty="0" smtClean="0">
                <a:solidFill>
                  <a:schemeClr val="accent5">
                    <a:lumMod val="75000"/>
                  </a:schemeClr>
                </a:solidFill>
              </a:rPr>
              <a:t>Integration</a:t>
            </a:r>
          </a:p>
          <a:p>
            <a:pPr lvl="1" algn="just"/>
            <a:r>
              <a:rPr lang="en-US" altLang="ja-JP" sz="2200" dirty="0" smtClean="0"/>
              <a:t>Domestic Domain DBs</a:t>
            </a:r>
            <a:endParaRPr lang="en-US" altLang="ja-JP" sz="2200" dirty="0"/>
          </a:p>
          <a:p>
            <a:pPr lvl="1" algn="just"/>
            <a:r>
              <a:rPr lang="en-US" altLang="ja-JP" sz="2200" dirty="0" smtClean="0"/>
              <a:t>Service Level Integration</a:t>
            </a:r>
            <a:endParaRPr lang="en-US" altLang="ja-JP" sz="2200" dirty="0"/>
          </a:p>
          <a:p>
            <a:pPr marL="990600" lvl="2" algn="just"/>
            <a:r>
              <a:rPr lang="en-US" altLang="ja-JP" sz="1800" dirty="0" smtClean="0"/>
              <a:t>API, Backend Data</a:t>
            </a:r>
            <a:endParaRPr lang="en-US" altLang="ja-JP" sz="1800" dirty="0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Future Plan on Discovery Platform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Discovery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41</a:t>
            </a:fld>
            <a:endParaRPr kumimoji="1" lang="ja-JP" altLang="en-US"/>
          </a:p>
        </p:txBody>
      </p:sp>
      <p:grpSp>
        <p:nvGrpSpPr>
          <p:cNvPr id="65" name="グループ化 64"/>
          <p:cNvGrpSpPr/>
          <p:nvPr/>
        </p:nvGrpSpPr>
        <p:grpSpPr>
          <a:xfrm>
            <a:off x="4766762" y="4372822"/>
            <a:ext cx="3840714" cy="2219893"/>
            <a:chOff x="5146994" y="4345663"/>
            <a:chExt cx="3840714" cy="2219893"/>
          </a:xfrm>
        </p:grpSpPr>
        <p:pic>
          <p:nvPicPr>
            <p:cNvPr id="64" name="図 6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05" t="21689" r="29429" b="55997"/>
            <a:stretch/>
          </p:blipFill>
          <p:spPr>
            <a:xfrm>
              <a:off x="5146994" y="4345663"/>
              <a:ext cx="3840714" cy="12155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05" t="64307" r="29429" b="14621"/>
            <a:stretch/>
          </p:blipFill>
          <p:spPr>
            <a:xfrm>
              <a:off x="5146994" y="5417651"/>
              <a:ext cx="3840712" cy="11479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角丸四角形 4"/>
            <p:cNvSpPr/>
            <p:nvPr/>
          </p:nvSpPr>
          <p:spPr>
            <a:xfrm>
              <a:off x="5183314" y="5940544"/>
              <a:ext cx="1516249" cy="9811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6" name="コンテンツ プレースホルダー 2"/>
          <p:cNvSpPr txBox="1">
            <a:spLocks/>
          </p:cNvSpPr>
          <p:nvPr/>
        </p:nvSpPr>
        <p:spPr>
          <a:xfrm>
            <a:off x="4572001" y="2800288"/>
            <a:ext cx="4300396" cy="1545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ja-JP" sz="2600" b="1" dirty="0" smtClean="0">
                <a:solidFill>
                  <a:schemeClr val="accent5">
                    <a:lumMod val="75000"/>
                  </a:schemeClr>
                </a:solidFill>
              </a:rPr>
              <a:t>Collaboration</a:t>
            </a:r>
            <a:endParaRPr lang="en-US" altLang="ja-JP" sz="2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 algn="just"/>
            <a:r>
              <a:rPr lang="en-US" altLang="ja-JP" sz="2200" dirty="0" err="1" smtClean="0"/>
              <a:t>OpenAIRE</a:t>
            </a:r>
            <a:endParaRPr lang="en-US" altLang="ja-JP" sz="2200" dirty="0" smtClean="0"/>
          </a:p>
          <a:p>
            <a:pPr lvl="1" algn="just"/>
            <a:r>
              <a:rPr lang="en-US" altLang="ja-JP" sz="2200" dirty="0" smtClean="0"/>
              <a:t>Data Level Collaboration</a:t>
            </a:r>
            <a:endParaRPr lang="en-US" altLang="ja-JP" sz="1700" dirty="0" smtClean="0"/>
          </a:p>
          <a:p>
            <a:pPr marL="990600" lvl="2" algn="just"/>
            <a:r>
              <a:rPr lang="en-US" altLang="ja-JP" dirty="0" smtClean="0"/>
              <a:t>Knowledge Graph Exchange</a:t>
            </a:r>
            <a:endParaRPr lang="en-US" altLang="ja-JP" dirty="0" smtClean="0"/>
          </a:p>
        </p:txBody>
      </p:sp>
      <p:sp>
        <p:nvSpPr>
          <p:cNvPr id="67" name="角丸四角形 66"/>
          <p:cNvSpPr/>
          <p:nvPr/>
        </p:nvSpPr>
        <p:spPr>
          <a:xfrm>
            <a:off x="628650" y="1418690"/>
            <a:ext cx="7886700" cy="114884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altLang="ja-JP" sz="2000" b="1" dirty="0" smtClean="0"/>
              <a:t>FY2017 : Data Aggregation, API Specification, Initial UI Development</a:t>
            </a:r>
            <a:endParaRPr lang="en-US" altLang="ja-JP" sz="2000" b="1" dirty="0"/>
          </a:p>
          <a:p>
            <a:pPr algn="just"/>
            <a:r>
              <a:rPr lang="en-US" altLang="ja-JP" sz="2000" b="1" dirty="0" smtClean="0"/>
              <a:t>FY2018 : Knowledge Graph Development, UI Improvement …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314727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Mission of Publication Platform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42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Publication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コンテンツ プレースホルダー 16"/>
          <p:cNvSpPr>
            <a:spLocks noGrp="1"/>
          </p:cNvSpPr>
          <p:nvPr>
            <p:ph idx="1"/>
          </p:nvPr>
        </p:nvSpPr>
        <p:spPr>
          <a:xfrm>
            <a:off x="628649" y="1309815"/>
            <a:ext cx="8045001" cy="49081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sz="2800" b="1" dirty="0" smtClean="0">
                <a:solidFill>
                  <a:schemeClr val="accent5">
                    <a:lumMod val="75000"/>
                  </a:schemeClr>
                </a:solidFill>
              </a:rPr>
              <a:t>Aa a Article Repository</a:t>
            </a:r>
            <a:endParaRPr lang="ja-JP" alt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ja-JP" sz="2400" dirty="0" smtClean="0"/>
              <a:t>Institutional and Funding Agency’s Mandate</a:t>
            </a:r>
            <a:endParaRPr lang="ja-JP" altLang="en-US" sz="2400" dirty="0"/>
          </a:p>
          <a:p>
            <a:pPr lvl="2">
              <a:lnSpc>
                <a:spcPct val="100000"/>
              </a:lnSpc>
            </a:pPr>
            <a:r>
              <a:rPr lang="en-US" altLang="ja-JP" sz="1800" dirty="0" smtClean="0"/>
              <a:t>Support Different Type of Workflow in each Institution</a:t>
            </a:r>
            <a:endParaRPr lang="ja-JP" altLang="en-US" sz="1800" dirty="0"/>
          </a:p>
          <a:p>
            <a:pPr lvl="2">
              <a:lnSpc>
                <a:spcPct val="100000"/>
              </a:lnSpc>
            </a:pPr>
            <a:r>
              <a:rPr lang="en-US" altLang="ja-JP" sz="1800" dirty="0" smtClean="0"/>
              <a:t>Reduce Workload for Registration and Publication</a:t>
            </a:r>
            <a:endParaRPr lang="ja-JP" altLang="en-US" sz="1800" dirty="0"/>
          </a:p>
          <a:p>
            <a:pPr lvl="1">
              <a:lnSpc>
                <a:spcPct val="100000"/>
              </a:lnSpc>
            </a:pPr>
            <a:r>
              <a:rPr lang="en-US" altLang="ja-JP" sz="2400" dirty="0"/>
              <a:t>JAIRO </a:t>
            </a:r>
            <a:r>
              <a:rPr lang="en-US" altLang="ja-JP" sz="2400" dirty="0" smtClean="0"/>
              <a:t>Cloud Service</a:t>
            </a:r>
            <a:endParaRPr lang="ja-JP" altLang="en-US" sz="2400" dirty="0"/>
          </a:p>
          <a:p>
            <a:pPr lvl="2">
              <a:lnSpc>
                <a:spcPct val="100000"/>
              </a:lnSpc>
            </a:pPr>
            <a:r>
              <a:rPr lang="en-US" altLang="ja-JP" sz="1800" dirty="0" smtClean="0"/>
              <a:t>Be Ready to Accept All of Japanese Universities and Research Institutions</a:t>
            </a:r>
            <a:endParaRPr lang="en-US" altLang="ja-JP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altLang="ja-JP" sz="2800" b="1" dirty="0" smtClean="0">
                <a:solidFill>
                  <a:schemeClr val="accent5">
                    <a:lumMod val="75000"/>
                  </a:schemeClr>
                </a:solidFill>
              </a:rPr>
              <a:t>As a Data Repository</a:t>
            </a:r>
            <a:endParaRPr lang="ja-JP" alt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ja-JP" sz="2400" dirty="0" smtClean="0"/>
              <a:t>Support </a:t>
            </a:r>
            <a:r>
              <a:rPr lang="en-US" altLang="ja-JP" sz="2400" dirty="0" err="1" smtClean="0"/>
              <a:t>Stressless</a:t>
            </a:r>
            <a:r>
              <a:rPr lang="en-US" altLang="ja-JP" sz="2400" dirty="0" smtClean="0"/>
              <a:t> Deposit Evidence Data with Article</a:t>
            </a:r>
            <a:endParaRPr lang="en-US" altLang="ja-JP" sz="2400" dirty="0"/>
          </a:p>
          <a:p>
            <a:pPr lvl="1">
              <a:lnSpc>
                <a:spcPct val="100000"/>
              </a:lnSpc>
            </a:pPr>
            <a:r>
              <a:rPr lang="en-US" altLang="ja-JP" sz="2400" dirty="0" smtClean="0"/>
              <a:t>Support Respective Demand in Different Use case</a:t>
            </a:r>
            <a:endParaRPr lang="en-US" altLang="ja-JP" sz="2400" dirty="0"/>
          </a:p>
          <a:p>
            <a:pPr lvl="1">
              <a:lnSpc>
                <a:spcPct val="100000"/>
              </a:lnSpc>
            </a:pPr>
            <a:r>
              <a:rPr lang="en-US" altLang="ja-JP" sz="2400" dirty="0" smtClean="0"/>
              <a:t>Support Scalable Operation</a:t>
            </a:r>
            <a:endParaRPr lang="ja-JP" altLang="en-US" sz="2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47604" y="5787650"/>
            <a:ext cx="2848793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800" dirty="0" smtClean="0"/>
              <a:t>How to Realize IT?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0155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628649" y="1309816"/>
            <a:ext cx="8098891" cy="31191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Current WEKO2</a:t>
            </a:r>
            <a:endParaRPr kumimoji="1" lang="en-US" altLang="ja-JP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ja-JP" sz="2000" dirty="0" smtClean="0"/>
              <a:t>Gradually Specialized for Journal Article Repository</a:t>
            </a:r>
            <a:endParaRPr lang="en-US" altLang="ja-JP" sz="2000" dirty="0" smtClean="0"/>
          </a:p>
          <a:p>
            <a:pPr lvl="1">
              <a:lnSpc>
                <a:spcPct val="100000"/>
              </a:lnSpc>
            </a:pPr>
            <a:r>
              <a:rPr kumimoji="1" lang="en-US" altLang="ja-JP" sz="2000" u="sng" dirty="0" smtClean="0"/>
              <a:t>Add Functions based on Practical Requests from JAIRO</a:t>
            </a:r>
            <a:r>
              <a:rPr kumimoji="1" lang="ja-JP" altLang="en-US" sz="2000" u="sng" dirty="0" smtClean="0"/>
              <a:t> </a:t>
            </a:r>
            <a:r>
              <a:rPr kumimoji="1" lang="en-US" altLang="ja-JP" sz="2000" u="sng" dirty="0" smtClean="0"/>
              <a:t>Cloud Users</a:t>
            </a:r>
            <a:endParaRPr lang="en-US" altLang="ja-JP" sz="2000" u="sng" dirty="0"/>
          </a:p>
          <a:p>
            <a:pPr>
              <a:lnSpc>
                <a:spcPct val="100000"/>
              </a:lnSpc>
            </a:pPr>
            <a:endParaRPr kumimoji="1" lang="en-US" altLang="ja-JP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Future WEKO3</a:t>
            </a:r>
            <a:endParaRPr kumimoji="1" lang="en-US" altLang="ja-JP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ja-JP" sz="2000" dirty="0" smtClean="0"/>
              <a:t>Based on Invenio3 which is originally focused as Data Repository</a:t>
            </a:r>
            <a:endParaRPr lang="en-US" altLang="ja-JP" sz="2000" dirty="0" smtClean="0"/>
          </a:p>
          <a:p>
            <a:pPr lvl="1">
              <a:lnSpc>
                <a:spcPct val="100000"/>
              </a:lnSpc>
            </a:pPr>
            <a:r>
              <a:rPr kumimoji="1" lang="en-US" altLang="ja-JP" sz="2000" dirty="0" smtClean="0"/>
              <a:t>Integrate WEKO2 Functions into Invenio3</a:t>
            </a:r>
            <a:endParaRPr kumimoji="1" lang="en-US" altLang="ja-JP" sz="2000" dirty="0" smtClean="0"/>
          </a:p>
        </p:txBody>
      </p:sp>
      <p:sp>
        <p:nvSpPr>
          <p:cNvPr id="14" name="正方形/長方形 13"/>
          <p:cNvSpPr/>
          <p:nvPr/>
        </p:nvSpPr>
        <p:spPr>
          <a:xfrm>
            <a:off x="986442" y="4485987"/>
            <a:ext cx="2372008" cy="2033116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ja-JP" dirty="0" smtClean="0"/>
              <a:t>WEKO3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Publication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432352"/>
            <a:ext cx="2340887" cy="585513"/>
          </a:xfrm>
          <a:prstGeom prst="rect">
            <a:avLst/>
          </a:prstGeom>
        </p:spPr>
      </p:pic>
      <p:sp>
        <p:nvSpPr>
          <p:cNvPr id="7" name="角丸四角形 6"/>
          <p:cNvSpPr/>
          <p:nvPr/>
        </p:nvSpPr>
        <p:spPr>
          <a:xfrm>
            <a:off x="1121268" y="4849194"/>
            <a:ext cx="2091351" cy="6344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600" dirty="0" smtClean="0"/>
              <a:t>Data Repository</a:t>
            </a:r>
            <a:endParaRPr kumimoji="1" lang="ja-JP" altLang="en-US" sz="1600" dirty="0"/>
          </a:p>
        </p:txBody>
      </p:sp>
      <p:sp>
        <p:nvSpPr>
          <p:cNvPr id="8" name="角丸四角形 7"/>
          <p:cNvSpPr/>
          <p:nvPr/>
        </p:nvSpPr>
        <p:spPr>
          <a:xfrm>
            <a:off x="1121268" y="5775612"/>
            <a:ext cx="2091351" cy="6858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600" dirty="0" smtClean="0"/>
              <a:t>Strengthen</a:t>
            </a:r>
          </a:p>
          <a:p>
            <a:pPr algn="ctr"/>
            <a:r>
              <a:rPr lang="en-US" altLang="ja-JP" sz="1600" dirty="0" smtClean="0"/>
              <a:t>Conventional Functions</a:t>
            </a:r>
            <a:endParaRPr kumimoji="1" lang="ja-JP" altLang="en-US" sz="1600" dirty="0"/>
          </a:p>
        </p:txBody>
      </p:sp>
      <p:cxnSp>
        <p:nvCxnSpPr>
          <p:cNvPr id="10" name="直線矢印コネクタ 9"/>
          <p:cNvCxnSpPr>
            <a:stCxn id="7" idx="2"/>
            <a:endCxn id="8" idx="0"/>
          </p:cNvCxnSpPr>
          <p:nvPr/>
        </p:nvCxnSpPr>
        <p:spPr>
          <a:xfrm>
            <a:off x="2166944" y="5483662"/>
            <a:ext cx="0" cy="2919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http://invenio-software.org/static/img/logo-invenio-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56" y="5166428"/>
            <a:ext cx="1175974" cy="29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左中かっこ 14"/>
          <p:cNvSpPr/>
          <p:nvPr/>
        </p:nvSpPr>
        <p:spPr>
          <a:xfrm>
            <a:off x="888543" y="1796404"/>
            <a:ext cx="172016" cy="588475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右カーブ矢印 15"/>
          <p:cNvSpPr/>
          <p:nvPr/>
        </p:nvSpPr>
        <p:spPr>
          <a:xfrm>
            <a:off x="484242" y="2047103"/>
            <a:ext cx="488887" cy="1988224"/>
          </a:xfrm>
          <a:prstGeom prst="curv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314586" y="5351750"/>
            <a:ext cx="3335894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Effective Development and Operation</a:t>
            </a:r>
            <a:endParaRPr kumimoji="1" lang="ja-JP" altLang="en-US" sz="1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31546" y="4422404"/>
            <a:ext cx="43237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Realize New Publication Platform based on sophisticated Invenio3 Architecture</a:t>
            </a:r>
            <a:endParaRPr kumimoji="1" lang="en-US" altLang="ja-JP" dirty="0" smtClean="0"/>
          </a:p>
          <a:p>
            <a:r>
              <a:rPr lang="ja-JP" altLang="en-US" sz="1600" dirty="0">
                <a:solidFill>
                  <a:schemeClr val="accent5">
                    <a:lumMod val="75000"/>
                  </a:schemeClr>
                </a:solidFill>
              </a:rPr>
              <a:t>（</a:t>
            </a:r>
            <a:r>
              <a:rPr lang="en-US" altLang="ja-JP" sz="1600" dirty="0" smtClean="0">
                <a:solidFill>
                  <a:schemeClr val="accent5">
                    <a:lumMod val="75000"/>
                  </a:schemeClr>
                </a:solidFill>
              </a:rPr>
              <a:t>Invenio3 = our RDM Platform in Architecture</a:t>
            </a:r>
            <a:r>
              <a:rPr lang="ja-JP" altLang="en-US" sz="1600" dirty="0" smtClean="0">
                <a:solidFill>
                  <a:schemeClr val="accent5">
                    <a:lumMod val="75000"/>
                  </a:schemeClr>
                </a:solidFill>
              </a:rPr>
              <a:t>）</a:t>
            </a:r>
            <a:endParaRPr lang="en-US" altLang="ja-JP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314586" y="5833281"/>
            <a:ext cx="333589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Domain Use-case by Extensibility</a:t>
            </a:r>
            <a:endParaRPr lang="ja-JP" altLang="en-US" sz="1600" dirty="0"/>
          </a:p>
        </p:txBody>
      </p:sp>
      <p:sp>
        <p:nvSpPr>
          <p:cNvPr id="21" name="曲折矢印 20"/>
          <p:cNvSpPr/>
          <p:nvPr/>
        </p:nvSpPr>
        <p:spPr>
          <a:xfrm rot="10800000" flipH="1">
            <a:off x="3904823" y="5296849"/>
            <a:ext cx="409763" cy="298197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曲折矢印 21"/>
          <p:cNvSpPr/>
          <p:nvPr/>
        </p:nvSpPr>
        <p:spPr>
          <a:xfrm rot="10800000" flipH="1">
            <a:off x="3904822" y="5768602"/>
            <a:ext cx="409763" cy="298197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" name="下矢印 2"/>
          <p:cNvSpPr/>
          <p:nvPr/>
        </p:nvSpPr>
        <p:spPr>
          <a:xfrm>
            <a:off x="5477347" y="2445839"/>
            <a:ext cx="344031" cy="270201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483848" y="2708594"/>
            <a:ext cx="241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Research Data Handling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432573" y="2379554"/>
            <a:ext cx="436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✖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97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Future Plan on Publication Platform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2779412"/>
            <a:ext cx="4676681" cy="364853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ja-JP" sz="2600" b="1" dirty="0" smtClean="0">
                <a:solidFill>
                  <a:schemeClr val="accent5">
                    <a:lumMod val="75000"/>
                  </a:schemeClr>
                </a:solidFill>
              </a:rPr>
              <a:t>Deployment to JC</a:t>
            </a:r>
            <a:endParaRPr lang="ja-JP" altLang="en-US" sz="2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altLang="ja-JP" sz="2200" dirty="0" smtClean="0"/>
              <a:t>FY2019 Pilot Operation</a:t>
            </a:r>
            <a:endParaRPr lang="ja-JP" altLang="en-US" sz="2200" dirty="0" smtClean="0"/>
          </a:p>
          <a:p>
            <a:pPr lvl="1">
              <a:lnSpc>
                <a:spcPct val="110000"/>
              </a:lnSpc>
            </a:pPr>
            <a:r>
              <a:rPr lang="en-US" altLang="ja-JP" sz="2200" dirty="0" smtClean="0"/>
              <a:t>FY2020 Production Operation</a:t>
            </a:r>
            <a:endParaRPr lang="ja-JP" altLang="en-US" sz="2200" dirty="0"/>
          </a:p>
          <a:p>
            <a:pPr>
              <a:lnSpc>
                <a:spcPct val="110000"/>
              </a:lnSpc>
            </a:pPr>
            <a:r>
              <a:rPr lang="en-US" altLang="ja-JP" sz="2600" b="1" dirty="0" smtClean="0">
                <a:solidFill>
                  <a:schemeClr val="accent5">
                    <a:lumMod val="75000"/>
                  </a:schemeClr>
                </a:solidFill>
              </a:rPr>
              <a:t>Case Study</a:t>
            </a:r>
            <a:endParaRPr lang="en-US" altLang="ja-JP" sz="26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altLang="ja-JP" sz="2200" dirty="0" smtClean="0"/>
              <a:t>JC Users</a:t>
            </a:r>
          </a:p>
          <a:p>
            <a:pPr lvl="2">
              <a:lnSpc>
                <a:spcPct val="110000"/>
              </a:lnSpc>
            </a:pPr>
            <a:r>
              <a:rPr lang="en-US" altLang="ja-JP" sz="1800" dirty="0" smtClean="0"/>
              <a:t>Institutional Use Case</a:t>
            </a:r>
            <a:endParaRPr lang="en-US" altLang="ja-JP" sz="1800" dirty="0" smtClean="0"/>
          </a:p>
          <a:p>
            <a:pPr lvl="1">
              <a:lnSpc>
                <a:spcPct val="110000"/>
              </a:lnSpc>
            </a:pPr>
            <a:r>
              <a:rPr lang="en-US" altLang="ja-JP" sz="2200" dirty="0" smtClean="0"/>
              <a:t>Research Domain</a:t>
            </a:r>
            <a:endParaRPr lang="en-US" altLang="ja-JP" sz="2200" dirty="0"/>
          </a:p>
          <a:p>
            <a:pPr lvl="2">
              <a:lnSpc>
                <a:spcPct val="110000"/>
              </a:lnSpc>
            </a:pPr>
            <a:r>
              <a:rPr lang="en-US" altLang="ja-JP" sz="1800" dirty="0" smtClean="0"/>
              <a:t>Requirements from each Domain</a:t>
            </a:r>
            <a:endParaRPr lang="en-US" altLang="ja-JP" sz="1800" dirty="0"/>
          </a:p>
          <a:p>
            <a:pPr lvl="1">
              <a:lnSpc>
                <a:spcPct val="110000"/>
              </a:lnSpc>
            </a:pPr>
            <a:endParaRPr kumimoji="1" lang="ja-JP" altLang="en-US" sz="2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44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Publication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DD1442B-2F61-694D-B9C2-5E83860518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548" y="4294165"/>
            <a:ext cx="2999985" cy="2278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4448596" y="2779412"/>
            <a:ext cx="4269891" cy="1659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ja-JP" b="1" dirty="0" smtClean="0">
                <a:solidFill>
                  <a:schemeClr val="accent5">
                    <a:lumMod val="75000"/>
                  </a:schemeClr>
                </a:solidFill>
              </a:rPr>
              <a:t>Collaboration</a:t>
            </a:r>
            <a:endParaRPr lang="ja-JP" alt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altLang="ja-JP" dirty="0"/>
              <a:t>COAR</a:t>
            </a:r>
            <a:r>
              <a:rPr lang="ja-JP" altLang="en-US" sz="2200" dirty="0" smtClean="0"/>
              <a:t>（</a:t>
            </a:r>
            <a:r>
              <a:rPr lang="en-US" altLang="ja-JP" sz="2200" dirty="0" smtClean="0"/>
              <a:t>Especially NGR Fun</a:t>
            </a:r>
            <a:r>
              <a:rPr lang="ja-JP" altLang="en-US" sz="2200" dirty="0" smtClean="0"/>
              <a:t>）</a:t>
            </a:r>
            <a:endParaRPr lang="en-US" altLang="ja-JP" sz="2200" dirty="0"/>
          </a:p>
          <a:p>
            <a:pPr lvl="1">
              <a:lnSpc>
                <a:spcPct val="110000"/>
              </a:lnSpc>
            </a:pPr>
            <a:r>
              <a:rPr lang="en-US" altLang="ja-JP" dirty="0"/>
              <a:t>CERN</a:t>
            </a:r>
            <a:r>
              <a:rPr lang="ja-JP" altLang="en-US" dirty="0"/>
              <a:t> </a:t>
            </a:r>
            <a:r>
              <a:rPr lang="en-US" altLang="ja-JP" dirty="0"/>
              <a:t>&amp;</a:t>
            </a:r>
            <a:r>
              <a:rPr lang="ja-JP" altLang="en-US" dirty="0"/>
              <a:t> </a:t>
            </a:r>
            <a:r>
              <a:rPr lang="en-US" altLang="ja-JP" dirty="0"/>
              <a:t>Invenio</a:t>
            </a:r>
            <a:r>
              <a:rPr lang="ja-JP" altLang="en-US" dirty="0"/>
              <a:t> </a:t>
            </a:r>
            <a:r>
              <a:rPr lang="en-US" altLang="ja-JP" dirty="0"/>
              <a:t>Community</a:t>
            </a:r>
            <a:endParaRPr lang="ja-JP" altLang="en-US" dirty="0"/>
          </a:p>
        </p:txBody>
      </p:sp>
      <p:sp>
        <p:nvSpPr>
          <p:cNvPr id="12" name="角丸四角形 11"/>
          <p:cNvSpPr/>
          <p:nvPr/>
        </p:nvSpPr>
        <p:spPr>
          <a:xfrm>
            <a:off x="628650" y="1418690"/>
            <a:ext cx="7886700" cy="114884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000" b="1" dirty="0" smtClean="0"/>
              <a:t>FY2017 : WEKO2 Functions, Basic User Interface</a:t>
            </a:r>
            <a:endParaRPr lang="en-US" altLang="ja-JP" sz="2000" b="1" dirty="0"/>
          </a:p>
          <a:p>
            <a:pPr marL="1520825" indent="-1520825"/>
            <a:r>
              <a:rPr lang="en-US" altLang="ja-JP" sz="2000" b="1" dirty="0" smtClean="0"/>
              <a:t>FY2018 : Workflow Function, User Interface, Data Related Functions</a:t>
            </a:r>
            <a:endParaRPr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507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257550" y="1646453"/>
            <a:ext cx="2647950" cy="1447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How to realize our RDM Platform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3233793"/>
            <a:ext cx="8410575" cy="3227203"/>
          </a:xfrm>
        </p:spPr>
        <p:txBody>
          <a:bodyPr>
            <a:noAutofit/>
          </a:bodyPr>
          <a:lstStyle/>
          <a:p>
            <a:r>
              <a:rPr lang="en-US" altLang="ja-JP" sz="2000" dirty="0" smtClean="0"/>
              <a:t>Establish corroborative development with the Western projects</a:t>
            </a:r>
            <a:endParaRPr kumimoji="1" lang="en-US" altLang="ja-JP" sz="1800" dirty="0"/>
          </a:p>
          <a:p>
            <a:r>
              <a:rPr kumimoji="1" lang="en-US" altLang="ja-JP" sz="2000" dirty="0" smtClean="0"/>
              <a:t>Our Functional Requirements</a:t>
            </a:r>
            <a:endParaRPr kumimoji="1" lang="en-US" altLang="ja-JP" sz="2000" dirty="0"/>
          </a:p>
          <a:p>
            <a:pPr lvl="1"/>
            <a:r>
              <a:rPr lang="en-US" altLang="ja-JP" sz="1800" dirty="0" smtClean="0"/>
              <a:t>Connection to Institutional </a:t>
            </a:r>
            <a:r>
              <a:rPr lang="en-US" altLang="ja-JP" sz="1800" dirty="0"/>
              <a:t>S</a:t>
            </a:r>
            <a:r>
              <a:rPr lang="en-US" altLang="ja-JP" sz="1800" dirty="0" smtClean="0"/>
              <a:t>torage </a:t>
            </a:r>
            <a:r>
              <a:rPr lang="en-US" altLang="ja-JP" sz="1800" dirty="0"/>
              <a:t>S</a:t>
            </a:r>
            <a:r>
              <a:rPr lang="en-US" altLang="ja-JP" sz="1800" dirty="0" smtClean="0"/>
              <a:t>ervice</a:t>
            </a:r>
          </a:p>
          <a:p>
            <a:pPr lvl="1"/>
            <a:r>
              <a:rPr kumimoji="1" lang="en-US" altLang="ja-JP" sz="1800" dirty="0" smtClean="0"/>
              <a:t>Institutional Level Control Panel (Storage Configuration, Plugin Configuration)</a:t>
            </a:r>
            <a:endParaRPr kumimoji="1" lang="en-US" altLang="ja-JP" sz="1800" dirty="0"/>
          </a:p>
          <a:p>
            <a:pPr lvl="1"/>
            <a:r>
              <a:rPr lang="en-US" altLang="ja-JP" sz="1800" dirty="0" smtClean="0"/>
              <a:t>SAML Authentication and  connect with VO Platform</a:t>
            </a:r>
            <a:endParaRPr kumimoji="1" lang="en-US" altLang="ja-JP" sz="1800" dirty="0" smtClean="0"/>
          </a:p>
          <a:p>
            <a:pPr lvl="1"/>
            <a:r>
              <a:rPr kumimoji="1" lang="en-US" altLang="ja-JP" sz="1800" dirty="0" smtClean="0"/>
              <a:t>Metadata Management Functionality </a:t>
            </a:r>
            <a:endParaRPr kumimoji="1" lang="en-US" altLang="ja-JP" sz="1800" dirty="0"/>
          </a:p>
          <a:p>
            <a:pPr lvl="1"/>
            <a:r>
              <a:rPr lang="en-US" altLang="ja-JP" sz="1800" dirty="0" smtClean="0"/>
              <a:t>Easy deposit function to JAIRO Cloud</a:t>
            </a:r>
            <a:endParaRPr kumimoji="1" lang="en-US" altLang="ja-JP" sz="1800" dirty="0"/>
          </a:p>
          <a:p>
            <a:pPr lvl="1"/>
            <a:r>
              <a:rPr kumimoji="1" lang="en-US" altLang="ja-JP" sz="1800" dirty="0" smtClean="0"/>
              <a:t>Mash-up with other </a:t>
            </a:r>
            <a:r>
              <a:rPr lang="en-US" altLang="ja-JP" sz="1800" dirty="0" smtClean="0"/>
              <a:t>scholarly</a:t>
            </a:r>
            <a:r>
              <a:rPr kumimoji="1" lang="en-US" altLang="ja-JP" sz="1800" dirty="0" smtClean="0"/>
              <a:t> information services in Japan</a:t>
            </a:r>
            <a:endParaRPr kumimoji="1" lang="en-US" altLang="ja-JP" sz="1800" dirty="0"/>
          </a:p>
        </p:txBody>
      </p:sp>
      <p:pic>
        <p:nvPicPr>
          <p:cNvPr id="4" name="Picture 16" descr="research data graphi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4" b="13611"/>
          <a:stretch/>
        </p:blipFill>
        <p:spPr bwMode="auto">
          <a:xfrm>
            <a:off x="6302416" y="1646453"/>
            <a:ext cx="2308184" cy="1425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コンテンツ プレースホルダ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6586" y="1760753"/>
            <a:ext cx="2409879" cy="121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グループ化 5"/>
          <p:cNvGrpSpPr/>
          <p:nvPr/>
        </p:nvGrpSpPr>
        <p:grpSpPr>
          <a:xfrm>
            <a:off x="457200" y="2246528"/>
            <a:ext cx="2362200" cy="847725"/>
            <a:chOff x="645559" y="1600197"/>
            <a:chExt cx="5971862" cy="2143128"/>
          </a:xfrm>
        </p:grpSpPr>
        <p:pic>
          <p:nvPicPr>
            <p:cNvPr id="7" name="Picture 4" descr="https://www.eudat.eu/sites/default/files/logo-b2drop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559" y="1600200"/>
              <a:ext cx="1847849" cy="214312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https://www.eudat.eu/sites/default/files/logo-b2shar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7485" y="1600198"/>
              <a:ext cx="1847850" cy="214312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2" descr="https://www.eudat.eu/sites/default/files/logo-b2sa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9572" y="1600197"/>
              <a:ext cx="1847849" cy="214312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14" descr="Ho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39" y="1563460"/>
            <a:ext cx="1101486" cy="671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80" b="78236"/>
          <a:stretch/>
        </p:blipFill>
        <p:spPr>
          <a:xfrm>
            <a:off x="6426792" y="1646454"/>
            <a:ext cx="1300418" cy="426308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482900" y="5999331"/>
            <a:ext cx="817820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/>
              <a:t>Advantage of OSF is its “Flexible” and “Extensible” architecture</a:t>
            </a:r>
            <a:endParaRPr kumimoji="1" lang="ja-JP" altLang="en-US" sz="2400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2452-05D1-4BBA-A605-687A031DD92F}" type="slidenum">
              <a:rPr kumimoji="1" lang="ja-JP" altLang="en-US" smtClean="0"/>
              <a:t>45</a:t>
            </a:fld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925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New Service</a:t>
            </a:r>
            <a:endParaRPr kumimoji="1" lang="ja-JP" altLang="en-US" sz="3600" dirty="0"/>
          </a:p>
        </p:txBody>
      </p:sp>
      <p:pic>
        <p:nvPicPr>
          <p:cNvPr id="6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0" y="2129279"/>
            <a:ext cx="2644265" cy="1633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611665"/>
            <a:ext cx="2057400" cy="234778"/>
          </a:xfrm>
        </p:spPr>
        <p:txBody>
          <a:bodyPr/>
          <a:lstStyle/>
          <a:p>
            <a:fld id="{1A4A2D93-A84D-421E-AD55-063977C8F195}" type="slidenum">
              <a:rPr kumimoji="1" lang="ja-JP" altLang="en-US" smtClean="0"/>
              <a:t>46</a:t>
            </a:fld>
            <a:endParaRPr kumimoji="1" lang="ja-JP" altLang="en-US" dirty="0"/>
          </a:p>
        </p:txBody>
      </p:sp>
      <p:pic>
        <p:nvPicPr>
          <p:cNvPr id="7" name="コンテンツ プレースホルダ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565" y="2129280"/>
            <a:ext cx="2644263" cy="163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コンテンツ プレースホルダ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39" y="2129279"/>
            <a:ext cx="2644265" cy="1633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テキスト ボックス 8"/>
          <p:cNvSpPr txBox="1"/>
          <p:nvPr/>
        </p:nvSpPr>
        <p:spPr>
          <a:xfrm>
            <a:off x="507063" y="1613979"/>
            <a:ext cx="2140394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kumimoji="1" lang="en-US" altLang="ja-JP" sz="1600" dirty="0" smtClean="0"/>
              <a:t>Manage Research Data </a:t>
            </a:r>
          </a:p>
          <a:p>
            <a:pPr algn="ctr">
              <a:lnSpc>
                <a:spcPts val="1600"/>
              </a:lnSpc>
            </a:pPr>
            <a:r>
              <a:rPr kumimoji="1" lang="en-US" altLang="ja-JP" sz="1600" dirty="0" smtClean="0"/>
              <a:t>by Research Project</a:t>
            </a:r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84703" y="1613979"/>
            <a:ext cx="2652008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kumimoji="1" lang="en-US" altLang="ja-JP" sz="1600" dirty="0" smtClean="0"/>
              <a:t>Share Research Data within </a:t>
            </a:r>
          </a:p>
          <a:p>
            <a:pPr algn="ctr">
              <a:lnSpc>
                <a:spcPts val="1600"/>
              </a:lnSpc>
            </a:pPr>
            <a:r>
              <a:rPr kumimoji="1" lang="en-US" altLang="ja-JP" sz="1600" dirty="0" smtClean="0"/>
              <a:t>Collaborators </a:t>
            </a:r>
            <a:r>
              <a:rPr kumimoji="1" lang="en-US" altLang="ja-JP" sz="1600" dirty="0" err="1" smtClean="0"/>
              <a:t>authn</a:t>
            </a:r>
            <a:r>
              <a:rPr kumimoji="1" lang="en-US" altLang="ja-JP" sz="1600" dirty="0" smtClean="0"/>
              <a:t> by ID Fed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96889" y="1613979"/>
            <a:ext cx="2127570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kumimoji="1" lang="en-US" altLang="ja-JP" sz="1600" dirty="0" smtClean="0"/>
              <a:t>Connect Cloud Storage </a:t>
            </a:r>
          </a:p>
          <a:p>
            <a:pPr algn="ctr">
              <a:lnSpc>
                <a:spcPts val="1600"/>
              </a:lnSpc>
            </a:pPr>
            <a:r>
              <a:rPr lang="en-US" altLang="ja-JP" sz="1600" dirty="0"/>
              <a:t>f</a:t>
            </a:r>
            <a:r>
              <a:rPr kumimoji="1" lang="en-US" altLang="ja-JP" sz="1600" dirty="0" smtClean="0"/>
              <a:t>rom </a:t>
            </a:r>
            <a:r>
              <a:rPr lang="en-US" altLang="ja-JP" sz="1600" dirty="0" smtClean="0"/>
              <a:t>Various Plugin</a:t>
            </a:r>
            <a:endParaRPr kumimoji="1" lang="ja-JP" altLang="en-US" sz="16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879654" y="4068653"/>
            <a:ext cx="121796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RDM Platform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888532" y="4534697"/>
            <a:ext cx="120052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Cloud Storage</a:t>
            </a:r>
            <a:endParaRPr kumimoji="1" lang="ja-JP" altLang="en-US" sz="1400" dirty="0"/>
          </a:p>
        </p:txBody>
      </p:sp>
      <p:grpSp>
        <p:nvGrpSpPr>
          <p:cNvPr id="16" name="図形グループ 27"/>
          <p:cNvGrpSpPr/>
          <p:nvPr/>
        </p:nvGrpSpPr>
        <p:grpSpPr>
          <a:xfrm>
            <a:off x="2480545" y="6012711"/>
            <a:ext cx="2057404" cy="751820"/>
            <a:chOff x="560551" y="3597481"/>
            <a:chExt cx="2057404" cy="751820"/>
          </a:xfrm>
        </p:grpSpPr>
        <p:grpSp>
          <p:nvGrpSpPr>
            <p:cNvPr id="17" name="図形グループ 22"/>
            <p:cNvGrpSpPr/>
            <p:nvPr/>
          </p:nvGrpSpPr>
          <p:grpSpPr>
            <a:xfrm>
              <a:off x="560551" y="3597481"/>
              <a:ext cx="2057404" cy="228600"/>
              <a:chOff x="1222703" y="3397468"/>
              <a:chExt cx="2057404" cy="228600"/>
            </a:xfrm>
          </p:grpSpPr>
          <p:pic>
            <p:nvPicPr>
              <p:cNvPr id="19" name="図 1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703" y="3414110"/>
                <a:ext cx="203200" cy="2032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0" name="図 1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79904" y="3414110"/>
                <a:ext cx="203200" cy="2032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1" name="図 2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7105" y="3397468"/>
                <a:ext cx="228600" cy="2286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2" name="図 2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19706" y="3422868"/>
                <a:ext cx="203200" cy="2032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3" name="図 2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6907" y="3422868"/>
                <a:ext cx="203200" cy="2032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18" name="テキスト ボックス 17"/>
            <p:cNvSpPr txBox="1"/>
            <p:nvPr/>
          </p:nvSpPr>
          <p:spPr>
            <a:xfrm>
              <a:off x="1026136" y="3826081"/>
              <a:ext cx="11572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/>
                <a:t>Public Cloud</a:t>
              </a:r>
            </a:p>
            <a:p>
              <a:r>
                <a:rPr kumimoji="1" lang="en-US" altLang="ja-JP" sz="1400" dirty="0" smtClean="0"/>
                <a:t>(Provider DC)</a:t>
              </a:r>
              <a:endParaRPr kumimoji="1" lang="ja-JP" altLang="en-US" sz="1400" dirty="0"/>
            </a:p>
          </p:txBody>
        </p:sp>
      </p:grpSp>
      <p:grpSp>
        <p:nvGrpSpPr>
          <p:cNvPr id="24" name="図形グループ 28"/>
          <p:cNvGrpSpPr/>
          <p:nvPr/>
        </p:nvGrpSpPr>
        <p:grpSpPr>
          <a:xfrm>
            <a:off x="5080520" y="6029353"/>
            <a:ext cx="1156279" cy="735178"/>
            <a:chOff x="3160526" y="3614123"/>
            <a:chExt cx="1156279" cy="735178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89317" y="3614123"/>
              <a:ext cx="203200" cy="203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43768" y="3623899"/>
              <a:ext cx="190411" cy="203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3160526" y="3826081"/>
              <a:ext cx="11562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/>
                <a:t>Private Cloud</a:t>
              </a:r>
            </a:p>
            <a:p>
              <a:r>
                <a:rPr kumimoji="1" lang="en-US" altLang="ja-JP" sz="1400" dirty="0" smtClean="0"/>
                <a:t>(On-premise)</a:t>
              </a:r>
              <a:endParaRPr kumimoji="1" lang="ja-JP" altLang="en-US" sz="1400" dirty="0"/>
            </a:p>
          </p:txBody>
        </p:sp>
      </p:grpSp>
      <p:cxnSp>
        <p:nvCxnSpPr>
          <p:cNvPr id="28" name="直線矢印コネクタ 27"/>
          <p:cNvCxnSpPr>
            <a:stCxn id="15" idx="2"/>
            <a:endCxn id="19" idx="0"/>
          </p:cNvCxnSpPr>
          <p:nvPr/>
        </p:nvCxnSpPr>
        <p:spPr>
          <a:xfrm flipH="1">
            <a:off x="2582145" y="4842474"/>
            <a:ext cx="1906648" cy="118687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15" idx="2"/>
            <a:endCxn id="20" idx="0"/>
          </p:cNvCxnSpPr>
          <p:nvPr/>
        </p:nvCxnSpPr>
        <p:spPr>
          <a:xfrm flipH="1">
            <a:off x="3039346" y="4842474"/>
            <a:ext cx="1449447" cy="118687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15" idx="2"/>
            <a:endCxn id="21" idx="0"/>
          </p:cNvCxnSpPr>
          <p:nvPr/>
        </p:nvCxnSpPr>
        <p:spPr>
          <a:xfrm flipH="1">
            <a:off x="3509247" y="4842474"/>
            <a:ext cx="979546" cy="117023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>
            <a:stCxn id="15" idx="2"/>
            <a:endCxn id="22" idx="0"/>
          </p:cNvCxnSpPr>
          <p:nvPr/>
        </p:nvCxnSpPr>
        <p:spPr>
          <a:xfrm flipH="1">
            <a:off x="3979148" y="4842474"/>
            <a:ext cx="509645" cy="119563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>
            <a:stCxn id="15" idx="2"/>
            <a:endCxn id="23" idx="0"/>
          </p:cNvCxnSpPr>
          <p:nvPr/>
        </p:nvCxnSpPr>
        <p:spPr>
          <a:xfrm flipH="1">
            <a:off x="4436349" y="4842474"/>
            <a:ext cx="52444" cy="119563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15" idx="2"/>
            <a:endCxn id="25" idx="0"/>
          </p:cNvCxnSpPr>
          <p:nvPr/>
        </p:nvCxnSpPr>
        <p:spPr>
          <a:xfrm>
            <a:off x="4488793" y="4842474"/>
            <a:ext cx="922118" cy="118687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>
            <a:stCxn id="15" idx="2"/>
            <a:endCxn id="26" idx="0"/>
          </p:cNvCxnSpPr>
          <p:nvPr/>
        </p:nvCxnSpPr>
        <p:spPr>
          <a:xfrm>
            <a:off x="4488793" y="4842474"/>
            <a:ext cx="1370175" cy="119665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>
            <a:stCxn id="14" idx="2"/>
            <a:endCxn id="15" idx="0"/>
          </p:cNvCxnSpPr>
          <p:nvPr/>
        </p:nvCxnSpPr>
        <p:spPr>
          <a:xfrm>
            <a:off x="4488635" y="4376430"/>
            <a:ext cx="158" cy="15826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2803560" y="5144332"/>
            <a:ext cx="3397212" cy="53994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tIns="72000" bIns="36000" rtlCol="0">
            <a:spAutoFit/>
          </a:bodyPr>
          <a:lstStyle/>
          <a:p>
            <a:r>
              <a:rPr lang="en-US" altLang="ja-JP" sz="1400" dirty="0" smtClean="0"/>
              <a:t>Customize selectable Plugin depending on </a:t>
            </a:r>
          </a:p>
          <a:p>
            <a:r>
              <a:rPr lang="en-US" altLang="ja-JP" sz="1400" dirty="0" smtClean="0"/>
              <a:t>University Environment and Policy</a:t>
            </a:r>
          </a:p>
        </p:txBody>
      </p:sp>
      <p:sp>
        <p:nvSpPr>
          <p:cNvPr id="37" name="四角形吹き出し 36"/>
          <p:cNvSpPr/>
          <p:nvPr/>
        </p:nvSpPr>
        <p:spPr>
          <a:xfrm>
            <a:off x="763483" y="3979915"/>
            <a:ext cx="2808105" cy="383951"/>
          </a:xfrm>
          <a:prstGeom prst="wedgeRectCallout">
            <a:avLst>
              <a:gd name="adj1" fmla="val 59772"/>
              <a:gd name="adj2" fmla="val 968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dirty="0" smtClean="0"/>
              <a:t>NII: Frontend Service</a:t>
            </a:r>
            <a:endParaRPr kumimoji="1" lang="ja-JP" altLang="en-US" dirty="0"/>
          </a:p>
        </p:txBody>
      </p:sp>
      <p:sp>
        <p:nvSpPr>
          <p:cNvPr id="38" name="四角形吹き出し 37"/>
          <p:cNvSpPr/>
          <p:nvPr/>
        </p:nvSpPr>
        <p:spPr>
          <a:xfrm>
            <a:off x="763484" y="4534697"/>
            <a:ext cx="2808105" cy="389313"/>
          </a:xfrm>
          <a:prstGeom prst="wedgeRectCallout">
            <a:avLst>
              <a:gd name="adj1" fmla="val 60044"/>
              <a:gd name="adj2" fmla="val -1119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en-US" altLang="ja-JP" dirty="0" smtClean="0"/>
              <a:t>University: Backend Storage</a:t>
            </a:r>
            <a:endParaRPr kumimoji="1" lang="ja-JP" altLang="en-US" dirty="0"/>
          </a:p>
        </p:txBody>
      </p:sp>
      <p:cxnSp>
        <p:nvCxnSpPr>
          <p:cNvPr id="41" name="直線矢印コネクタ 40"/>
          <p:cNvCxnSpPr>
            <a:stCxn id="14" idx="2"/>
            <a:endCxn id="43" idx="1"/>
          </p:cNvCxnSpPr>
          <p:nvPr/>
        </p:nvCxnSpPr>
        <p:spPr>
          <a:xfrm>
            <a:off x="4488635" y="4376430"/>
            <a:ext cx="2303184" cy="32381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図形グループ 65"/>
          <p:cNvGrpSpPr/>
          <p:nvPr/>
        </p:nvGrpSpPr>
        <p:grpSpPr>
          <a:xfrm>
            <a:off x="6791819" y="4523321"/>
            <a:ext cx="1363681" cy="353848"/>
            <a:chOff x="6251091" y="3660562"/>
            <a:chExt cx="1363681" cy="353848"/>
          </a:xfrm>
        </p:grpSpPr>
        <p:pic>
          <p:nvPicPr>
            <p:cNvPr id="43" name="図 42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1091" y="3660562"/>
              <a:ext cx="376963" cy="3538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4" name="テキスト ボックス 43"/>
            <p:cNvSpPr txBox="1"/>
            <p:nvPr/>
          </p:nvSpPr>
          <p:spPr>
            <a:xfrm>
              <a:off x="6630656" y="3686003"/>
              <a:ext cx="98411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/>
                <a:t>NII Storage</a:t>
              </a:r>
              <a:endParaRPr kumimoji="1" lang="ja-JP" altLang="en-US" sz="1400" dirty="0"/>
            </a:p>
          </p:txBody>
        </p:sp>
      </p:grpSp>
      <p:pic>
        <p:nvPicPr>
          <p:cNvPr id="45" name="図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595" y="6041927"/>
            <a:ext cx="203200" cy="20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2765" y="6037803"/>
            <a:ext cx="203200" cy="20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テキスト ボックス 46"/>
          <p:cNvSpPr txBox="1"/>
          <p:nvPr/>
        </p:nvSpPr>
        <p:spPr>
          <a:xfrm>
            <a:off x="7138887" y="6248243"/>
            <a:ext cx="1157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Public Cloud</a:t>
            </a:r>
          </a:p>
          <a:p>
            <a:r>
              <a:rPr kumimoji="1" lang="en-US" altLang="ja-JP" sz="1400" dirty="0" smtClean="0"/>
              <a:t>(Provider DC)</a:t>
            </a:r>
            <a:endParaRPr kumimoji="1" lang="ja-JP" altLang="en-US" sz="1400" dirty="0"/>
          </a:p>
        </p:txBody>
      </p:sp>
      <p:cxnSp>
        <p:nvCxnSpPr>
          <p:cNvPr id="48" name="直線矢印コネクタ 47"/>
          <p:cNvCxnSpPr>
            <a:stCxn id="44" idx="2"/>
            <a:endCxn id="45" idx="0"/>
          </p:cNvCxnSpPr>
          <p:nvPr/>
        </p:nvCxnSpPr>
        <p:spPr>
          <a:xfrm flipH="1">
            <a:off x="7458195" y="4856539"/>
            <a:ext cx="206035" cy="118538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>
            <a:stCxn id="44" idx="2"/>
            <a:endCxn id="46" idx="0"/>
          </p:cNvCxnSpPr>
          <p:nvPr/>
        </p:nvCxnSpPr>
        <p:spPr>
          <a:xfrm>
            <a:off x="7664230" y="4856539"/>
            <a:ext cx="260135" cy="118126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6909860" y="5144332"/>
            <a:ext cx="1654616" cy="53994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tIns="72000" bIns="36000" rtlCol="0">
            <a:spAutoFit/>
          </a:bodyPr>
          <a:lstStyle/>
          <a:p>
            <a:r>
              <a:rPr lang="en-US" altLang="ja-JP" sz="1400" dirty="0" smtClean="0"/>
              <a:t>Default (minimum?) Storage by NII</a:t>
            </a:r>
            <a:endParaRPr kumimoji="1" lang="ja-JP" altLang="en-US" sz="1400" dirty="0"/>
          </a:p>
        </p:txBody>
      </p:sp>
      <p:pic>
        <p:nvPicPr>
          <p:cNvPr id="52" name="図 51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3206147" y="383397"/>
            <a:ext cx="3311718" cy="586774"/>
          </a:xfrm>
          <a:prstGeom prst="rect">
            <a:avLst/>
          </a:prstGeom>
        </p:spPr>
      </p:pic>
      <p:sp>
        <p:nvSpPr>
          <p:cNvPr id="51" name="正方形/長方形 50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294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New Functions Developed in FY2017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 smtClean="0"/>
              <a:t>New Plugin</a:t>
            </a:r>
            <a:endParaRPr kumimoji="1" lang="en-US" altLang="ja-JP" sz="2400" dirty="0" smtClean="0"/>
          </a:p>
          <a:p>
            <a:pPr lvl="1"/>
            <a:r>
              <a:rPr lang="en-US" altLang="ja-JP" sz="2000" dirty="0" smtClean="0"/>
              <a:t>New External Storage</a:t>
            </a:r>
            <a:endParaRPr lang="en-US" altLang="ja-JP" sz="2000" dirty="0" smtClean="0"/>
          </a:p>
          <a:p>
            <a:pPr lvl="2"/>
            <a:r>
              <a:rPr lang="en-US" altLang="ja-JP" sz="1600" dirty="0" err="1" smtClean="0"/>
              <a:t>ownCloud</a:t>
            </a:r>
            <a:r>
              <a:rPr lang="en-US" altLang="ja-JP" sz="1600" dirty="0" smtClean="0"/>
              <a:t>, S3 Compatible Storage, OpenStack Swift</a:t>
            </a:r>
          </a:p>
          <a:p>
            <a:pPr lvl="1"/>
            <a:r>
              <a:rPr kumimoji="1" lang="en-US" altLang="ja-JP" sz="2000" dirty="0" smtClean="0">
                <a:solidFill>
                  <a:srgbClr val="C00000"/>
                </a:solidFill>
              </a:rPr>
              <a:t>Integration with Publication Platform</a:t>
            </a:r>
          </a:p>
          <a:p>
            <a:pPr lvl="1"/>
            <a:r>
              <a:rPr kumimoji="1" lang="en-US" altLang="ja-JP" sz="2000" dirty="0" smtClean="0">
                <a:solidFill>
                  <a:srgbClr val="C00000"/>
                </a:solidFill>
              </a:rPr>
              <a:t>Integration with Data Analysis Tool</a:t>
            </a:r>
            <a:endParaRPr kumimoji="1" lang="en-US" altLang="ja-JP" sz="2000" dirty="0" smtClean="0">
              <a:solidFill>
                <a:srgbClr val="C00000"/>
              </a:solidFill>
            </a:endParaRPr>
          </a:p>
          <a:p>
            <a:pPr lvl="2"/>
            <a:r>
              <a:rPr lang="en-US" altLang="ja-JP" sz="1600" dirty="0" smtClean="0"/>
              <a:t>JupyterHub</a:t>
            </a:r>
            <a:endParaRPr lang="en-US" altLang="ja-JP" sz="1600" dirty="0" smtClean="0"/>
          </a:p>
          <a:p>
            <a:pPr lvl="1"/>
            <a:r>
              <a:rPr kumimoji="1" lang="en-US" altLang="ja-JP" sz="2000" dirty="0" smtClean="0">
                <a:solidFill>
                  <a:srgbClr val="C00000"/>
                </a:solidFill>
              </a:rPr>
              <a:t>Plugin SDK</a:t>
            </a:r>
            <a:endParaRPr kumimoji="1" lang="en-US" altLang="ja-JP" sz="2000" dirty="0" smtClean="0">
              <a:solidFill>
                <a:srgbClr val="C00000"/>
              </a:solidFill>
            </a:endParaRPr>
          </a:p>
          <a:p>
            <a:r>
              <a:rPr kumimoji="1" lang="en-US" altLang="ja-JP" sz="2400" dirty="0" smtClean="0"/>
              <a:t>Research Data Management</a:t>
            </a:r>
            <a:endParaRPr kumimoji="1" lang="en-US" altLang="ja-JP" sz="2400" dirty="0" smtClean="0"/>
          </a:p>
          <a:p>
            <a:pPr lvl="1"/>
            <a:r>
              <a:rPr lang="en-US" altLang="ja-JP" sz="2000" dirty="0" smtClean="0">
                <a:solidFill>
                  <a:srgbClr val="C00000"/>
                </a:solidFill>
              </a:rPr>
              <a:t>Research Footprint Management</a:t>
            </a:r>
            <a:endParaRPr kumimoji="1" lang="en-US" altLang="ja-JP" sz="2000" dirty="0" smtClean="0">
              <a:solidFill>
                <a:srgbClr val="C00000"/>
              </a:solidFill>
            </a:endParaRPr>
          </a:p>
          <a:p>
            <a:pPr lvl="1"/>
            <a:r>
              <a:rPr lang="en-US" altLang="ja-JP" sz="2000" dirty="0" smtClean="0"/>
              <a:t>Metadata Management</a:t>
            </a:r>
            <a:endParaRPr lang="en-US" altLang="ja-JP" sz="2000" dirty="0" smtClean="0"/>
          </a:p>
          <a:p>
            <a:pPr lvl="1"/>
            <a:r>
              <a:rPr kumimoji="1" lang="en-US" altLang="ja-JP" sz="2000" dirty="0" smtClean="0"/>
              <a:t>Workflow Management</a:t>
            </a:r>
            <a:endParaRPr kumimoji="1" lang="en-US" altLang="ja-JP" sz="2000" dirty="0" smtClean="0"/>
          </a:p>
          <a:p>
            <a:r>
              <a:rPr kumimoji="1" lang="en-US" altLang="ja-JP" sz="2400" dirty="0" smtClean="0"/>
              <a:t>Institutional Management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>
                <a:solidFill>
                  <a:srgbClr val="C00000"/>
                </a:solidFill>
              </a:rPr>
              <a:t>Plugin Selection</a:t>
            </a:r>
            <a:endParaRPr kumimoji="1" lang="en-US" altLang="ja-JP" sz="2000" dirty="0" smtClean="0">
              <a:solidFill>
                <a:srgbClr val="C00000"/>
              </a:solidFill>
            </a:endParaRPr>
          </a:p>
          <a:p>
            <a:pPr lvl="1"/>
            <a:r>
              <a:rPr lang="en-US" altLang="ja-JP" sz="2000" dirty="0" smtClean="0"/>
              <a:t>Statistics</a:t>
            </a:r>
            <a:endParaRPr lang="en-US" altLang="ja-JP" sz="2000" dirty="0" smtClean="0"/>
          </a:p>
          <a:p>
            <a:pPr lvl="1"/>
            <a:r>
              <a:rPr kumimoji="1" lang="en-US" altLang="ja-JP" sz="2000" dirty="0" smtClean="0">
                <a:solidFill>
                  <a:srgbClr val="C00000"/>
                </a:solidFill>
              </a:rPr>
              <a:t>Institutional Template</a:t>
            </a:r>
            <a:endParaRPr kumimoji="1" lang="en-US" altLang="ja-JP" sz="2000" dirty="0" smtClean="0">
              <a:solidFill>
                <a:srgbClr val="C00000"/>
              </a:solidFill>
            </a:endParaRPr>
          </a:p>
          <a:p>
            <a:pPr lvl="1"/>
            <a:endParaRPr kumimoji="1" lang="en-US" altLang="ja-JP" sz="2000" dirty="0" smtClean="0"/>
          </a:p>
          <a:p>
            <a:pPr lvl="1"/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47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52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/>
              <a:t>Integration with </a:t>
            </a:r>
            <a:r>
              <a:rPr lang="en-US" altLang="ja-JP" sz="3600" dirty="0" smtClean="0"/>
              <a:t>Publication Platform</a:t>
            </a:r>
            <a:endParaRPr kumimoji="1" lang="ja-JP" altLang="en-US" sz="3600" dirty="0"/>
          </a:p>
        </p:txBody>
      </p:sp>
      <p:sp>
        <p:nvSpPr>
          <p:cNvPr id="7" name="コンテンツ プレースホルダ 4"/>
          <p:cNvSpPr>
            <a:spLocks noGrp="1"/>
          </p:cNvSpPr>
          <p:nvPr>
            <p:ph idx="1"/>
          </p:nvPr>
        </p:nvSpPr>
        <p:spPr>
          <a:xfrm>
            <a:off x="899958" y="4026604"/>
            <a:ext cx="4275723" cy="2439928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  <a:buNone/>
            </a:pPr>
            <a:r>
              <a:rPr lang="en-US" altLang="ja-JP" sz="2000" i="1" dirty="0" smtClean="0"/>
              <a:t>Researcher</a:t>
            </a:r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File Management</a:t>
            </a:r>
            <a:endParaRPr kumimoji="1" lang="en-US" altLang="ja-JP" sz="2000" dirty="0" smtClean="0"/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Timestamp Proofing</a:t>
            </a:r>
            <a:endParaRPr kumimoji="1" lang="ja-JP" altLang="en-US" sz="2000" dirty="0" smtClean="0"/>
          </a:p>
          <a:p>
            <a:pPr>
              <a:lnSpc>
                <a:spcPts val="2000"/>
              </a:lnSpc>
            </a:pPr>
            <a:r>
              <a:rPr kumimoji="1" lang="en-US" altLang="ja-JP" sz="2000" dirty="0" smtClean="0"/>
              <a:t>Long-term Preservation</a:t>
            </a:r>
          </a:p>
          <a:p>
            <a:pPr>
              <a:lnSpc>
                <a:spcPts val="2000"/>
              </a:lnSpc>
            </a:pPr>
            <a:r>
              <a:rPr kumimoji="1" lang="en-US" altLang="ja-JP" sz="2000" dirty="0" smtClean="0"/>
              <a:t>…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623222"/>
            <a:ext cx="2057400" cy="234778"/>
          </a:xfrm>
        </p:spPr>
        <p:txBody>
          <a:bodyPr/>
          <a:lstStyle/>
          <a:p>
            <a:fld id="{1EFD0C8F-27BC-4081-871F-5E1C2D90E7A6}" type="slidenum">
              <a:rPr kumimoji="1" lang="ja-JP" altLang="en-US" smtClean="0"/>
              <a:t>48</a:t>
            </a:fld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13" y="1866364"/>
            <a:ext cx="3062419" cy="189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コンテンツ プレースホルダ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701" y="1866365"/>
            <a:ext cx="3071986" cy="1898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コンテンツ プレースホルダ 5"/>
          <p:cNvSpPr txBox="1">
            <a:spLocks/>
          </p:cNvSpPr>
          <p:nvPr/>
        </p:nvSpPr>
        <p:spPr>
          <a:xfrm>
            <a:off x="5277091" y="4026604"/>
            <a:ext cx="3787010" cy="24368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en-US" altLang="ja-JP" sz="2000" i="1" dirty="0" smtClean="0"/>
              <a:t>Librarian, Research Office</a:t>
            </a:r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Metadata Management</a:t>
            </a:r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Data Publication</a:t>
            </a:r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DOI Registration</a:t>
            </a:r>
          </a:p>
          <a:p>
            <a:pPr>
              <a:lnSpc>
                <a:spcPts val="2000"/>
              </a:lnSpc>
            </a:pPr>
            <a:r>
              <a:rPr lang="en-US" altLang="ja-JP" sz="2000" dirty="0" smtClean="0"/>
              <a:t>…</a:t>
            </a:r>
            <a:endParaRPr lang="ja-JP" altLang="en-US" sz="2000" dirty="0"/>
          </a:p>
        </p:txBody>
      </p:sp>
      <p:sp>
        <p:nvSpPr>
          <p:cNvPr id="12" name="角丸四角形 11"/>
          <p:cNvSpPr/>
          <p:nvPr/>
        </p:nvSpPr>
        <p:spPr>
          <a:xfrm>
            <a:off x="5659590" y="2729780"/>
            <a:ext cx="1490076" cy="10497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角丸四角形 12"/>
          <p:cNvSpPr/>
          <p:nvPr/>
        </p:nvSpPr>
        <p:spPr>
          <a:xfrm>
            <a:off x="1556977" y="3276784"/>
            <a:ext cx="731931" cy="3962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角丸四角形吹き出し 13"/>
          <p:cNvSpPr/>
          <p:nvPr/>
        </p:nvSpPr>
        <p:spPr>
          <a:xfrm>
            <a:off x="1687668" y="2527155"/>
            <a:ext cx="1202480" cy="481526"/>
          </a:xfrm>
          <a:prstGeom prst="wedgeRoundRectCallout">
            <a:avLst>
              <a:gd name="adj1" fmla="val -31678"/>
              <a:gd name="adj2" fmla="val 880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dirty="0" smtClean="0"/>
              <a:t>Repository</a:t>
            </a:r>
          </a:p>
          <a:p>
            <a:pPr algn="ctr"/>
            <a:r>
              <a:rPr lang="en-US" altLang="ja-JP" sz="1400" dirty="0" smtClean="0"/>
              <a:t>Plugin</a:t>
            </a:r>
            <a:endParaRPr kumimoji="1" lang="ja-JP" altLang="en-US" sz="1400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821" y="3691798"/>
            <a:ext cx="1829313" cy="742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角丸四角形 15"/>
          <p:cNvSpPr/>
          <p:nvPr/>
        </p:nvSpPr>
        <p:spPr>
          <a:xfrm>
            <a:off x="3477269" y="3892741"/>
            <a:ext cx="621448" cy="26772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右矢印 17"/>
          <p:cNvSpPr/>
          <p:nvPr/>
        </p:nvSpPr>
        <p:spPr>
          <a:xfrm rot="10800000">
            <a:off x="2428795" y="3443375"/>
            <a:ext cx="683393" cy="198137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右矢印 18"/>
          <p:cNvSpPr/>
          <p:nvPr/>
        </p:nvSpPr>
        <p:spPr>
          <a:xfrm>
            <a:off x="2616751" y="3098084"/>
            <a:ext cx="2963997" cy="23988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39" y="1337651"/>
            <a:ext cx="1544327" cy="386274"/>
          </a:xfrm>
          <a:prstGeom prst="rect">
            <a:avLst/>
          </a:prstGeom>
        </p:spPr>
      </p:pic>
      <p:pic>
        <p:nvPicPr>
          <p:cNvPr id="17" name="Picture 2" descr="「マウス　クリップアート」の画像検索結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999" y="3375183"/>
            <a:ext cx="700310" cy="70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1489551" y="1342136"/>
            <a:ext cx="2298442" cy="407240"/>
          </a:xfrm>
          <a:prstGeom prst="rect">
            <a:avLst/>
          </a:prstGeom>
        </p:spPr>
      </p:pic>
      <p:sp>
        <p:nvSpPr>
          <p:cNvPr id="24" name="正方形/長方形 23"/>
          <p:cNvSpPr/>
          <p:nvPr/>
        </p:nvSpPr>
        <p:spPr>
          <a:xfrm>
            <a:off x="4829945" y="1866073"/>
            <a:ext cx="1908000" cy="288000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400" dirty="0" smtClean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123194" y="1868930"/>
            <a:ext cx="1908000" cy="288000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400" dirty="0" smtClean="0">
                <a:latin typeface="Arial Rounded MT Bold" panose="020F0704030504030204" pitchFamily="34" charset="0"/>
              </a:rPr>
              <a:t>RDM Platform</a:t>
            </a:r>
            <a:endParaRPr kumimoji="1" lang="ja-JP" alt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5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 </a:t>
            </a:r>
            <a:r>
              <a:rPr lang="en-US" altLang="ja-JP" sz="3600" dirty="0" smtClean="0"/>
              <a:t>Integration with Data Analysis Tool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5280717"/>
            <a:ext cx="7886700" cy="12367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sz="2000" dirty="0" smtClean="0"/>
              <a:t>GakuNin RDM add-on for Data Analysis Tool: JupyterHub</a:t>
            </a:r>
            <a:endParaRPr lang="ja-JP" altLang="en-US" sz="2000" dirty="0"/>
          </a:p>
          <a:p>
            <a:pPr>
              <a:lnSpc>
                <a:spcPct val="100000"/>
              </a:lnSpc>
            </a:pPr>
            <a:r>
              <a:rPr lang="en-US" altLang="ja-JP" sz="2000" dirty="0" smtClean="0"/>
              <a:t>Easy to Data Transfer between GakuNin RDM and JupyterHub</a:t>
            </a:r>
            <a:endParaRPr lang="ja-JP" altLang="en-US" sz="2000" dirty="0"/>
          </a:p>
          <a:p>
            <a:pPr>
              <a:lnSpc>
                <a:spcPct val="100000"/>
              </a:lnSpc>
            </a:pPr>
            <a:r>
              <a:rPr lang="en-US" altLang="ja-JP" sz="2000" dirty="0" smtClean="0"/>
              <a:t>GakuNin ID Federation allow uses Single Sign On between Systems</a:t>
            </a:r>
            <a:endParaRPr lang="ja-JP" altLang="en-US" sz="20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985205" y="1276628"/>
            <a:ext cx="7398845" cy="3812291"/>
            <a:chOff x="-354984" y="1235322"/>
            <a:chExt cx="9282597" cy="4782904"/>
          </a:xfrm>
        </p:grpSpPr>
        <p:pic>
          <p:nvPicPr>
            <p:cNvPr id="4" name="コンテンツ プレースホルダー 16">
              <a:extLst>
                <a:ext uri="{FF2B5EF4-FFF2-40B4-BE49-F238E27FC236}">
                  <a16:creationId xmlns:a16="http://schemas.microsoft.com/office/drawing/2014/main" id="{6A76CF84-0548-2749-B479-88FCF0B244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8807" y="1235322"/>
              <a:ext cx="7631364" cy="3898121"/>
            </a:xfrm>
            <a:prstGeom prst="rect">
              <a:avLst/>
            </a:prstGeom>
          </p:spPr>
        </p:pic>
        <p:sp>
          <p:nvSpPr>
            <p:cNvPr id="5" name="フレーム 4">
              <a:extLst>
                <a:ext uri="{FF2B5EF4-FFF2-40B4-BE49-F238E27FC236}">
                  <a16:creationId xmlns:a16="http://schemas.microsoft.com/office/drawing/2014/main" id="{19BA625F-3D0A-0C4E-A6C8-7D9CF3380BBC}"/>
                </a:ext>
              </a:extLst>
            </p:cNvPr>
            <p:cNvSpPr/>
            <p:nvPr/>
          </p:nvSpPr>
          <p:spPr>
            <a:xfrm>
              <a:off x="2905736" y="3364933"/>
              <a:ext cx="5493489" cy="1587640"/>
            </a:xfrm>
            <a:prstGeom prst="frame">
              <a:avLst>
                <a:gd name="adj1" fmla="val 3350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BF7D0E0-2591-DF40-920C-6FA0B8EE99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71" t="4288" r="6058" b="10470"/>
            <a:stretch/>
          </p:blipFill>
          <p:spPr>
            <a:xfrm>
              <a:off x="4721529" y="1907178"/>
              <a:ext cx="3135085" cy="2271672"/>
            </a:xfrm>
            <a:prstGeom prst="rect">
              <a:avLst/>
            </a:prstGeom>
            <a:ln w="57150">
              <a:solidFill>
                <a:srgbClr val="FFC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pic>
        <p:sp>
          <p:nvSpPr>
            <p:cNvPr id="7" name="左右矢印 6">
              <a:extLst>
                <a:ext uri="{FF2B5EF4-FFF2-40B4-BE49-F238E27FC236}">
                  <a16:creationId xmlns:a16="http://schemas.microsoft.com/office/drawing/2014/main" id="{560E9801-8F3B-374A-BEF3-8AC89D2039CE}"/>
                </a:ext>
              </a:extLst>
            </p:cNvPr>
            <p:cNvSpPr/>
            <p:nvPr/>
          </p:nvSpPr>
          <p:spPr>
            <a:xfrm rot="8907577">
              <a:off x="3838569" y="3330242"/>
              <a:ext cx="1637366" cy="742830"/>
            </a:xfrm>
            <a:prstGeom prst="leftRight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45A5B7F-684B-5149-B9B8-C874670CC949}"/>
                </a:ext>
              </a:extLst>
            </p:cNvPr>
            <p:cNvSpPr txBox="1"/>
            <p:nvPr/>
          </p:nvSpPr>
          <p:spPr>
            <a:xfrm>
              <a:off x="4172867" y="3457350"/>
              <a:ext cx="1098480" cy="42475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0000"/>
                  </a:solidFill>
                </a:rPr>
                <a:t>Connect</a:t>
              </a:r>
              <a:endParaRPr kumimoji="1" lang="ja-JP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F00E6F8-3D84-CB43-A23A-1D8AF5BA4713}"/>
                </a:ext>
              </a:extLst>
            </p:cNvPr>
            <p:cNvSpPr txBox="1"/>
            <p:nvPr/>
          </p:nvSpPr>
          <p:spPr>
            <a:xfrm>
              <a:off x="6547349" y="2317407"/>
              <a:ext cx="2380264" cy="104257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JupyterHub</a:t>
              </a:r>
              <a:endParaRPr kumimoji="1" lang="en-US" altLang="ja-JP" sz="1600" b="1" dirty="0">
                <a:solidFill>
                  <a:srgbClr val="FF0000"/>
                </a:solidFill>
              </a:endParaRPr>
            </a:p>
            <a:p>
              <a:r>
                <a:rPr kumimoji="1" lang="ja-JP" altLang="en-US" sz="1600" dirty="0" smtClean="0">
                  <a:solidFill>
                    <a:srgbClr val="FF0000"/>
                  </a:solidFill>
                </a:rPr>
                <a:t>・</a:t>
              </a:r>
              <a:r>
                <a:rPr kumimoji="1" lang="en-US" altLang="ja-JP" sz="1600" dirty="0" smtClean="0">
                  <a:solidFill>
                    <a:srgbClr val="FF0000"/>
                  </a:solidFill>
                </a:rPr>
                <a:t>Programming</a:t>
              </a:r>
              <a:endParaRPr kumimoji="1" lang="en-US" altLang="ja-JP" sz="1600" dirty="0">
                <a:solidFill>
                  <a:srgbClr val="FF0000"/>
                </a:solidFill>
              </a:endParaRPr>
            </a:p>
            <a:p>
              <a:r>
                <a:rPr kumimoji="1" lang="ja-JP" altLang="en-US" sz="1600" dirty="0" smtClean="0">
                  <a:solidFill>
                    <a:srgbClr val="FF0000"/>
                  </a:solidFill>
                </a:rPr>
                <a:t>・</a:t>
              </a:r>
              <a:r>
                <a:rPr kumimoji="1" lang="en-US" altLang="ja-JP" sz="1600" dirty="0" smtClean="0">
                  <a:solidFill>
                    <a:srgbClr val="FF0000"/>
                  </a:solidFill>
                </a:rPr>
                <a:t>Execution</a:t>
              </a:r>
              <a:endParaRPr kumimoji="1" lang="ja-JP" altLang="en-US" sz="1600" dirty="0">
                <a:solidFill>
                  <a:srgbClr val="FF0000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CF89C45-3216-D64E-80E1-99DEF607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54984" y="3618978"/>
              <a:ext cx="3170152" cy="2229188"/>
            </a:xfrm>
            <a:prstGeom prst="rect">
              <a:avLst/>
            </a:prstGeom>
            <a:ln w="5715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2760E2E-FD0B-354F-971C-DF1FACEE483F}"/>
                </a:ext>
              </a:extLst>
            </p:cNvPr>
            <p:cNvSpPr txBox="1"/>
            <p:nvPr/>
          </p:nvSpPr>
          <p:spPr>
            <a:xfrm>
              <a:off x="2758006" y="4975656"/>
              <a:ext cx="1742924" cy="104257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GakuNin </a:t>
              </a:r>
              <a:r>
                <a:rPr kumimoji="1" lang="en-US" altLang="ja-JP" sz="1600" b="1" dirty="0">
                  <a:solidFill>
                    <a:srgbClr val="FF0000"/>
                  </a:solidFill>
                </a:rPr>
                <a:t>RDM</a:t>
              </a:r>
            </a:p>
            <a:p>
              <a:r>
                <a:rPr kumimoji="1" lang="ja-JP" altLang="en-US" sz="1600" dirty="0" smtClean="0">
                  <a:solidFill>
                    <a:srgbClr val="FF0000"/>
                  </a:solidFill>
                </a:rPr>
                <a:t>・</a:t>
              </a:r>
              <a:r>
                <a:rPr kumimoji="1" lang="en-US" altLang="ja-JP" sz="1600" dirty="0" smtClean="0">
                  <a:solidFill>
                    <a:srgbClr val="FF0000"/>
                  </a:solidFill>
                </a:rPr>
                <a:t>Storage</a:t>
              </a:r>
            </a:p>
            <a:p>
              <a:r>
                <a:rPr kumimoji="1" lang="ja-JP" altLang="en-US" sz="1600" dirty="0" smtClean="0">
                  <a:solidFill>
                    <a:srgbClr val="FF0000"/>
                  </a:solidFill>
                </a:rPr>
                <a:t>・</a:t>
              </a:r>
              <a:r>
                <a:rPr kumimoji="1" lang="en-US" altLang="ja-JP" sz="1600" dirty="0" smtClean="0">
                  <a:solidFill>
                    <a:srgbClr val="FF0000"/>
                  </a:solidFill>
                </a:rPr>
                <a:t>Repository</a:t>
              </a:r>
              <a:endParaRPr kumimoji="1" lang="ja-JP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205DE8D-0386-3748-B2B5-34F5C703583B}"/>
                </a:ext>
              </a:extLst>
            </p:cNvPr>
            <p:cNvSpPr txBox="1"/>
            <p:nvPr/>
          </p:nvSpPr>
          <p:spPr>
            <a:xfrm>
              <a:off x="6289071" y="5061353"/>
              <a:ext cx="2428661" cy="386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+mn-ea"/>
                </a:rPr>
                <a:t>（</a:t>
              </a:r>
              <a:r>
                <a:rPr kumimoji="1" lang="en-US" altLang="ja-JP" sz="1400" dirty="0">
                  <a:latin typeface="+mn-ea"/>
                </a:rPr>
                <a:t>2018</a:t>
              </a:r>
              <a:r>
                <a:rPr kumimoji="1" lang="ja-JP" altLang="en-US" sz="1400" dirty="0">
                  <a:latin typeface="+mn-ea"/>
                </a:rPr>
                <a:t>年</a:t>
              </a:r>
              <a:r>
                <a:rPr kumimoji="1" lang="en-US" altLang="ja-JP" sz="1400" dirty="0">
                  <a:latin typeface="+mn-ea"/>
                </a:rPr>
                <a:t>12</a:t>
              </a:r>
              <a:r>
                <a:rPr kumimoji="1" lang="ja-JP" altLang="en-US" sz="1400" dirty="0">
                  <a:latin typeface="+mn-ea"/>
                </a:rPr>
                <a:t>月実装）</a:t>
              </a:r>
            </a:p>
          </p:txBody>
        </p:sp>
      </p:grp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225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627B26F-26D7-1E44-BD1B-10562E6C8B57}"/>
              </a:ext>
            </a:extLst>
          </p:cNvPr>
          <p:cNvSpPr/>
          <p:nvPr/>
        </p:nvSpPr>
        <p:spPr>
          <a:xfrm>
            <a:off x="648320" y="4093718"/>
            <a:ext cx="7906938" cy="27534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2CA164-2EC8-8C49-9782-9882E78E13E6}"/>
              </a:ext>
            </a:extLst>
          </p:cNvPr>
          <p:cNvSpPr/>
          <p:nvPr/>
        </p:nvSpPr>
        <p:spPr>
          <a:xfrm>
            <a:off x="648320" y="1194823"/>
            <a:ext cx="7906938" cy="28988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下矢印 6">
            <a:extLst>
              <a:ext uri="{FF2B5EF4-FFF2-40B4-BE49-F238E27FC236}">
                <a16:creationId xmlns:a16="http://schemas.microsoft.com/office/drawing/2014/main" id="{398CCCBF-BB19-EA41-AE5C-CD6E2D1B5AF9}"/>
              </a:ext>
            </a:extLst>
          </p:cNvPr>
          <p:cNvSpPr/>
          <p:nvPr/>
        </p:nvSpPr>
        <p:spPr>
          <a:xfrm>
            <a:off x="1871516" y="4056463"/>
            <a:ext cx="571056" cy="666729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08683A7-4162-554A-8602-7C4236FB2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45" y="1465225"/>
            <a:ext cx="2548973" cy="22076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86F9E8F-F5E3-4244-8785-7A9ACD66F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20" y="4668157"/>
            <a:ext cx="2737016" cy="1833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FF71E2E-B2AF-BF4D-8525-4FB7D88BD6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2860" y="4622436"/>
            <a:ext cx="2357654" cy="18108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FD3BC7C-30B2-5442-95E2-985E9C5126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3153" y="4760448"/>
            <a:ext cx="2592299" cy="15347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E780BCF-2E76-354D-8DDF-685DDD6AEF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5338" y="1465225"/>
            <a:ext cx="2548974" cy="22076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4169A05-BC87-5640-A02F-8853AA60D9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6284" y="1465225"/>
            <a:ext cx="2548975" cy="220767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CB6C32-C86B-6345-A34B-1228D0080C1B}"/>
              </a:ext>
            </a:extLst>
          </p:cNvPr>
          <p:cNvSpPr txBox="1"/>
          <p:nvPr/>
        </p:nvSpPr>
        <p:spPr>
          <a:xfrm>
            <a:off x="742345" y="3614252"/>
            <a:ext cx="2548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Both"/>
            </a:pPr>
            <a:r>
              <a:rPr kumimoji="1" lang="en-US" altLang="ja-JP" sz="1200" dirty="0" smtClean="0"/>
              <a:t>Data transfer from GakuNin RDM to JupyterHub</a:t>
            </a:r>
            <a:endParaRPr kumimoji="1" lang="ja-JP" altLang="en-US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20B818-1BF3-8646-8937-71A0625BDB5C}"/>
              </a:ext>
            </a:extLst>
          </p:cNvPr>
          <p:cNvSpPr txBox="1"/>
          <p:nvPr/>
        </p:nvSpPr>
        <p:spPr>
          <a:xfrm>
            <a:off x="827034" y="6295246"/>
            <a:ext cx="2379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en-US" altLang="ja-JP" sz="1200" dirty="0"/>
              <a:t>(2) </a:t>
            </a:r>
            <a:r>
              <a:rPr kumimoji="1" lang="en-US" altLang="ja-JP" sz="1200" dirty="0" smtClean="0"/>
              <a:t>Check transferred files to JupyterHub</a:t>
            </a:r>
            <a:endParaRPr kumimoji="1" lang="en-US" altLang="ja-JP" sz="1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C47621-DBE3-FE4B-91BD-054EEFE1689A}"/>
              </a:ext>
            </a:extLst>
          </p:cNvPr>
          <p:cNvSpPr txBox="1"/>
          <p:nvPr/>
        </p:nvSpPr>
        <p:spPr>
          <a:xfrm>
            <a:off x="3633295" y="6295246"/>
            <a:ext cx="197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en-US" altLang="ja-JP" sz="1200" dirty="0"/>
              <a:t>(3)</a:t>
            </a:r>
            <a:r>
              <a:rPr kumimoji="1" lang="ja-JP" altLang="en-US" sz="1200" dirty="0"/>
              <a:t> </a:t>
            </a:r>
            <a:r>
              <a:rPr kumimoji="1" lang="en-US" altLang="ja-JP" sz="1200" dirty="0" smtClean="0"/>
              <a:t>Programming and Execution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13B3D71-28AD-1146-8903-E4428F069C57}"/>
              </a:ext>
            </a:extLst>
          </p:cNvPr>
          <p:cNvSpPr txBox="1"/>
          <p:nvPr/>
        </p:nvSpPr>
        <p:spPr>
          <a:xfrm>
            <a:off x="6150910" y="6295246"/>
            <a:ext cx="2284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en-US" altLang="ja-JP" sz="1200" dirty="0"/>
              <a:t>(4)</a:t>
            </a:r>
            <a:r>
              <a:rPr kumimoji="1" lang="ja-JP" altLang="en-US" sz="1200" dirty="0"/>
              <a:t> </a:t>
            </a:r>
            <a:r>
              <a:rPr kumimoji="1" lang="en-US" altLang="ja-JP" sz="1200" dirty="0" smtClean="0"/>
              <a:t>Result </a:t>
            </a:r>
            <a:r>
              <a:rPr lang="en-US" altLang="ja-JP" sz="1200" dirty="0" smtClean="0"/>
              <a:t>f</a:t>
            </a:r>
            <a:r>
              <a:rPr kumimoji="1" lang="en-US" altLang="ja-JP" sz="1200" dirty="0" smtClean="0"/>
              <a:t>eedback from JupyterHub to GakuNin RDM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142284-1743-8846-9744-60DDE710EF28}"/>
              </a:ext>
            </a:extLst>
          </p:cNvPr>
          <p:cNvSpPr txBox="1"/>
          <p:nvPr/>
        </p:nvSpPr>
        <p:spPr>
          <a:xfrm>
            <a:off x="3444160" y="3614252"/>
            <a:ext cx="199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en-US" altLang="ja-JP" sz="1200" dirty="0"/>
              <a:t>(5)</a:t>
            </a:r>
            <a:r>
              <a:rPr kumimoji="1" lang="ja-JP" altLang="en-US" sz="1200" dirty="0"/>
              <a:t> </a:t>
            </a:r>
            <a:r>
              <a:rPr kumimoji="1" lang="en-US" altLang="ja-JP" sz="1200" dirty="0" smtClean="0"/>
              <a:t>Check transferred files back to GakuNin RDM</a:t>
            </a:r>
            <a:endParaRPr kumimoji="1" lang="en-US" altLang="ja-JP" sz="12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8D9878C-7857-3746-A886-53E69E361DAB}"/>
              </a:ext>
            </a:extLst>
          </p:cNvPr>
          <p:cNvSpPr txBox="1"/>
          <p:nvPr/>
        </p:nvSpPr>
        <p:spPr>
          <a:xfrm>
            <a:off x="6050791" y="3614252"/>
            <a:ext cx="2593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kumimoji="1" lang="en-US" altLang="ja-JP" sz="1200" dirty="0"/>
              <a:t>(6)</a:t>
            </a:r>
            <a:r>
              <a:rPr kumimoji="1" lang="ja-JP" altLang="en-US" sz="1200" dirty="0"/>
              <a:t> </a:t>
            </a:r>
            <a:r>
              <a:rPr kumimoji="1" lang="en-US" altLang="ja-JP" sz="1200" dirty="0" smtClean="0"/>
              <a:t>GakuNin RDM can preview </a:t>
            </a:r>
            <a:r>
              <a:rPr kumimoji="1" lang="en-US" altLang="ja-JP" sz="1200" dirty="0" err="1" smtClean="0"/>
              <a:t>IPython</a:t>
            </a:r>
            <a:r>
              <a:rPr kumimoji="1" lang="en-US" altLang="ja-JP" sz="1200" dirty="0" smtClean="0"/>
              <a:t> </a:t>
            </a:r>
            <a:r>
              <a:rPr kumimoji="1" lang="en-US" altLang="ja-JP" sz="1200" dirty="0"/>
              <a:t>Note Book (</a:t>
            </a:r>
            <a:r>
              <a:rPr kumimoji="1" lang="en-US" altLang="ja-JP" sz="1200" dirty="0" err="1"/>
              <a:t>ipynb</a:t>
            </a:r>
            <a:r>
              <a:rPr kumimoji="1" lang="en-US" altLang="ja-JP" sz="1200" dirty="0"/>
              <a:t>) </a:t>
            </a:r>
            <a:r>
              <a:rPr kumimoji="1" lang="en-US" altLang="ja-JP" sz="1200" dirty="0" smtClean="0"/>
              <a:t>file format</a:t>
            </a:r>
            <a:endParaRPr kumimoji="1" lang="ja-JP" altLang="en-US" sz="1200" dirty="0"/>
          </a:p>
        </p:txBody>
      </p:sp>
      <p:sp>
        <p:nvSpPr>
          <p:cNvPr id="20" name="下矢印 19">
            <a:extLst>
              <a:ext uri="{FF2B5EF4-FFF2-40B4-BE49-F238E27FC236}">
                <a16:creationId xmlns:a16="http://schemas.microsoft.com/office/drawing/2014/main" id="{2C3F0BFE-5A8E-CA46-9954-083BC5ADBDDC}"/>
              </a:ext>
            </a:extLst>
          </p:cNvPr>
          <p:cNvSpPr/>
          <p:nvPr/>
        </p:nvSpPr>
        <p:spPr>
          <a:xfrm rot="16200000">
            <a:off x="2967286" y="6079393"/>
            <a:ext cx="571056" cy="666729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>
            <a:extLst>
              <a:ext uri="{FF2B5EF4-FFF2-40B4-BE49-F238E27FC236}">
                <a16:creationId xmlns:a16="http://schemas.microsoft.com/office/drawing/2014/main" id="{1FCA5274-CEAD-4C4D-9285-C7632475562D}"/>
              </a:ext>
            </a:extLst>
          </p:cNvPr>
          <p:cNvSpPr/>
          <p:nvPr/>
        </p:nvSpPr>
        <p:spPr>
          <a:xfrm rot="16200000">
            <a:off x="5557624" y="6079393"/>
            <a:ext cx="571056" cy="666729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下矢印 21">
            <a:extLst>
              <a:ext uri="{FF2B5EF4-FFF2-40B4-BE49-F238E27FC236}">
                <a16:creationId xmlns:a16="http://schemas.microsoft.com/office/drawing/2014/main" id="{7B4E9FD7-A765-1C4F-8EFB-16045F6144B2}"/>
              </a:ext>
            </a:extLst>
          </p:cNvPr>
          <p:cNvSpPr/>
          <p:nvPr/>
        </p:nvSpPr>
        <p:spPr>
          <a:xfrm rot="7785626">
            <a:off x="5382336" y="3792387"/>
            <a:ext cx="429221" cy="108414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下矢印 22">
            <a:extLst>
              <a:ext uri="{FF2B5EF4-FFF2-40B4-BE49-F238E27FC236}">
                <a16:creationId xmlns:a16="http://schemas.microsoft.com/office/drawing/2014/main" id="{56EC6276-0D67-2845-A637-568C158049A1}"/>
              </a:ext>
            </a:extLst>
          </p:cNvPr>
          <p:cNvSpPr/>
          <p:nvPr/>
        </p:nvSpPr>
        <p:spPr>
          <a:xfrm rot="16200000">
            <a:off x="5462585" y="3409178"/>
            <a:ext cx="420670" cy="666729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B9E4D8F-15E5-2F43-A881-996E02E40EA9}"/>
              </a:ext>
            </a:extLst>
          </p:cNvPr>
          <p:cNvSpPr txBox="1"/>
          <p:nvPr/>
        </p:nvSpPr>
        <p:spPr>
          <a:xfrm>
            <a:off x="655358" y="1181507"/>
            <a:ext cx="1357038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/>
              <a:t>GakuNin </a:t>
            </a:r>
            <a:r>
              <a:rPr kumimoji="1" lang="en-US" altLang="ja-JP" sz="1600" dirty="0" smtClean="0"/>
              <a:t>RDM</a:t>
            </a:r>
            <a:endParaRPr kumimoji="1" lang="ja-JP" altLang="en-US" sz="16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561724-6F56-6048-90EF-95CD1295C33A}"/>
              </a:ext>
            </a:extLst>
          </p:cNvPr>
          <p:cNvSpPr txBox="1"/>
          <p:nvPr/>
        </p:nvSpPr>
        <p:spPr>
          <a:xfrm>
            <a:off x="628650" y="4111322"/>
            <a:ext cx="1142685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JupyterHub</a:t>
            </a:r>
            <a:endParaRPr kumimoji="1" lang="ja-JP" altLang="en-US" sz="16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6D71AD-4E9B-CE4E-9831-0BC343E96C38}"/>
              </a:ext>
            </a:extLst>
          </p:cNvPr>
          <p:cNvSpPr txBox="1"/>
          <p:nvPr/>
        </p:nvSpPr>
        <p:spPr>
          <a:xfrm>
            <a:off x="1529871" y="1902663"/>
            <a:ext cx="973921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Raw Data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69EAF61-C1A6-A94A-9999-87C48C7CD5B9}"/>
              </a:ext>
            </a:extLst>
          </p:cNvPr>
          <p:cNvSpPr txBox="1"/>
          <p:nvPr/>
        </p:nvSpPr>
        <p:spPr>
          <a:xfrm>
            <a:off x="3978691" y="5025298"/>
            <a:ext cx="1285993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Data Analysis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6341AAE-0E3E-D945-B971-D915B9762657}"/>
              </a:ext>
            </a:extLst>
          </p:cNvPr>
          <p:cNvSpPr txBox="1"/>
          <p:nvPr/>
        </p:nvSpPr>
        <p:spPr>
          <a:xfrm>
            <a:off x="3976561" y="1902663"/>
            <a:ext cx="1366528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Analyzed Data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60AF93-8AD2-7F47-B01C-0AEE41829FE7}"/>
              </a:ext>
            </a:extLst>
          </p:cNvPr>
          <p:cNvSpPr txBox="1"/>
          <p:nvPr/>
        </p:nvSpPr>
        <p:spPr>
          <a:xfrm>
            <a:off x="1703281" y="5025298"/>
            <a:ext cx="627095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Input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930B946-2FE4-474D-BC60-E3350D43476E}"/>
              </a:ext>
            </a:extLst>
          </p:cNvPr>
          <p:cNvSpPr txBox="1"/>
          <p:nvPr/>
        </p:nvSpPr>
        <p:spPr>
          <a:xfrm>
            <a:off x="6789879" y="5025298"/>
            <a:ext cx="69884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Result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D5A05C8-923F-3B41-B0EC-752F638F0B08}"/>
              </a:ext>
            </a:extLst>
          </p:cNvPr>
          <p:cNvSpPr txBox="1"/>
          <p:nvPr/>
        </p:nvSpPr>
        <p:spPr>
          <a:xfrm>
            <a:off x="6640179" y="1902663"/>
            <a:ext cx="1281185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Confirmation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50</a:t>
            </a:fld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How to Use JupyterHub add-on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572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800" dirty="0"/>
              <a:t>Research Footprint Management</a:t>
            </a:r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2D5-BBD5-4066-8311-56CD717101F6}" type="slidenum">
              <a:rPr kumimoji="1" lang="ja-JP" altLang="en-US" smtClean="0"/>
              <a:t>51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1" t="18132" r="14287" b="17692"/>
          <a:stretch/>
        </p:blipFill>
        <p:spPr>
          <a:xfrm>
            <a:off x="1592287" y="1572465"/>
            <a:ext cx="3522921" cy="2118396"/>
          </a:xfrm>
          <a:prstGeom prst="rect">
            <a:avLst/>
          </a:prstGeom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6294919" y="2631416"/>
            <a:ext cx="1250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商用時刻認証局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6344132" y="1734508"/>
            <a:ext cx="1152525" cy="896908"/>
            <a:chOff x="7550171" y="1822470"/>
            <a:chExt cx="1152525" cy="896908"/>
          </a:xfrm>
        </p:grpSpPr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7550171" y="2071678"/>
              <a:ext cx="1152525" cy="647700"/>
              <a:chOff x="1519" y="1525"/>
              <a:chExt cx="1270" cy="635"/>
            </a:xfrm>
          </p:grpSpPr>
          <p:sp>
            <p:nvSpPr>
              <p:cNvPr id="20" name="AutoShape 7"/>
              <p:cNvSpPr>
                <a:spLocks noChangeArrowheads="1"/>
              </p:cNvSpPr>
              <p:nvPr/>
            </p:nvSpPr>
            <p:spPr bwMode="auto">
              <a:xfrm rot="10800000">
                <a:off x="1519" y="2024"/>
                <a:ext cx="1270" cy="136"/>
              </a:xfrm>
              <a:custGeom>
                <a:avLst/>
                <a:gdLst>
                  <a:gd name="T0" fmla="*/ 1201 w 21600"/>
                  <a:gd name="T1" fmla="*/ 68 h 21600"/>
                  <a:gd name="T2" fmla="*/ 635 w 21600"/>
                  <a:gd name="T3" fmla="*/ 136 h 21600"/>
                  <a:gd name="T4" fmla="*/ 69 w 21600"/>
                  <a:gd name="T5" fmla="*/ 68 h 21600"/>
                  <a:gd name="T6" fmla="*/ 6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6 w 21600"/>
                  <a:gd name="T13" fmla="*/ 3018 h 21600"/>
                  <a:gd name="T14" fmla="*/ 18624 w 21600"/>
                  <a:gd name="T15" fmla="*/ 185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64" y="21600"/>
                    </a:lnTo>
                    <a:lnTo>
                      <a:pt x="192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1746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>
                <a:off x="1610" y="1706"/>
                <a:ext cx="1089" cy="91"/>
              </a:xfrm>
              <a:custGeom>
                <a:avLst/>
                <a:gdLst>
                  <a:gd name="T0" fmla="*/ 1029 w 21600"/>
                  <a:gd name="T1" fmla="*/ 45 h 21600"/>
                  <a:gd name="T2" fmla="*/ 545 w 21600"/>
                  <a:gd name="T3" fmla="*/ 91 h 21600"/>
                  <a:gd name="T4" fmla="*/ 60 w 21600"/>
                  <a:gd name="T5" fmla="*/ 45 h 21600"/>
                  <a:gd name="T6" fmla="*/ 54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5 w 21600"/>
                  <a:gd name="T13" fmla="*/ 3086 h 21600"/>
                  <a:gd name="T14" fmla="*/ 18625 w 21600"/>
                  <a:gd name="T15" fmla="*/ 1851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64" y="21600"/>
                    </a:lnTo>
                    <a:lnTo>
                      <a:pt x="192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3" name="AutoShape 10"/>
              <p:cNvSpPr>
                <a:spLocks noChangeArrowheads="1"/>
              </p:cNvSpPr>
              <p:nvPr/>
            </p:nvSpPr>
            <p:spPr bwMode="auto">
              <a:xfrm>
                <a:off x="1610" y="1525"/>
                <a:ext cx="1089" cy="182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882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2018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6" name="Rectangle 13"/>
              <p:cNvSpPr>
                <a:spLocks noChangeArrowheads="1"/>
              </p:cNvSpPr>
              <p:nvPr/>
            </p:nvSpPr>
            <p:spPr bwMode="auto">
              <a:xfrm>
                <a:off x="2154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7" name="Rectangle 14"/>
              <p:cNvSpPr>
                <a:spLocks noChangeArrowheads="1"/>
              </p:cNvSpPr>
              <p:nvPr/>
            </p:nvSpPr>
            <p:spPr bwMode="auto">
              <a:xfrm>
                <a:off x="2290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28" name="Rectangle 15"/>
              <p:cNvSpPr>
                <a:spLocks noChangeArrowheads="1"/>
              </p:cNvSpPr>
              <p:nvPr/>
            </p:nvSpPr>
            <p:spPr bwMode="auto">
              <a:xfrm>
                <a:off x="2426" y="1797"/>
                <a:ext cx="91" cy="227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p:grpSp>
        <p:pic>
          <p:nvPicPr>
            <p:cNvPr id="10" name="Picture 16" descr="dai_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54951" y="1822470"/>
              <a:ext cx="328612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Group 56"/>
            <p:cNvGrpSpPr>
              <a:grpSpLocks/>
            </p:cNvGrpSpPr>
            <p:nvPr/>
          </p:nvGrpSpPr>
          <p:grpSpPr bwMode="auto">
            <a:xfrm>
              <a:off x="8216901" y="1965345"/>
              <a:ext cx="431800" cy="360363"/>
              <a:chOff x="295" y="482"/>
              <a:chExt cx="726" cy="771"/>
            </a:xfrm>
          </p:grpSpPr>
          <p:sp>
            <p:nvSpPr>
              <p:cNvPr id="12" name="AutoShape 57"/>
              <p:cNvSpPr>
                <a:spLocks noChangeArrowheads="1"/>
              </p:cNvSpPr>
              <p:nvPr/>
            </p:nvSpPr>
            <p:spPr bwMode="auto">
              <a:xfrm rot="5400000" flipH="1">
                <a:off x="272" y="505"/>
                <a:ext cx="771" cy="726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3" name="Line 58"/>
              <p:cNvSpPr>
                <a:spLocks noChangeShapeType="1"/>
              </p:cNvSpPr>
              <p:nvPr/>
            </p:nvSpPr>
            <p:spPr bwMode="auto">
              <a:xfrm>
                <a:off x="431" y="572"/>
                <a:ext cx="32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4" name="Line 59"/>
              <p:cNvSpPr>
                <a:spLocks noChangeShapeType="1"/>
              </p:cNvSpPr>
              <p:nvPr/>
            </p:nvSpPr>
            <p:spPr bwMode="auto">
              <a:xfrm>
                <a:off x="385" y="663"/>
                <a:ext cx="32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5" name="Line 60"/>
              <p:cNvSpPr>
                <a:spLocks noChangeShapeType="1"/>
              </p:cNvSpPr>
              <p:nvPr/>
            </p:nvSpPr>
            <p:spPr bwMode="auto">
              <a:xfrm>
                <a:off x="431" y="754"/>
                <a:ext cx="32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6" name="AutoShape 61"/>
              <p:cNvSpPr>
                <a:spLocks noChangeArrowheads="1"/>
              </p:cNvSpPr>
              <p:nvPr/>
            </p:nvSpPr>
            <p:spPr bwMode="auto">
              <a:xfrm rot="4105787">
                <a:off x="711" y="1038"/>
                <a:ext cx="272" cy="91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7" name="AutoShape 62"/>
              <p:cNvSpPr>
                <a:spLocks noChangeArrowheads="1"/>
              </p:cNvSpPr>
              <p:nvPr/>
            </p:nvSpPr>
            <p:spPr bwMode="auto">
              <a:xfrm rot="-4382966">
                <a:off x="569" y="1038"/>
                <a:ext cx="272" cy="91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8" name="AutoShape 63"/>
              <p:cNvSpPr>
                <a:spLocks noChangeArrowheads="1"/>
              </p:cNvSpPr>
              <p:nvPr/>
            </p:nvSpPr>
            <p:spPr bwMode="auto">
              <a:xfrm>
                <a:off x="639" y="812"/>
                <a:ext cx="272" cy="227"/>
              </a:xfrm>
              <a:prstGeom prst="star16">
                <a:avLst>
                  <a:gd name="adj" fmla="val 3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19" name="Oval 64"/>
              <p:cNvSpPr>
                <a:spLocks noChangeArrowheads="1"/>
              </p:cNvSpPr>
              <p:nvPr/>
            </p:nvSpPr>
            <p:spPr bwMode="auto">
              <a:xfrm>
                <a:off x="705" y="872"/>
                <a:ext cx="142" cy="117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solidFill>
                    <a:schemeClr val="bg1"/>
                  </a:solidFill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52" name="グループ化 51"/>
          <p:cNvGrpSpPr/>
          <p:nvPr/>
        </p:nvGrpSpPr>
        <p:grpSpPr>
          <a:xfrm>
            <a:off x="6212533" y="4636211"/>
            <a:ext cx="1495461" cy="1421274"/>
            <a:chOff x="5263593" y="3823531"/>
            <a:chExt cx="1898673" cy="1804483"/>
          </a:xfrm>
        </p:grpSpPr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3593" y="3823531"/>
              <a:ext cx="1898673" cy="1804483"/>
            </a:xfrm>
            <a:prstGeom prst="rect">
              <a:avLst/>
            </a:prstGeom>
          </p:spPr>
        </p:pic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4379" y="4549166"/>
              <a:ext cx="706927" cy="706927"/>
            </a:xfrm>
            <a:prstGeom prst="rect">
              <a:avLst/>
            </a:prstGeom>
          </p:spPr>
        </p:pic>
        <p:sp>
          <p:nvSpPr>
            <p:cNvPr id="33" name="円/楕円 42"/>
            <p:cNvSpPr/>
            <p:nvPr/>
          </p:nvSpPr>
          <p:spPr>
            <a:xfrm>
              <a:off x="6377186" y="4848353"/>
              <a:ext cx="571504" cy="571504"/>
            </a:xfrm>
            <a:prstGeom prst="ellipse">
              <a:avLst/>
            </a:prstGeom>
            <a:solidFill>
              <a:schemeClr val="accent3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6339000" y="4944730"/>
              <a:ext cx="6429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800"/>
                </a:lnSpc>
              </a:pPr>
              <a:r>
                <a:rPr lang="en-US" altLang="ja-JP" sz="1000" dirty="0" smtClean="0">
                  <a:solidFill>
                    <a:schemeClr val="bg1"/>
                  </a:solidFill>
                  <a:latin typeface="Gill Sans MT Condensed" pitchFamily="34" charset="0"/>
                  <a:cs typeface="Times New Roman" pitchFamily="18" charset="0"/>
                </a:rPr>
                <a:t>Time Stamp</a:t>
              </a:r>
            </a:p>
            <a:p>
              <a:pPr algn="ctr">
                <a:lnSpc>
                  <a:spcPts val="800"/>
                </a:lnSpc>
              </a:pPr>
              <a:r>
                <a:rPr lang="en-US" altLang="ja-JP" sz="1000" dirty="0" smtClean="0">
                  <a:solidFill>
                    <a:schemeClr val="bg1"/>
                  </a:solidFill>
                  <a:latin typeface="Gill Sans MT Condensed" pitchFamily="34" charset="0"/>
                  <a:cs typeface="Times New Roman" pitchFamily="18" charset="0"/>
                </a:rPr>
                <a:t>2007.11.8</a:t>
              </a:r>
            </a:p>
            <a:p>
              <a:pPr algn="ctr">
                <a:lnSpc>
                  <a:spcPts val="800"/>
                </a:lnSpc>
              </a:pPr>
              <a:r>
                <a:rPr lang="en-US" altLang="ja-JP" sz="1000" dirty="0" smtClean="0">
                  <a:solidFill>
                    <a:schemeClr val="bg1"/>
                  </a:solidFill>
                  <a:latin typeface="Gill Sans MT Condensed" pitchFamily="34" charset="0"/>
                  <a:cs typeface="Times New Roman" pitchFamily="18" charset="0"/>
                </a:rPr>
                <a:t>10:05:32</a:t>
              </a:r>
              <a:endParaRPr lang="ja-JP" altLang="en-US" sz="1000" dirty="0">
                <a:solidFill>
                  <a:schemeClr val="bg1"/>
                </a:solidFill>
                <a:latin typeface="Gill Sans MT Condensed" pitchFamily="34" charset="0"/>
              </a:endParaRPr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6432861" y="2212484"/>
            <a:ext cx="975065" cy="786072"/>
            <a:chOff x="6715140" y="3786190"/>
            <a:chExt cx="2211388" cy="1782763"/>
          </a:xfrm>
        </p:grpSpPr>
        <p:pic>
          <p:nvPicPr>
            <p:cNvPr id="36" name="Picture 6" descr="C:\Users\yamaji\Pictures\Microsoft クリップ オーガナイザ\j0250301.wm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715140" y="3786190"/>
              <a:ext cx="2211388" cy="1782763"/>
            </a:xfrm>
            <a:prstGeom prst="rect">
              <a:avLst/>
            </a:prstGeom>
            <a:noFill/>
          </p:spPr>
        </p:pic>
        <p:pic>
          <p:nvPicPr>
            <p:cNvPr id="37" name="Picture 7" descr="C:\Users\yamaji\AppData\Local\Microsoft\Windows\Temporary Internet Files\Content.IE5\NNL5KRA5\MCj04316180000[1]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rot="20945484">
              <a:off x="7228269" y="4096601"/>
              <a:ext cx="785818" cy="928694"/>
            </a:xfrm>
            <a:prstGeom prst="rect">
              <a:avLst/>
            </a:prstGeom>
            <a:noFill/>
          </p:spPr>
        </p:pic>
      </p:grpSp>
      <p:sp>
        <p:nvSpPr>
          <p:cNvPr id="38" name="テキスト ボックス 37"/>
          <p:cNvSpPr txBox="1"/>
          <p:nvPr/>
        </p:nvSpPr>
        <p:spPr>
          <a:xfrm>
            <a:off x="6014474" y="2976379"/>
            <a:ext cx="1635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/>
              <a:t>Time Stamping </a:t>
            </a:r>
            <a:endParaRPr lang="en-US" altLang="ja-JP" dirty="0" smtClean="0"/>
          </a:p>
          <a:p>
            <a:pPr algn="ctr"/>
            <a:r>
              <a:rPr lang="en-US" altLang="ja-JP" dirty="0" smtClean="0"/>
              <a:t>Authority</a:t>
            </a:r>
            <a:endParaRPr kumimoji="1" lang="ja-JP" altLang="en-US" dirty="0"/>
          </a:p>
        </p:txBody>
      </p:sp>
      <p:grpSp>
        <p:nvGrpSpPr>
          <p:cNvPr id="42" name="グループ化 41"/>
          <p:cNvGrpSpPr/>
          <p:nvPr/>
        </p:nvGrpSpPr>
        <p:grpSpPr>
          <a:xfrm>
            <a:off x="1592287" y="3966199"/>
            <a:ext cx="3498020" cy="2103301"/>
            <a:chOff x="740509" y="2481567"/>
            <a:chExt cx="4326753" cy="2362281"/>
          </a:xfrm>
        </p:grpSpPr>
        <p:pic>
          <p:nvPicPr>
            <p:cNvPr id="44" name="図 43"/>
            <p:cNvPicPr>
              <a:picLocks noChangeAspect="1"/>
            </p:cNvPicPr>
            <p:nvPr/>
          </p:nvPicPr>
          <p:blipFill rotWithShape="1">
            <a:blip r:embed="rId8"/>
            <a:srcRect b="23040"/>
            <a:stretch/>
          </p:blipFill>
          <p:spPr>
            <a:xfrm>
              <a:off x="740509" y="2504609"/>
              <a:ext cx="4326753" cy="2339239"/>
            </a:xfrm>
            <a:prstGeom prst="rect">
              <a:avLst/>
            </a:prstGeom>
          </p:spPr>
        </p:pic>
        <p:sp>
          <p:nvSpPr>
            <p:cNvPr id="45" name="正方形/長方形 44"/>
            <p:cNvSpPr/>
            <p:nvPr/>
          </p:nvSpPr>
          <p:spPr>
            <a:xfrm>
              <a:off x="887702" y="2532955"/>
              <a:ext cx="443851" cy="100117"/>
            </a:xfrm>
            <a:prstGeom prst="rect">
              <a:avLst/>
            </a:prstGeom>
            <a:solidFill>
              <a:srgbClr val="367F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761373" y="2481567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" dirty="0" smtClean="0">
                  <a:solidFill>
                    <a:schemeClr val="bg1"/>
                  </a:solidFill>
                </a:rPr>
                <a:t>機関管理</a:t>
              </a:r>
              <a:endParaRPr kumimoji="1" lang="ja-JP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2142499" y="3093609"/>
              <a:ext cx="290339" cy="343734"/>
            </a:xfrm>
            <a:prstGeom prst="rect">
              <a:avLst/>
            </a:prstGeom>
            <a:solidFill>
              <a:srgbClr val="EC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2718157" y="2857816"/>
              <a:ext cx="1592671" cy="196839"/>
            </a:xfrm>
            <a:prstGeom prst="rect">
              <a:avLst/>
            </a:prstGeom>
            <a:solidFill>
              <a:srgbClr val="EC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 smtClean="0">
                  <a:solidFill>
                    <a:srgbClr val="7C757B"/>
                  </a:solidFill>
                </a:rPr>
                <a:t>国立情報学研究所</a:t>
              </a:r>
              <a:r>
                <a:rPr lang="en-US" altLang="ja-JP" sz="800" dirty="0" smtClean="0">
                  <a:solidFill>
                    <a:srgbClr val="7C757B"/>
                  </a:solidFill>
                </a:rPr>
                <a:t>[Test]</a:t>
              </a:r>
              <a:endParaRPr kumimoji="1" lang="ja-JP" altLang="en-US" sz="800" dirty="0">
                <a:solidFill>
                  <a:srgbClr val="7C757B"/>
                </a:solidFill>
              </a:endParaRPr>
            </a:p>
          </p:txBody>
        </p:sp>
        <p:sp>
          <p:nvSpPr>
            <p:cNvPr id="49" name="正方形/長方形 48"/>
            <p:cNvSpPr/>
            <p:nvPr/>
          </p:nvSpPr>
          <p:spPr>
            <a:xfrm>
              <a:off x="3276315" y="3085266"/>
              <a:ext cx="1034514" cy="297624"/>
            </a:xfrm>
            <a:prstGeom prst="rect">
              <a:avLst/>
            </a:prstGeom>
            <a:solidFill>
              <a:srgbClr val="EC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50" name="図 4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1591" y="3179681"/>
              <a:ext cx="260815" cy="171589"/>
            </a:xfrm>
            <a:prstGeom prst="rect">
              <a:avLst/>
            </a:prstGeom>
          </p:spPr>
        </p:pic>
        <p:pic>
          <p:nvPicPr>
            <p:cNvPr id="51" name="図 5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863" y="3179681"/>
              <a:ext cx="1104622" cy="172597"/>
            </a:xfrm>
            <a:prstGeom prst="rect">
              <a:avLst/>
            </a:prstGeom>
          </p:spPr>
        </p:pic>
      </p:grpSp>
      <p:sp>
        <p:nvSpPr>
          <p:cNvPr id="53" name="右矢印 52"/>
          <p:cNvSpPr/>
          <p:nvPr/>
        </p:nvSpPr>
        <p:spPr>
          <a:xfrm>
            <a:off x="5178296" y="2603148"/>
            <a:ext cx="778598" cy="23383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右矢印 53"/>
          <p:cNvSpPr/>
          <p:nvPr/>
        </p:nvSpPr>
        <p:spPr>
          <a:xfrm rot="10800000">
            <a:off x="5143462" y="2809947"/>
            <a:ext cx="778598" cy="23383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右矢印 54"/>
          <p:cNvSpPr/>
          <p:nvPr/>
        </p:nvSpPr>
        <p:spPr>
          <a:xfrm rot="2569670">
            <a:off x="4790713" y="4041109"/>
            <a:ext cx="1548913" cy="23383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右矢印 55"/>
          <p:cNvSpPr/>
          <p:nvPr/>
        </p:nvSpPr>
        <p:spPr>
          <a:xfrm>
            <a:off x="5178295" y="5164725"/>
            <a:ext cx="1034237" cy="23383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914861" y="4165777"/>
            <a:ext cx="122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Project Log</a:t>
            </a:r>
            <a:endParaRPr kumimoji="1" lang="en-US" altLang="ja-JP" dirty="0" smtClean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022234" y="4701099"/>
            <a:ext cx="13170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kumimoji="1" lang="en-US" altLang="ja-JP" dirty="0" smtClean="0"/>
              <a:t>Institutional</a:t>
            </a:r>
          </a:p>
          <a:p>
            <a:pPr>
              <a:lnSpc>
                <a:spcPts val="1800"/>
              </a:lnSpc>
            </a:pPr>
            <a:r>
              <a:rPr kumimoji="1" lang="en-US" altLang="ja-JP" dirty="0" smtClean="0"/>
              <a:t>Log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ja-JP" altLang="en-US" sz="1400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データ管理基盤</a:t>
            </a:r>
            <a:endParaRPr lang="ja-JP" altLang="en-US" sz="1400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82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800" dirty="0" smtClean="0"/>
              <a:t>Plugin Software Development Kit</a:t>
            </a:r>
            <a:endParaRPr kumimoji="1" lang="ja-JP" altLang="en-US" sz="2800" dirty="0"/>
          </a:p>
        </p:txBody>
      </p:sp>
      <p:pic>
        <p:nvPicPr>
          <p:cNvPr id="4" name="コンテンツ プレースホルダー 12">
            <a:extLst>
              <a:ext uri="{FF2B5EF4-FFF2-40B4-BE49-F238E27FC236}">
                <a16:creationId xmlns:a16="http://schemas.microsoft.com/office/drawing/2014/main" id="{52B601A1-61B9-3A41-9E37-E0698CE802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620" y="1271157"/>
            <a:ext cx="4398153" cy="5586843"/>
          </a:xfrm>
          <a:prstGeom prst="rect">
            <a:avLst/>
          </a:prstGeom>
        </p:spPr>
      </p:pic>
      <p:sp>
        <p:nvSpPr>
          <p:cNvPr id="5" name="右矢印 4">
            <a:extLst>
              <a:ext uri="{FF2B5EF4-FFF2-40B4-BE49-F238E27FC236}">
                <a16:creationId xmlns:a16="http://schemas.microsoft.com/office/drawing/2014/main" id="{E2134990-0B31-4247-9EA6-8289EF6A91D4}"/>
              </a:ext>
            </a:extLst>
          </p:cNvPr>
          <p:cNvSpPr/>
          <p:nvPr/>
        </p:nvSpPr>
        <p:spPr>
          <a:xfrm>
            <a:off x="3836036" y="3196146"/>
            <a:ext cx="735964" cy="29658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コンテンツ プレースホルダー 11">
            <a:extLst>
              <a:ext uri="{FF2B5EF4-FFF2-40B4-BE49-F238E27FC236}">
                <a16:creationId xmlns:a16="http://schemas.microsoft.com/office/drawing/2014/main" id="{92C4C0D2-2C9F-A240-ACB8-FEAC83FAAD6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95121" y="1271157"/>
            <a:ext cx="4235518" cy="19249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Why</a:t>
            </a:r>
            <a:endParaRPr lang="en-US" altLang="ja-JP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460375" lvl="1" indent="-285750"/>
            <a:r>
              <a:rPr lang="en-US" altLang="ja-JP" dirty="0" smtClean="0"/>
              <a:t>Default Functions = Common Use Case</a:t>
            </a:r>
            <a:endParaRPr lang="en-US" altLang="ja-JP" dirty="0" smtClean="0"/>
          </a:p>
          <a:p>
            <a:pPr marL="460375" lvl="1" indent="-285750"/>
            <a:r>
              <a:rPr lang="en-US" altLang="ja-JP" dirty="0" smtClean="0"/>
              <a:t>Respective Demand in Institutions</a:t>
            </a:r>
            <a:endParaRPr lang="en-US" altLang="ja-JP" dirty="0"/>
          </a:p>
          <a:p>
            <a:pPr marL="174625" lvl="1" indent="0">
              <a:buNone/>
            </a:pPr>
            <a:endParaRPr lang="en-US" altLang="ja-JP" dirty="0" smtClean="0"/>
          </a:p>
          <a:p>
            <a:pPr marL="442913" lvl="1" indent="0">
              <a:buNone/>
            </a:pPr>
            <a:r>
              <a:rPr lang="en-US" altLang="ja-JP" dirty="0" smtClean="0"/>
              <a:t>Provide GakuNin Plugin SDK</a:t>
            </a:r>
            <a:endParaRPr kumimoji="1" lang="ja-JP" altLang="en-US" dirty="0"/>
          </a:p>
        </p:txBody>
      </p:sp>
      <p:sp>
        <p:nvSpPr>
          <p:cNvPr id="8" name="コンテンツ プレースホルダー 11">
            <a:extLst>
              <a:ext uri="{FF2B5EF4-FFF2-40B4-BE49-F238E27FC236}">
                <a16:creationId xmlns:a16="http://schemas.microsoft.com/office/drawing/2014/main" id="{41F6AD24-59EA-774E-98E7-E1A56CFE858B}"/>
              </a:ext>
            </a:extLst>
          </p:cNvPr>
          <p:cNvSpPr txBox="1">
            <a:spLocks/>
          </p:cNvSpPr>
          <p:nvPr/>
        </p:nvSpPr>
        <p:spPr>
          <a:xfrm>
            <a:off x="4699000" y="2961368"/>
            <a:ext cx="4231639" cy="3661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b="1" dirty="0" smtClean="0">
                <a:solidFill>
                  <a:schemeClr val="accent5">
                    <a:lumMod val="75000"/>
                  </a:schemeClr>
                </a:solidFill>
              </a:rPr>
              <a:t>Libraries</a:t>
            </a:r>
            <a:endParaRPr lang="en-US" altLang="ja-JP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600" dirty="0" smtClean="0"/>
              <a:t>・</a:t>
            </a:r>
            <a:r>
              <a:rPr lang="en-US" altLang="ja-JP" sz="1600" dirty="0" smtClean="0"/>
              <a:t>Available Function Selection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Storage Selection</a:t>
            </a:r>
            <a:br>
              <a:rPr lang="en-US" altLang="ja-JP" sz="1600" dirty="0" smtClean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Token Registration 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Project Member Definition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Permission Definition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Project Creation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Widget Screen Function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Controlled Screen Function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Content View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Content Export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Content Edit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Log View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External Service Selection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External Service Authentication</a:t>
            </a:r>
            <a:r>
              <a:rPr lang="en-US" altLang="ja-JP" sz="1600" dirty="0"/>
              <a:t/>
            </a:r>
            <a:br>
              <a:rPr lang="en-US" altLang="ja-JP" sz="1600" dirty="0"/>
            </a:br>
            <a:r>
              <a:rPr lang="ja-JP" altLang="en-US" sz="1600" dirty="0" smtClean="0"/>
              <a:t>・</a:t>
            </a:r>
            <a:r>
              <a:rPr lang="en-US" altLang="ja-JP" sz="1600" dirty="0" smtClean="0"/>
              <a:t>External Service Data Aggregation</a:t>
            </a:r>
            <a:endParaRPr lang="ja-JP" altLang="en-US" sz="1600" dirty="0"/>
          </a:p>
          <a:p>
            <a:pPr marL="0" indent="0">
              <a:buNone/>
            </a:pPr>
            <a:endParaRPr lang="ja-JP" altLang="en-US" sz="24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52</a:t>
            </a:fld>
            <a:endParaRPr kumimoji="1" lang="ja-JP" altLang="en-US"/>
          </a:p>
        </p:txBody>
      </p:sp>
      <p:sp>
        <p:nvSpPr>
          <p:cNvPr id="6" name="下矢印 5"/>
          <p:cNvSpPr/>
          <p:nvPr/>
        </p:nvSpPr>
        <p:spPr>
          <a:xfrm>
            <a:off x="6293392" y="2285236"/>
            <a:ext cx="344032" cy="24444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85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9194361" cy="7881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Screen Image with New Plugin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2D5-BBD5-4066-8311-56CD717101F6}" type="slidenum">
              <a:rPr kumimoji="1" lang="ja-JP" altLang="en-US" smtClean="0"/>
              <a:t>53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7880" y="1241911"/>
            <a:ext cx="5868238" cy="3938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4655832" y="4312408"/>
            <a:ext cx="235131" cy="111967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4715548" y="4588594"/>
            <a:ext cx="332169" cy="1007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588511" y="3974550"/>
            <a:ext cx="2714432" cy="846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94149" y="4229225"/>
            <a:ext cx="2282781" cy="36933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New Plugin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25100" y="5548100"/>
            <a:ext cx="8526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 smtClean="0"/>
              <a:t>Develop New Plugins in Cooperate with Universities and Research Institutes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Create Developer's Community of GakuNin RDM</a:t>
            </a:r>
            <a:endParaRPr kumimoji="1" lang="en-US" altLang="ja-JP" sz="2000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838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0" y="1616454"/>
            <a:ext cx="7886700" cy="484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コネクタ 10"/>
          <p:cNvCxnSpPr/>
          <p:nvPr/>
        </p:nvCxnSpPr>
        <p:spPr>
          <a:xfrm>
            <a:off x="3894900" y="1916832"/>
            <a:ext cx="100811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Institutional Management Function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012277" y="4892301"/>
            <a:ext cx="4150521" cy="1210971"/>
          </a:xfrm>
          <a:prstGeom prst="roundRect">
            <a:avLst>
              <a:gd name="adj" fmla="val 76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Select Institutionally Available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Select Authorized External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Download Institutional Logs</a:t>
            </a:r>
            <a:endParaRPr kumimoji="1" lang="en-US" altLang="ja-JP" dirty="0" smtClean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2799" y="4465505"/>
            <a:ext cx="2952535" cy="200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54</a:t>
            </a:fld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33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rsp.ac.uk/images/tu_denmar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65" y="5291481"/>
            <a:ext cx="1586004" cy="803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assistmicro.co.jp/wp-content/uploads/2015/09/ithenticatelog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4"/>
          <a:stretch/>
        </p:blipFill>
        <p:spPr bwMode="auto">
          <a:xfrm>
            <a:off x="5858303" y="3784184"/>
            <a:ext cx="1611256" cy="55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BF7D0E0-2591-DF40-920C-6FA0B8EE99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1" t="4288" r="6058" b="10470"/>
          <a:stretch/>
        </p:blipFill>
        <p:spPr>
          <a:xfrm>
            <a:off x="5907847" y="2060739"/>
            <a:ext cx="1511285" cy="1095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 smtClean="0"/>
              <a:t>Use Case of GakuNin RDM in Institution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2C34D-CA60-CE45-940C-F84A8813B0B4}" type="slidenum">
              <a:rPr kumimoji="1" lang="ja-JP" altLang="en-US" smtClean="0"/>
              <a:t>55</a:t>
            </a:fld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3616593" y="3049825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New Evidence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3618606" y="1691472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New Project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3613785" y="2373112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Exp. and Anal.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613785" y="3726538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Writing Paper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3613785" y="4403251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Acceptance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613785" y="5079157"/>
            <a:ext cx="1712068" cy="432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Paper &amp; Data Deposit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3" name="直線矢印コネクタ 22"/>
          <p:cNvCxnSpPr>
            <a:stCxn id="17" idx="2"/>
            <a:endCxn id="18" idx="0"/>
          </p:cNvCxnSpPr>
          <p:nvPr/>
        </p:nvCxnSpPr>
        <p:spPr>
          <a:xfrm flipH="1">
            <a:off x="4469819" y="2030749"/>
            <a:ext cx="4821" cy="342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18" idx="2"/>
            <a:endCxn id="16" idx="0"/>
          </p:cNvCxnSpPr>
          <p:nvPr/>
        </p:nvCxnSpPr>
        <p:spPr>
          <a:xfrm>
            <a:off x="4469819" y="2712389"/>
            <a:ext cx="2808" cy="337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16" idx="2"/>
            <a:endCxn id="19" idx="0"/>
          </p:cNvCxnSpPr>
          <p:nvPr/>
        </p:nvCxnSpPr>
        <p:spPr>
          <a:xfrm flipH="1">
            <a:off x="4469819" y="3389102"/>
            <a:ext cx="2808" cy="337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>
            <a:stCxn id="19" idx="2"/>
            <a:endCxn id="20" idx="0"/>
          </p:cNvCxnSpPr>
          <p:nvPr/>
        </p:nvCxnSpPr>
        <p:spPr>
          <a:xfrm>
            <a:off x="4469819" y="4065815"/>
            <a:ext cx="0" cy="337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角丸四角形 26"/>
          <p:cNvSpPr/>
          <p:nvPr/>
        </p:nvSpPr>
        <p:spPr>
          <a:xfrm>
            <a:off x="3618606" y="5856665"/>
            <a:ext cx="1712068" cy="59548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36000" bIns="0" rtlCol="0" anchor="b" anchorCtr="0"/>
          <a:lstStyle/>
          <a:p>
            <a:pPr algn="ctr"/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Publication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9" name="直線矢印コネクタ 28"/>
          <p:cNvCxnSpPr>
            <a:stCxn id="20" idx="2"/>
            <a:endCxn id="21" idx="0"/>
          </p:cNvCxnSpPr>
          <p:nvPr/>
        </p:nvCxnSpPr>
        <p:spPr>
          <a:xfrm>
            <a:off x="4469819" y="4742528"/>
            <a:ext cx="0" cy="336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21" idx="2"/>
            <a:endCxn id="27" idx="0"/>
          </p:cNvCxnSpPr>
          <p:nvPr/>
        </p:nvCxnSpPr>
        <p:spPr>
          <a:xfrm>
            <a:off x="4469819" y="5511157"/>
            <a:ext cx="4821" cy="345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円弧 40"/>
          <p:cNvSpPr/>
          <p:nvPr/>
        </p:nvSpPr>
        <p:spPr>
          <a:xfrm flipH="1">
            <a:off x="3120874" y="4968913"/>
            <a:ext cx="486302" cy="498295"/>
          </a:xfrm>
          <a:prstGeom prst="arc">
            <a:avLst>
              <a:gd name="adj1" fmla="val 12601997"/>
              <a:gd name="adj2" fmla="val 8685145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角丸四角形 41"/>
          <p:cNvSpPr/>
          <p:nvPr/>
        </p:nvSpPr>
        <p:spPr>
          <a:xfrm>
            <a:off x="1412616" y="5048422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CRIS DB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円弧 44"/>
          <p:cNvSpPr/>
          <p:nvPr/>
        </p:nvSpPr>
        <p:spPr>
          <a:xfrm>
            <a:off x="5305792" y="1570974"/>
            <a:ext cx="486302" cy="498295"/>
          </a:xfrm>
          <a:prstGeom prst="arc">
            <a:avLst>
              <a:gd name="adj1" fmla="val 12601997"/>
              <a:gd name="adj2" fmla="val 8685145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5792094" y="1653204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DMP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円弧 46"/>
          <p:cNvSpPr/>
          <p:nvPr/>
        </p:nvSpPr>
        <p:spPr>
          <a:xfrm>
            <a:off x="5305792" y="2274056"/>
            <a:ext cx="486302" cy="498295"/>
          </a:xfrm>
          <a:prstGeom prst="arc">
            <a:avLst>
              <a:gd name="adj1" fmla="val 12601997"/>
              <a:gd name="adj2" fmla="val 8685145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角丸四角形 47"/>
          <p:cNvSpPr/>
          <p:nvPr/>
        </p:nvSpPr>
        <p:spPr>
          <a:xfrm>
            <a:off x="5801736" y="2356900"/>
            <a:ext cx="1712068" cy="3392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Analysis Tool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3486362" y="1241526"/>
            <a:ext cx="1966914" cy="348500"/>
          </a:xfrm>
          <a:prstGeom prst="rect">
            <a:avLst/>
          </a:prstGeom>
        </p:spPr>
      </p:pic>
      <p:pic>
        <p:nvPicPr>
          <p:cNvPr id="54" name="図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69" y="5900480"/>
            <a:ext cx="1184886" cy="296369"/>
          </a:xfrm>
          <a:prstGeom prst="rect">
            <a:avLst/>
          </a:prstGeom>
        </p:spPr>
      </p:pic>
      <p:sp>
        <p:nvSpPr>
          <p:cNvPr id="55" name="下矢印 54"/>
          <p:cNvSpPr/>
          <p:nvPr/>
        </p:nvSpPr>
        <p:spPr>
          <a:xfrm>
            <a:off x="1084442" y="4232416"/>
            <a:ext cx="200969" cy="21181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857077" y="3863084"/>
            <a:ext cx="1335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accent5">
                    <a:lumMod val="75000"/>
                  </a:schemeClr>
                </a:solidFill>
              </a:rPr>
              <a:t>B University</a:t>
            </a:r>
            <a:endParaRPr kumimoji="1" lang="ja-JP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0" name="角丸四角形 59"/>
          <p:cNvSpPr/>
          <p:nvPr/>
        </p:nvSpPr>
        <p:spPr>
          <a:xfrm>
            <a:off x="5814963" y="3349804"/>
            <a:ext cx="1712068" cy="432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</a:rPr>
              <a:t>Plagiarism Checker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円弧 60"/>
          <p:cNvSpPr/>
          <p:nvPr/>
        </p:nvSpPr>
        <p:spPr>
          <a:xfrm>
            <a:off x="5321041" y="3317255"/>
            <a:ext cx="486302" cy="498295"/>
          </a:xfrm>
          <a:prstGeom prst="arc">
            <a:avLst>
              <a:gd name="adj1" fmla="val 12601997"/>
              <a:gd name="adj2" fmla="val 8685145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下矢印 61"/>
          <p:cNvSpPr/>
          <p:nvPr/>
        </p:nvSpPr>
        <p:spPr>
          <a:xfrm>
            <a:off x="7896595" y="1698923"/>
            <a:ext cx="213360" cy="4651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075102" y="1249743"/>
            <a:ext cx="1416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accent5">
                    <a:lumMod val="75000"/>
                  </a:schemeClr>
                </a:solidFill>
              </a:rPr>
              <a:t>A Laboratory</a:t>
            </a:r>
            <a:endParaRPr kumimoji="1" lang="ja-JP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" name="角丸四角形 65"/>
          <p:cNvSpPr/>
          <p:nvPr/>
        </p:nvSpPr>
        <p:spPr>
          <a:xfrm>
            <a:off x="203763" y="1677299"/>
            <a:ext cx="3208291" cy="1855102"/>
          </a:xfrm>
          <a:prstGeom prst="roundRect">
            <a:avLst>
              <a:gd name="adj" fmla="val 962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altLang="ja-JP" dirty="0" smtClean="0"/>
              <a:t>GakuNin RDM is now developing function which can customize available plugin and workflow depending on respective requirement in each institution</a:t>
            </a:r>
            <a:endParaRPr lang="ja-JP" altLang="en-US" dirty="0"/>
          </a:p>
        </p:txBody>
      </p:sp>
      <p:sp>
        <p:nvSpPr>
          <p:cNvPr id="43" name="角丸四角形 42"/>
          <p:cNvSpPr/>
          <p:nvPr/>
        </p:nvSpPr>
        <p:spPr>
          <a:xfrm>
            <a:off x="1408806" y="4232954"/>
            <a:ext cx="1712068" cy="648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0" rtlCol="0" anchor="ctr"/>
          <a:lstStyle/>
          <a:p>
            <a:pPr algn="ctr"/>
            <a:r>
              <a:rPr lang="en-US" altLang="ja-JP" sz="1400" dirty="0" smtClean="0">
                <a:latin typeface="+mn-ea"/>
              </a:rPr>
              <a:t>Publication Management Plugin</a:t>
            </a:r>
            <a:endParaRPr lang="ja-JP" altLang="en-US" sz="1400" dirty="0">
              <a:latin typeface="+mn-ea"/>
            </a:endParaRPr>
          </a:p>
        </p:txBody>
      </p:sp>
      <p:sp>
        <p:nvSpPr>
          <p:cNvPr id="50" name="円弧 49"/>
          <p:cNvSpPr/>
          <p:nvPr/>
        </p:nvSpPr>
        <p:spPr>
          <a:xfrm flipH="1">
            <a:off x="3131903" y="4302303"/>
            <a:ext cx="486302" cy="498295"/>
          </a:xfrm>
          <a:prstGeom prst="arc">
            <a:avLst>
              <a:gd name="adj1" fmla="val 12601997"/>
              <a:gd name="adj2" fmla="val 8685145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742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113" y="2679282"/>
            <a:ext cx="834390" cy="83439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How to deploy </a:t>
            </a:r>
            <a:r>
              <a:rPr kumimoji="1" lang="en-US" altLang="ja-JP" dirty="0" smtClean="0"/>
              <a:t>GakuNin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RDM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FE261-7F68-4982-95EC-5688F73738B5}" type="slidenum">
              <a:rPr kumimoji="1" lang="ja-JP" altLang="en-US" smtClean="0"/>
              <a:t>56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049743" y="3495028"/>
            <a:ext cx="1048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b="1" dirty="0" smtClean="0">
                <a:solidFill>
                  <a:schemeClr val="accent5">
                    <a:lumMod val="75000"/>
                  </a:schemeClr>
                </a:solidFill>
              </a:rPr>
              <a:t>Standard</a:t>
            </a:r>
            <a:endParaRPr lang="ja-JP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909862" y="3495028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Enterprise</a:t>
            </a:r>
            <a:endParaRPr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965277" y="3495028"/>
            <a:ext cx="1388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Open Source</a:t>
            </a:r>
            <a:endParaRPr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「github」の画像検索結果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5" r="23772"/>
          <a:stretch/>
        </p:blipFill>
        <p:spPr bwMode="auto">
          <a:xfrm>
            <a:off x="2300143" y="1937647"/>
            <a:ext cx="516047" cy="51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「docker」の画像検索結果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5" b="17329"/>
          <a:stretch/>
        </p:blipFill>
        <p:spPr bwMode="auto">
          <a:xfrm>
            <a:off x="3182288" y="1971405"/>
            <a:ext cx="673399" cy="4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「kubernetes」の画像検索結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85" y="1937647"/>
            <a:ext cx="528980" cy="52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358709" y="1991008"/>
            <a:ext cx="159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Development</a:t>
            </a:r>
            <a:endParaRPr kumimoji="1" lang="ja-JP" altLang="en-US" sz="2000" dirty="0"/>
          </a:p>
        </p:txBody>
      </p:sp>
      <p:cxnSp>
        <p:nvCxnSpPr>
          <p:cNvPr id="10" name="直線矢印コネクタ 9"/>
          <p:cNvCxnSpPr>
            <a:stCxn id="1026" idx="3"/>
            <a:endCxn id="1028" idx="1"/>
          </p:cNvCxnSpPr>
          <p:nvPr/>
        </p:nvCxnSpPr>
        <p:spPr>
          <a:xfrm flipV="1">
            <a:off x="2816190" y="2194724"/>
            <a:ext cx="366098" cy="2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1028" idx="3"/>
            <a:endCxn id="1030" idx="1"/>
          </p:cNvCxnSpPr>
          <p:nvPr/>
        </p:nvCxnSpPr>
        <p:spPr>
          <a:xfrm>
            <a:off x="3855687" y="2194724"/>
            <a:ext cx="366098" cy="7413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8" idx="3"/>
            <a:endCxn id="1026" idx="1"/>
          </p:cNvCxnSpPr>
          <p:nvPr/>
        </p:nvCxnSpPr>
        <p:spPr>
          <a:xfrm>
            <a:off x="1899616" y="2191063"/>
            <a:ext cx="400527" cy="3663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34" name="Picture 10" descr="「クラウド」の画像検索結果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EBECED"/>
              </a:clrFrom>
              <a:clrTo>
                <a:srgbClr val="EBEC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99" y="2705573"/>
            <a:ext cx="1217864" cy="85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線矢印コネクタ 16"/>
          <p:cNvCxnSpPr>
            <a:stCxn id="1030" idx="2"/>
            <a:endCxn id="1034" idx="0"/>
          </p:cNvCxnSpPr>
          <p:nvPr/>
        </p:nvCxnSpPr>
        <p:spPr>
          <a:xfrm>
            <a:off x="4486275" y="2466627"/>
            <a:ext cx="1656" cy="2389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カギ線コネクタ 18"/>
          <p:cNvCxnSpPr>
            <a:stCxn id="1026" idx="2"/>
            <a:endCxn id="7" idx="0"/>
          </p:cNvCxnSpPr>
          <p:nvPr/>
        </p:nvCxnSpPr>
        <p:spPr>
          <a:xfrm rot="5400000">
            <a:off x="1587193" y="2524054"/>
            <a:ext cx="1043224" cy="89872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6" name="Picture 12" descr="「オンプレ」の画像検索結果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6" t="34381" r="63456" b="21288"/>
          <a:stretch/>
        </p:blipFill>
        <p:spPr bwMode="auto">
          <a:xfrm>
            <a:off x="7492685" y="3020277"/>
            <a:ext cx="453940" cy="4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カギ線コネクタ 20"/>
          <p:cNvCxnSpPr>
            <a:stCxn id="1030" idx="3"/>
            <a:endCxn id="22" idx="0"/>
          </p:cNvCxnSpPr>
          <p:nvPr/>
        </p:nvCxnSpPr>
        <p:spPr>
          <a:xfrm>
            <a:off x="4750765" y="2202137"/>
            <a:ext cx="2540104" cy="503436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6635113" y="2705573"/>
            <a:ext cx="1311512" cy="777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996221" y="1640173"/>
            <a:ext cx="1095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Source Code</a:t>
            </a:r>
            <a:endParaRPr kumimoji="1" lang="ja-JP" altLang="en-US" sz="1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910360" y="1640173"/>
            <a:ext cx="1110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Deploy Tools</a:t>
            </a:r>
            <a:endParaRPr kumimoji="1" lang="ja-JP" altLang="en-US" sz="1400" dirty="0"/>
          </a:p>
        </p:txBody>
      </p:sp>
      <p:pic>
        <p:nvPicPr>
          <p:cNvPr id="1038" name="Picture 14" descr="「secure」の画像検索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754" y="2033064"/>
            <a:ext cx="335111" cy="33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3115682" y="3956756"/>
            <a:ext cx="2916550" cy="156966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SaaS service from NII by using public cloud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Enable to use institutional storage by connecting GakuNin RDM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GakuNin authentication</a:t>
            </a:r>
            <a:endParaRPr lang="en-US" altLang="ja-JP" sz="1600" dirty="0"/>
          </a:p>
        </p:txBody>
      </p:sp>
      <p:sp>
        <p:nvSpPr>
          <p:cNvPr id="36" name="正方形/長方形 35"/>
          <p:cNvSpPr/>
          <p:nvPr/>
        </p:nvSpPr>
        <p:spPr>
          <a:xfrm>
            <a:off x="6024916" y="3956756"/>
            <a:ext cx="2921831" cy="156966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For </a:t>
            </a:r>
            <a:r>
              <a:rPr lang="en-US" altLang="ja-JP" sz="1600" dirty="0" smtClean="0"/>
              <a:t>institution who cannot use NII’s SaaS service due to institutional policy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Provide deploy code or direct deploy from NII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Use Institutional </a:t>
            </a:r>
            <a:r>
              <a:rPr lang="en-US" altLang="ja-JP" sz="1600" dirty="0" err="1" smtClean="0"/>
              <a:t>IdP</a:t>
            </a:r>
            <a:endParaRPr lang="en-US" altLang="ja-JP" sz="1600" dirty="0"/>
          </a:p>
        </p:txBody>
      </p:sp>
      <p:sp>
        <p:nvSpPr>
          <p:cNvPr id="37" name="正方形/長方形 36"/>
          <p:cNvSpPr/>
          <p:nvPr/>
        </p:nvSpPr>
        <p:spPr>
          <a:xfrm>
            <a:off x="201166" y="3956756"/>
            <a:ext cx="2916550" cy="156966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For institution who want to operate On-</a:t>
            </a:r>
            <a:r>
              <a:rPr lang="en-US" altLang="ja-JP" sz="1600" dirty="0" smtClean="0"/>
              <a:t>Premise manner GakuNin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>RDM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Provide source code and documents</a:t>
            </a:r>
            <a:endParaRPr lang="en-US" altLang="ja-JP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 smtClean="0"/>
              <a:t>Share operation knowledge</a:t>
            </a:r>
            <a:endParaRPr lang="en-US" altLang="ja-JP" sz="16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54270" y="5843986"/>
            <a:ext cx="823546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Considering Several Option according to the Institutional Policies</a:t>
            </a:r>
            <a:endParaRPr kumimoji="1" lang="ja-JP" altLang="en-US" sz="2400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3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[フリーイラスト素材] クリップアート, &lt;strong&gt;地球&lt;/strong&gt;, 惑星 ...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t="11558" r="14831" b="10846"/>
          <a:stretch/>
        </p:blipFill>
        <p:spPr>
          <a:xfrm>
            <a:off x="6819544" y="1879075"/>
            <a:ext cx="2162086" cy="218772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Internal and External Collaboration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C8F-27BC-4081-871F-5E1C2D90E7A6}" type="slidenum">
              <a:rPr kumimoji="1" lang="ja-JP" altLang="en-US" smtClean="0"/>
              <a:t>57</a:t>
            </a:fld>
            <a:endParaRPr kumimoji="1" lang="ja-JP" altLang="en-US" dirty="0"/>
          </a:p>
        </p:txBody>
      </p:sp>
      <p:grpSp>
        <p:nvGrpSpPr>
          <p:cNvPr id="16" name="グループ化 15"/>
          <p:cNvGrpSpPr/>
          <p:nvPr/>
        </p:nvGrpSpPr>
        <p:grpSpPr>
          <a:xfrm>
            <a:off x="3627931" y="3397773"/>
            <a:ext cx="1715733" cy="1113213"/>
            <a:chOff x="3551733" y="3331653"/>
            <a:chExt cx="1715733" cy="1113213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733" y="3331653"/>
              <a:ext cx="1715733" cy="111321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97" t="70222" b="7098"/>
            <a:stretch/>
          </p:blipFill>
          <p:spPr>
            <a:xfrm>
              <a:off x="3720581" y="3770072"/>
              <a:ext cx="1039785" cy="36376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800000">
              <a:off x="4201576" y="3814908"/>
              <a:ext cx="416046" cy="371522"/>
            </a:xfrm>
            <a:prstGeom prst="rect">
              <a:avLst/>
            </a:prstGeom>
          </p:spPr>
        </p:pic>
      </p:grpSp>
      <p:sp>
        <p:nvSpPr>
          <p:cNvPr id="15" name="テキスト ボックス 14"/>
          <p:cNvSpPr txBox="1"/>
          <p:nvPr/>
        </p:nvSpPr>
        <p:spPr>
          <a:xfrm>
            <a:off x="1937613" y="4446109"/>
            <a:ext cx="511710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Research Center for Open Science and Data Platform</a:t>
            </a:r>
            <a:endParaRPr kumimoji="1" lang="ja-JP" altLang="en-US" i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41895" y="5162101"/>
            <a:ext cx="25200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 anchorCtr="0">
            <a:spAutoFit/>
          </a:bodyPr>
          <a:lstStyle/>
          <a:p>
            <a:pPr algn="ctr"/>
            <a:r>
              <a:rPr lang="en-US" altLang="ja-JP" dirty="0" smtClean="0"/>
              <a:t>R&amp;D Center </a:t>
            </a:r>
            <a:r>
              <a:rPr lang="en-US" altLang="ja-JP" dirty="0"/>
              <a:t>for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Academic </a:t>
            </a:r>
            <a:r>
              <a:rPr lang="en-US" altLang="ja-JP" dirty="0"/>
              <a:t>Networks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33743" y="5161585"/>
            <a:ext cx="25200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dirty="0"/>
              <a:t>Academic Authentication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Systems </a:t>
            </a:r>
            <a:r>
              <a:rPr lang="en-US" altLang="ja-JP" dirty="0"/>
              <a:t>Office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237819" y="5161585"/>
            <a:ext cx="25200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dirty="0"/>
              <a:t>Center for Cloud </a:t>
            </a:r>
            <a:r>
              <a:rPr lang="en-US" altLang="ja-JP" dirty="0" smtClean="0"/>
              <a:t>R&amp;D</a:t>
            </a:r>
            <a:endParaRPr lang="en-US" altLang="ja-JP" dirty="0"/>
          </a:p>
        </p:txBody>
      </p:sp>
      <p:cxnSp>
        <p:nvCxnSpPr>
          <p:cNvPr id="21" name="直線コネクタ 20"/>
          <p:cNvCxnSpPr>
            <a:stCxn id="15" idx="2"/>
            <a:endCxn id="17" idx="0"/>
          </p:cNvCxnSpPr>
          <p:nvPr/>
        </p:nvCxnSpPr>
        <p:spPr>
          <a:xfrm flipH="1">
            <a:off x="1783965" y="4815441"/>
            <a:ext cx="2701833" cy="34666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5" idx="2"/>
            <a:endCxn id="19" idx="0"/>
          </p:cNvCxnSpPr>
          <p:nvPr/>
        </p:nvCxnSpPr>
        <p:spPr>
          <a:xfrm flipH="1">
            <a:off x="4485797" y="4815441"/>
            <a:ext cx="1" cy="34614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直線コネクタ 24"/>
          <p:cNvCxnSpPr>
            <a:stCxn id="15" idx="2"/>
            <a:endCxn id="18" idx="0"/>
          </p:cNvCxnSpPr>
          <p:nvPr/>
        </p:nvCxnSpPr>
        <p:spPr>
          <a:xfrm>
            <a:off x="4485798" y="4815441"/>
            <a:ext cx="2701831" cy="34614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858716" y="2010650"/>
            <a:ext cx="323550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AXIES</a:t>
            </a:r>
          </a:p>
          <a:p>
            <a:pPr algn="ctr"/>
            <a:r>
              <a:rPr lang="en-US" altLang="ja-JP" dirty="0" smtClean="0"/>
              <a:t>Research Data Management WG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679026" y="2010650"/>
            <a:ext cx="179292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JPCOAR</a:t>
            </a:r>
          </a:p>
          <a:p>
            <a:pPr algn="ctr"/>
            <a:r>
              <a:rPr lang="en-US" altLang="ja-JP" dirty="0" smtClean="0"/>
              <a:t>Research Data TF</a:t>
            </a:r>
            <a:endParaRPr kumimoji="1" lang="ja-JP" altLang="en-US" dirty="0"/>
          </a:p>
        </p:txBody>
      </p:sp>
      <p:cxnSp>
        <p:nvCxnSpPr>
          <p:cNvPr id="29" name="直線コネクタ 28"/>
          <p:cNvCxnSpPr>
            <a:stCxn id="37" idx="0"/>
            <a:endCxn id="26" idx="2"/>
          </p:cNvCxnSpPr>
          <p:nvPr/>
        </p:nvCxnSpPr>
        <p:spPr>
          <a:xfrm flipH="1" flipV="1">
            <a:off x="2476467" y="2656981"/>
            <a:ext cx="1983901" cy="39043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直線コネクタ 30"/>
          <p:cNvCxnSpPr>
            <a:stCxn id="37" idx="0"/>
            <a:endCxn id="27" idx="2"/>
          </p:cNvCxnSpPr>
          <p:nvPr/>
        </p:nvCxnSpPr>
        <p:spPr>
          <a:xfrm flipV="1">
            <a:off x="4460368" y="2656981"/>
            <a:ext cx="1115122" cy="39043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724290" y="1386486"/>
            <a:ext cx="35043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University IT Center</a:t>
            </a:r>
          </a:p>
          <a:p>
            <a:pPr algn="ctr"/>
            <a:r>
              <a:rPr lang="en-US" altLang="ja-JP" sz="1600" dirty="0" smtClean="0"/>
              <a:t>(System Requirement, Operation Policy)</a:t>
            </a:r>
            <a:endParaRPr kumimoji="1" lang="ja-JP" altLang="en-US" sz="16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669252" y="1413872"/>
            <a:ext cx="18211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University Library</a:t>
            </a:r>
          </a:p>
          <a:p>
            <a:pPr algn="ctr"/>
            <a:r>
              <a:rPr kumimoji="1" lang="en-US" altLang="ja-JP" sz="1600" dirty="0" smtClean="0"/>
              <a:t>(RDM Training</a:t>
            </a:r>
            <a:r>
              <a:rPr lang="en-US" altLang="ja-JP" sz="1600" dirty="0"/>
              <a:t>)</a:t>
            </a:r>
            <a:endParaRPr kumimoji="1" lang="ja-JP" altLang="en-US" sz="16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97845" y="5875399"/>
            <a:ext cx="2248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dirty="0" smtClean="0"/>
              <a:t>Secure NW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Service Deployment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342186" y="5875399"/>
            <a:ext cx="2356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Storage Procurement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dirty="0" smtClean="0"/>
              <a:t>Data Analysis Infra.</a:t>
            </a:r>
            <a:endParaRPr kumimoji="1" lang="ja-JP" altLang="en-US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332367" y="5875399"/>
            <a:ext cx="1633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-US" altLang="ja-JP" dirty="0" smtClean="0"/>
              <a:t>ID Federation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dirty="0" smtClean="0"/>
              <a:t>VO Platform </a:t>
            </a:r>
            <a:endParaRPr kumimoji="1" lang="ja-JP" altLang="en-US" dirty="0"/>
          </a:p>
        </p:txBody>
      </p:sp>
      <p:pic>
        <p:nvPicPr>
          <p:cNvPr id="1026" name="Picture 2" descr="COS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390" y="2160388"/>
            <a:ext cx="11259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860" y="3128200"/>
            <a:ext cx="21492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直線コネクタ 37"/>
          <p:cNvCxnSpPr>
            <a:stCxn id="10" idx="3"/>
            <a:endCxn id="1026" idx="1"/>
          </p:cNvCxnSpPr>
          <p:nvPr/>
        </p:nvCxnSpPr>
        <p:spPr>
          <a:xfrm flipV="1">
            <a:off x="5343664" y="2520388"/>
            <a:ext cx="2045726" cy="143399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10" idx="3"/>
            <a:endCxn id="1028" idx="1"/>
          </p:cNvCxnSpPr>
          <p:nvPr/>
        </p:nvCxnSpPr>
        <p:spPr>
          <a:xfrm flipV="1">
            <a:off x="5343664" y="3488200"/>
            <a:ext cx="1478196" cy="46618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8" name="テキスト ボックス 47"/>
          <p:cNvSpPr txBox="1"/>
          <p:nvPr/>
        </p:nvSpPr>
        <p:spPr>
          <a:xfrm>
            <a:off x="7201364" y="1646322"/>
            <a:ext cx="13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International</a:t>
            </a:r>
            <a:endParaRPr kumimoji="1" lang="ja-JP" altLang="en-US" dirty="0"/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3596694" y="3047418"/>
            <a:ext cx="1727348" cy="306053"/>
          </a:xfrm>
          <a:prstGeom prst="rect">
            <a:avLst/>
          </a:prstGeom>
        </p:spPr>
      </p:pic>
      <p:sp>
        <p:nvSpPr>
          <p:cNvPr id="42" name="正方形/長方形 41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3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sz="4000" dirty="0" smtClean="0"/>
              <a:t>Collaboration with Research Institutes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309815"/>
            <a:ext cx="7886700" cy="4729227"/>
          </a:xfrm>
        </p:spPr>
        <p:txBody>
          <a:bodyPr>
            <a:noAutofit/>
          </a:bodyPr>
          <a:lstStyle/>
          <a:p>
            <a:pPr>
              <a:lnSpc>
                <a:spcPts val="1800"/>
              </a:lnSpc>
            </a:pPr>
            <a:r>
              <a:rPr lang="en-US" altLang="ja-JP" sz="1800" i="1" dirty="0" smtClean="0"/>
              <a:t>Material Science</a:t>
            </a:r>
            <a:endParaRPr lang="en-US" altLang="ja-JP" sz="1800" i="1" dirty="0"/>
          </a:p>
          <a:p>
            <a:pPr lvl="1">
              <a:lnSpc>
                <a:spcPts val="1800"/>
              </a:lnSpc>
            </a:pPr>
            <a:r>
              <a:rPr lang="en-US" altLang="ja-JP" sz="1600" dirty="0" smtClean="0"/>
              <a:t>NIMS, Data Platform Center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en-US" altLang="ja-JP" sz="1800" i="1" dirty="0"/>
              <a:t>Aerospace </a:t>
            </a:r>
            <a:r>
              <a:rPr lang="en-US" altLang="ja-JP" sz="1800" i="1" dirty="0" smtClean="0"/>
              <a:t>Science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 smtClean="0"/>
              <a:t>JAXA, </a:t>
            </a:r>
            <a:r>
              <a:rPr lang="en-US" altLang="ja-JP" sz="1600" dirty="0"/>
              <a:t>Security and Information Systems Department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/>
              <a:t>The University of </a:t>
            </a:r>
            <a:r>
              <a:rPr lang="en-US" altLang="ja-JP" sz="1600" dirty="0" smtClean="0"/>
              <a:t>Aizu,</a:t>
            </a:r>
            <a:br>
              <a:rPr lang="en-US" altLang="ja-JP" sz="1600" dirty="0" smtClean="0"/>
            </a:br>
            <a:r>
              <a:rPr lang="en-US" altLang="ja-JP" sz="1600" dirty="0" smtClean="0"/>
              <a:t>Research </a:t>
            </a:r>
            <a:r>
              <a:rPr lang="en-US" altLang="ja-JP" sz="1600" dirty="0"/>
              <a:t>Center for Advanced Information Science and </a:t>
            </a:r>
            <a:r>
              <a:rPr lang="en-US" altLang="ja-JP" sz="1600" dirty="0" smtClean="0"/>
              <a:t>Technology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en-US" altLang="ja-JP" sz="1800" i="1" dirty="0" smtClean="0"/>
              <a:t>Astronomy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 smtClean="0"/>
              <a:t>National Astronomical Observatory of Japan,</a:t>
            </a:r>
            <a:br>
              <a:rPr lang="en-US" altLang="ja-JP" sz="1600" dirty="0" smtClean="0"/>
            </a:br>
            <a:r>
              <a:rPr lang="en-US" altLang="ja-JP" sz="1600" dirty="0" smtClean="0"/>
              <a:t>Astronomy Data Center</a:t>
            </a:r>
            <a:r>
              <a:rPr lang="ja-JP" altLang="en-US" sz="1600" dirty="0" smtClean="0"/>
              <a:t> 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en-US" altLang="ja-JP" sz="1800" i="1" dirty="0"/>
              <a:t>Social </a:t>
            </a:r>
            <a:r>
              <a:rPr lang="en-US" altLang="ja-JP" sz="1800" i="1" dirty="0" smtClean="0"/>
              <a:t>Science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 err="1" smtClean="0"/>
              <a:t>Rikkyo</a:t>
            </a:r>
            <a:r>
              <a:rPr lang="en-US" altLang="ja-JP" sz="1600" dirty="0" smtClean="0"/>
              <a:t> University, Center for Statistics and Information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en-US" altLang="ja-JP" sz="1800" i="1" dirty="0" smtClean="0"/>
              <a:t>Medical Sciences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 smtClean="0"/>
              <a:t>The University of Tokyo, The Institute of Medical Science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en-US" altLang="ja-JP" sz="1800" i="1" dirty="0" smtClean="0"/>
              <a:t>Agriculture</a:t>
            </a:r>
          </a:p>
          <a:p>
            <a:pPr lvl="1">
              <a:lnSpc>
                <a:spcPts val="1800"/>
              </a:lnSpc>
            </a:pPr>
            <a:r>
              <a:rPr lang="en-US" altLang="ja-JP" sz="1600" dirty="0" smtClean="0"/>
              <a:t>NARO, </a:t>
            </a:r>
            <a:r>
              <a:rPr lang="en-US" altLang="ja-JP" sz="1600" dirty="0"/>
              <a:t>Institute for Agro-Environmental Sciences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2D5-BBD5-4066-8311-56CD717101F6}" type="slidenum">
              <a:rPr kumimoji="1" lang="ja-JP" altLang="en-US" smtClean="0"/>
              <a:t>58</a:t>
            </a:fld>
            <a:endParaRPr kumimoji="1" lang="ja-JP" altLang="en-US"/>
          </a:p>
        </p:txBody>
      </p:sp>
      <p:graphicFrame>
        <p:nvGraphicFramePr>
          <p:cNvPr id="8" name="図表 7"/>
          <p:cNvGraphicFramePr/>
          <p:nvPr>
            <p:extLst/>
          </p:nvPr>
        </p:nvGraphicFramePr>
        <p:xfrm>
          <a:off x="1232780" y="6043150"/>
          <a:ext cx="6678440" cy="580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14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400" dirty="0" smtClean="0"/>
              <a:t>Experimental Plan with Universities and Research Institutions</a:t>
            </a:r>
            <a:endParaRPr kumimoji="1" lang="ja-JP" altLang="en-US" sz="2400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>
          <a:xfrm>
            <a:off x="628649" y="1309815"/>
            <a:ext cx="8370495" cy="52557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ja-JP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メイリオ" panose="020B0604030504040204" pitchFamily="50" charset="-128"/>
                <a:cs typeface="MS Gothic" charset="-128"/>
              </a:rPr>
              <a:t>α</a:t>
            </a:r>
            <a:r>
              <a:rPr lang="en-US" altLang="ja-JP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MS Gothic" charset="-128"/>
              </a:rPr>
              <a:t>Testing#1 :  March </a:t>
            </a:r>
            <a:r>
              <a:rPr lang="en-US" altLang="ja-JP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メイリオ" panose="020B0604030504040204" pitchFamily="50" charset="-128"/>
                <a:cs typeface="MS Gothic" charset="-128"/>
              </a:rPr>
              <a:t>2017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メイリオ" panose="020B0604030504040204" pitchFamily="50" charset="-128"/>
              <a:cs typeface="MS Gothic" charset="-128"/>
            </a:endParaRP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  <a:t>Object</a:t>
            </a:r>
            <a:r>
              <a:rPr lang="ja-JP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  <a:t>：</a:t>
            </a:r>
            <a:r>
              <a:rPr lang="en-US" altLang="ja-JP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  <a:t>Obtain feedback from IT Center in Large Scale Institutions</a:t>
            </a:r>
          </a:p>
          <a:p>
            <a:pPr marL="1611313" lvl="1" indent="-126841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  <a:t>Participants : Hokkaido University, Tohoku University, Kyoto University, Osaka University Kyushu University, Nagoya Institute of Technology, </a:t>
            </a:r>
            <a:br>
              <a:rPr lang="en-US" altLang="ja-JP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</a:br>
            <a:r>
              <a:rPr lang="en-US" altLang="ja-JP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MS Gothic" charset="-128"/>
                <a:cs typeface="MS Gothic" charset="-128"/>
              </a:rPr>
              <a:t>National Institute for Environmental Studies.</a:t>
            </a:r>
            <a:endParaRPr lang="en-US" altLang="ja-JP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MS Gothic" charset="-128"/>
              <a:cs typeface="MS Gothic" charset="-128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ja-JP" sz="2000" dirty="0" smtClean="0">
                <a:latin typeface="+mj-lt"/>
                <a:cs typeface="MS Gothic" charset="-128"/>
              </a:rPr>
              <a:t>αTesting</a:t>
            </a:r>
            <a:r>
              <a:rPr lang="en-US" altLang="ja-JP" sz="2000" dirty="0" smtClean="0">
                <a:latin typeface="+mj-lt"/>
                <a:ea typeface="メイリオ" panose="020B0604030504040204" pitchFamily="50" charset="-128"/>
                <a:cs typeface="MS Gothic" charset="-128"/>
              </a:rPr>
              <a:t>#2 :  October 2017 (on-going)</a:t>
            </a:r>
            <a:endParaRPr lang="en-US" altLang="ja-JP" sz="1800" dirty="0">
              <a:latin typeface="+mj-lt"/>
              <a:ea typeface="メイリオ" panose="020B0604030504040204" pitchFamily="50" charset="-128"/>
              <a:cs typeface="MS Gothic" charset="-128"/>
            </a:endParaRP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latin typeface="+mj-lt"/>
                <a:ea typeface="MS Gothic" charset="-128"/>
                <a:cs typeface="MS Gothic" charset="-128"/>
              </a:rPr>
              <a:t>Object : </a:t>
            </a:r>
            <a:r>
              <a:rPr lang="en-US" altLang="ja-JP" sz="1800" dirty="0">
                <a:ea typeface="MS Gothic" charset="-128"/>
                <a:cs typeface="MS Gothic" charset="-128"/>
              </a:rPr>
              <a:t>Obtain feedback </a:t>
            </a:r>
            <a:r>
              <a:rPr lang="en-US" altLang="ja-JP" sz="1800" dirty="0" smtClean="0">
                <a:ea typeface="MS Gothic" charset="-128"/>
                <a:cs typeface="MS Gothic" charset="-128"/>
              </a:rPr>
              <a:t>from Laboratory Use Case</a:t>
            </a:r>
            <a:endParaRPr lang="en-US" altLang="ja-JP" sz="1800" dirty="0" smtClean="0">
              <a:latin typeface="+mj-lt"/>
              <a:ea typeface="MS Gothic" charset="-128"/>
              <a:cs typeface="MS Gothic" charset="-128"/>
            </a:endParaRPr>
          </a:p>
          <a:p>
            <a:pPr marL="1611313" lvl="1" indent="-126841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latin typeface="+mj-lt"/>
                <a:ea typeface="MS Gothic" charset="-128"/>
                <a:cs typeface="MS Gothic" charset="-128"/>
              </a:rPr>
              <a:t>Participants : The University of Tokyo, Nagoya University, Tsukuba University, Keio University, Aizu University, Fukushima Medical University, RIKEN, JAXA</a:t>
            </a:r>
            <a:endParaRPr lang="en-US" altLang="ja-JP" sz="1800" dirty="0">
              <a:latin typeface="+mj-lt"/>
              <a:ea typeface="MS Gothic" charset="-128"/>
              <a:cs typeface="MS Gothic" charset="-128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ja-JP" sz="2000" b="1" dirty="0" smtClean="0">
                <a:solidFill>
                  <a:srgbClr val="FF0000"/>
                </a:solidFill>
                <a:latin typeface="+mj-lt"/>
                <a:cs typeface="MS Gothic" charset="-128"/>
              </a:rPr>
              <a:t>βTesting</a:t>
            </a:r>
            <a:r>
              <a:rPr lang="en-US" altLang="ja-JP" sz="2000" b="1" dirty="0" smtClean="0">
                <a:solidFill>
                  <a:srgbClr val="FF0000"/>
                </a:solidFill>
                <a:latin typeface="+mj-lt"/>
                <a:ea typeface="メイリオ" panose="020B0604030504040204" pitchFamily="50" charset="-128"/>
                <a:cs typeface="MS Gothic" charset="-128"/>
              </a:rPr>
              <a:t>#1 :  May 2018</a:t>
            </a:r>
            <a:endParaRPr lang="en-US" altLang="ja-JP" sz="2000" b="1" dirty="0">
              <a:solidFill>
                <a:srgbClr val="FF0000"/>
              </a:solidFill>
              <a:latin typeface="+mj-lt"/>
              <a:ea typeface="メイリオ" panose="020B0604030504040204" pitchFamily="50" charset="-128"/>
              <a:cs typeface="MS Gothic" charset="-128"/>
            </a:endParaRP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latin typeface="+mj-lt"/>
                <a:ea typeface="MS Gothic" charset="-128"/>
                <a:cs typeface="MS Gothic" charset="-128"/>
              </a:rPr>
              <a:t>Object : Middle Scale Experiment by adopting New Functions developed in 2017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ja-JP" sz="2000" dirty="0" smtClean="0">
                <a:latin typeface="+mj-lt"/>
                <a:ea typeface="メイリオ" panose="020B0604030504040204" pitchFamily="50" charset="-128"/>
                <a:cs typeface="MS Gothic" charset="-128"/>
              </a:rPr>
              <a:t>Institutional Feasibility Study :  July- 2018</a:t>
            </a: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800" dirty="0" smtClean="0">
                <a:latin typeface="+mj-lt"/>
                <a:ea typeface="MS Gothic" charset="-128"/>
                <a:cs typeface="MS Gothic" charset="-128"/>
              </a:rPr>
              <a:t>Object : Obtain </a:t>
            </a:r>
            <a:r>
              <a:rPr lang="en-US" altLang="ja-JP" sz="1800" dirty="0">
                <a:ea typeface="MS Gothic" charset="-128"/>
                <a:cs typeface="MS Gothic" charset="-128"/>
              </a:rPr>
              <a:t>feedback </a:t>
            </a:r>
            <a:r>
              <a:rPr lang="en-US" altLang="ja-JP" sz="1800" dirty="0" smtClean="0">
                <a:ea typeface="MS Gothic" charset="-128"/>
                <a:cs typeface="MS Gothic" charset="-128"/>
              </a:rPr>
              <a:t>from I</a:t>
            </a:r>
            <a:r>
              <a:rPr lang="en-US" altLang="ja-JP" sz="1800" dirty="0" smtClean="0">
                <a:latin typeface="+mj-lt"/>
                <a:ea typeface="MS Gothic" charset="-128"/>
                <a:cs typeface="MS Gothic" charset="-128"/>
              </a:rPr>
              <a:t>nstitutional and Domain Specific Use Case</a:t>
            </a:r>
            <a:endParaRPr lang="en-US" altLang="ja-JP" sz="1800" dirty="0">
              <a:latin typeface="+mj-lt"/>
              <a:ea typeface="MS Gothic" charset="-128"/>
              <a:cs typeface="MS Gothic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0C3C-3930-46C5-A64A-A02B8FF9A02A}" type="slidenum">
              <a:rPr kumimoji="1" lang="ja-JP" altLang="en-US" smtClean="0"/>
              <a:t>59</a:t>
            </a:fld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-12361"/>
            <a:ext cx="1384204" cy="39575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RDM</a:t>
            </a:r>
          </a:p>
          <a:p>
            <a:pPr algn="ctr"/>
            <a:r>
              <a:rPr lang="en-US" altLang="ja-JP" sz="1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Platform</a:t>
            </a:r>
            <a:endParaRPr lang="ja-JP" altLang="en-US" sz="1200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792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600" dirty="0" smtClean="0"/>
              <a:t>Relationship between Research </a:t>
            </a:r>
            <a:r>
              <a:rPr lang="en-US" altLang="ja-JP" sz="3600" dirty="0"/>
              <a:t>Data Infrastructure </a:t>
            </a:r>
            <a:r>
              <a:rPr lang="en-US" altLang="ja-JP" sz="3600" dirty="0" smtClean="0"/>
              <a:t>and Research </a:t>
            </a:r>
            <a:r>
              <a:rPr lang="en-US" altLang="ja-JP" sz="3600" dirty="0"/>
              <a:t>Workflow</a:t>
            </a:r>
            <a:endParaRPr kumimoji="1" lang="ja-JP" altLang="en-US" sz="36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64" y="1783994"/>
            <a:ext cx="4426670" cy="4439317"/>
          </a:xfrm>
        </p:spPr>
      </p:pic>
      <p:sp>
        <p:nvSpPr>
          <p:cNvPr id="6" name="アーチ 5"/>
          <p:cNvSpPr/>
          <p:nvPr/>
        </p:nvSpPr>
        <p:spPr>
          <a:xfrm>
            <a:off x="2225841" y="1663425"/>
            <a:ext cx="4647414" cy="4637987"/>
          </a:xfrm>
          <a:prstGeom prst="blockArc">
            <a:avLst>
              <a:gd name="adj1" fmla="val 16188227"/>
              <a:gd name="adj2" fmla="val 19356299"/>
              <a:gd name="adj3" fmla="val 3646"/>
            </a:avLst>
          </a:prstGeom>
          <a:solidFill>
            <a:srgbClr val="3D5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アーチ 6"/>
          <p:cNvSpPr/>
          <p:nvPr/>
        </p:nvSpPr>
        <p:spPr>
          <a:xfrm>
            <a:off x="2241468" y="1663993"/>
            <a:ext cx="4647414" cy="4637987"/>
          </a:xfrm>
          <a:prstGeom prst="blockArc">
            <a:avLst>
              <a:gd name="adj1" fmla="val 2320487"/>
              <a:gd name="adj2" fmla="val 7188088"/>
              <a:gd name="adj3" fmla="val 3604"/>
            </a:avLst>
          </a:prstGeom>
          <a:solidFill>
            <a:srgbClr val="3D5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アーチ 7"/>
          <p:cNvSpPr/>
          <p:nvPr/>
        </p:nvSpPr>
        <p:spPr>
          <a:xfrm>
            <a:off x="2234153" y="1666012"/>
            <a:ext cx="4647414" cy="4637987"/>
          </a:xfrm>
          <a:prstGeom prst="blockArc">
            <a:avLst>
              <a:gd name="adj1" fmla="val 13079382"/>
              <a:gd name="adj2" fmla="val 16178223"/>
              <a:gd name="adj3" fmla="val 365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アーチ 8"/>
          <p:cNvSpPr/>
          <p:nvPr/>
        </p:nvSpPr>
        <p:spPr>
          <a:xfrm>
            <a:off x="2234399" y="1664737"/>
            <a:ext cx="4647414" cy="4637987"/>
          </a:xfrm>
          <a:prstGeom prst="blockArc">
            <a:avLst>
              <a:gd name="adj1" fmla="val 7174897"/>
              <a:gd name="adj2" fmla="val 13079904"/>
              <a:gd name="adj3" fmla="val 3625"/>
            </a:avLst>
          </a:prstGeom>
          <a:solidFill>
            <a:srgbClr val="FF8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アーチ 12"/>
          <p:cNvSpPr/>
          <p:nvPr/>
        </p:nvSpPr>
        <p:spPr>
          <a:xfrm>
            <a:off x="2230842" y="1671464"/>
            <a:ext cx="4647414" cy="4637987"/>
          </a:xfrm>
          <a:prstGeom prst="blockArc">
            <a:avLst>
              <a:gd name="adj1" fmla="val 19342284"/>
              <a:gd name="adj2" fmla="val 2326713"/>
              <a:gd name="adj3" fmla="val 357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291937" y="2085096"/>
            <a:ext cx="27940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Project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Start (Application)</a:t>
            </a: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Member Management</a:t>
            </a:r>
          </a:p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Initial Setting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6250107" y="5318759"/>
            <a:ext cx="23695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Management</a:t>
            </a:r>
          </a:p>
          <a:p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Analysis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41744" y="6008170"/>
            <a:ext cx="3419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Paper writing         </a:t>
            </a:r>
          </a:p>
          <a:p>
            <a:pPr algn="r"/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Deposit with Supplemental Data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上矢印 31"/>
          <p:cNvSpPr/>
          <p:nvPr/>
        </p:nvSpPr>
        <p:spPr>
          <a:xfrm>
            <a:off x="1819054" y="1989142"/>
            <a:ext cx="405565" cy="2522054"/>
          </a:xfrm>
          <a:prstGeom prst="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66782" y="3185039"/>
            <a:ext cx="1550424" cy="3497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72000" bIns="0" rtlCol="0">
            <a:spAutoFit/>
          </a:bodyPr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Aggregation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84214" y="4988044"/>
            <a:ext cx="1885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Institutional or</a:t>
            </a:r>
          </a:p>
          <a:p>
            <a:pPr algn="ctr"/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Domain</a:t>
            </a:r>
          </a:p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Repository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円弧 2"/>
          <p:cNvSpPr/>
          <p:nvPr/>
        </p:nvSpPr>
        <p:spPr>
          <a:xfrm>
            <a:off x="1959429" y="1410789"/>
            <a:ext cx="5230114" cy="5134615"/>
          </a:xfrm>
          <a:prstGeom prst="arc">
            <a:avLst>
              <a:gd name="adj1" fmla="val 20575997"/>
              <a:gd name="adj2" fmla="val 1518873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993869" y="3730402"/>
            <a:ext cx="1950668" cy="6107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Experiment</a:t>
            </a:r>
          </a:p>
          <a:p>
            <a:pPr algn="ctr"/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Data Acquisition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円弧 21"/>
          <p:cNvSpPr/>
          <p:nvPr/>
        </p:nvSpPr>
        <p:spPr>
          <a:xfrm>
            <a:off x="1956942" y="1400340"/>
            <a:ext cx="5230114" cy="5134615"/>
          </a:xfrm>
          <a:prstGeom prst="arc">
            <a:avLst>
              <a:gd name="adj1" fmla="val 3119514"/>
              <a:gd name="adj2" fmla="val 6183274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833704" y="1566658"/>
            <a:ext cx="2376264" cy="43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Discovery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01063" y="4507233"/>
            <a:ext cx="2321735" cy="43204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5376468" y="6264871"/>
            <a:ext cx="2131127" cy="43204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RDM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972406" y="1566466"/>
            <a:ext cx="2131127" cy="43204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dirty="0" smtClean="0">
                <a:latin typeface="Arial Rounded MT Bold" panose="020F0704030504030204" pitchFamily="34" charset="0"/>
              </a:rPr>
              <a:t>RDM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8ABC-524F-4A65-953E-9E9BB8339A9D}" type="slidenum">
              <a:rPr kumimoji="1" lang="ja-JP" altLang="en-US" smtClean="0"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7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Deployment Plan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FY2016</a:t>
            </a:r>
          </a:p>
          <a:p>
            <a:pPr lvl="1"/>
            <a:r>
              <a:rPr kumimoji="1" lang="en-US" altLang="ja-JP" sz="2400" dirty="0" smtClean="0"/>
              <a:t>Initial Development</a:t>
            </a:r>
          </a:p>
          <a:p>
            <a:pPr lvl="1"/>
            <a:r>
              <a:rPr lang="en-US" altLang="ja-JP" sz="2400" dirty="0" smtClean="0"/>
              <a:t>α</a:t>
            </a:r>
            <a:r>
              <a:rPr kumimoji="1" lang="en-US" altLang="ja-JP" sz="2400" dirty="0" smtClean="0"/>
              <a:t>Testing with major Universities</a:t>
            </a:r>
          </a:p>
          <a:p>
            <a:r>
              <a:rPr lang="en-US" altLang="ja-JP" sz="2800" dirty="0" smtClean="0"/>
              <a:t>FY2017</a:t>
            </a:r>
          </a:p>
          <a:p>
            <a:pPr lvl="1"/>
            <a:r>
              <a:rPr lang="en-US" altLang="ja-JP" sz="2400" dirty="0" smtClean="0"/>
              <a:t>System Development  </a:t>
            </a:r>
          </a:p>
          <a:p>
            <a:pPr lvl="1"/>
            <a:r>
              <a:rPr lang="en-US" altLang="ja-JP" sz="2400" dirty="0" smtClean="0"/>
              <a:t>Small Scale Feasibility Study (βTesting)</a:t>
            </a:r>
          </a:p>
          <a:p>
            <a:r>
              <a:rPr kumimoji="1" lang="en-US" altLang="ja-JP" sz="2800" dirty="0" smtClean="0"/>
              <a:t>FY2018</a:t>
            </a:r>
          </a:p>
          <a:p>
            <a:pPr lvl="1"/>
            <a:r>
              <a:rPr kumimoji="1" lang="en-US" altLang="ja-JP" sz="2400" dirty="0" smtClean="0"/>
              <a:t>Large Scale Feasibility Study</a:t>
            </a:r>
          </a:p>
          <a:p>
            <a:r>
              <a:rPr lang="en-US" altLang="ja-JP" sz="2800" dirty="0" smtClean="0"/>
              <a:t>FY2019</a:t>
            </a:r>
          </a:p>
          <a:p>
            <a:pPr lvl="1"/>
            <a:r>
              <a:rPr lang="en-US" altLang="ja-JP" sz="2400" dirty="0" smtClean="0"/>
              <a:t>Pilot Operation</a:t>
            </a:r>
          </a:p>
          <a:p>
            <a:r>
              <a:rPr kumimoji="1" lang="en-US" altLang="ja-JP" sz="2800" dirty="0" smtClean="0"/>
              <a:t>FY2020</a:t>
            </a:r>
          </a:p>
          <a:p>
            <a:pPr lvl="1"/>
            <a:r>
              <a:rPr lang="en-US" altLang="ja-JP" sz="2400" dirty="0" smtClean="0"/>
              <a:t>Production Operation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2452-05D1-4BBA-A605-687A031DD92F}" type="slidenum">
              <a:rPr kumimoji="1" lang="ja-JP" altLang="en-US" smtClean="0"/>
              <a:t>61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96083" y="3029819"/>
            <a:ext cx="1066800" cy="315233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200" dirty="0" smtClean="0">
                <a:latin typeface="Arial Rounded MT Bold" panose="020F0704030504030204" pitchFamily="34" charset="0"/>
              </a:rPr>
              <a:t>RDM Platform</a:t>
            </a:r>
            <a:endParaRPr kumimoji="1" lang="ja-JP" altLang="en-US" sz="1200" dirty="0">
              <a:latin typeface="Arial Rounded MT Bold" panose="020F070403050403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667376" y="3029819"/>
            <a:ext cx="1412957" cy="3152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200" dirty="0" smtClean="0">
                <a:latin typeface="Arial Rounded MT Bold" panose="020F0704030504030204" pitchFamily="34" charset="0"/>
              </a:rPr>
              <a:t>Discovery </a:t>
            </a:r>
            <a:r>
              <a:rPr kumimoji="1" lang="en-US" altLang="ja-JP" sz="1200" dirty="0" smtClean="0">
                <a:latin typeface="Arial Rounded MT Bold" panose="020F0704030504030204" pitchFamily="34" charset="0"/>
              </a:rPr>
              <a:t>Platform</a:t>
            </a:r>
            <a:endParaRPr kumimoji="1" lang="ja-JP" altLang="en-US" sz="1200" dirty="0">
              <a:latin typeface="Arial Rounded MT Bold" panose="020F070403050403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095260" y="3029819"/>
            <a:ext cx="1539738" cy="315233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200" dirty="0" smtClean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sz="1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0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t="43722" r="23677" b="28813"/>
          <a:stretch/>
        </p:blipFill>
        <p:spPr>
          <a:xfrm>
            <a:off x="3227295" y="3192282"/>
            <a:ext cx="2689411" cy="76115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274530" y="3953436"/>
            <a:ext cx="2594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525355"/>
                </a:solidFill>
              </a:rPr>
              <a:t>yamaji@nii.ac.jp</a:t>
            </a:r>
            <a:endParaRPr kumimoji="1" lang="ja-JP" altLang="en-US" sz="2800" dirty="0">
              <a:solidFill>
                <a:srgbClr val="525355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7086600" y="6617493"/>
            <a:ext cx="2057400" cy="240507"/>
          </a:xfrm>
        </p:spPr>
        <p:txBody>
          <a:bodyPr/>
          <a:lstStyle/>
          <a:p>
            <a:fld id="{E7AFE261-7F68-4982-95EC-5688F73738B5}" type="slidenum">
              <a:rPr kumimoji="1" lang="ja-JP" altLang="en-US" smtClean="0"/>
              <a:t>62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967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I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I" id="{73141569-2332-4F32-9788-FE8C1263A5C0}" vid="{9F3A3978-5F9B-42FB-A264-B2B5B0D31D15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NII</Template>
  <TotalTime>1412</TotalTime>
  <Words>3320</Words>
  <Application>Microsoft Office PowerPoint</Application>
  <PresentationFormat>画面に合わせる (4:3)</PresentationFormat>
  <Paragraphs>1167</Paragraphs>
  <Slides>62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62</vt:i4>
      </vt:variant>
    </vt:vector>
  </HeadingPairs>
  <TitlesOfParts>
    <vt:vector size="77" baseType="lpstr">
      <vt:lpstr>HGPｺﾞｼｯｸE</vt:lpstr>
      <vt:lpstr>HGP創英角ｺﾞｼｯｸUB</vt:lpstr>
      <vt:lpstr>ＭＳ Ｐゴシック</vt:lpstr>
      <vt:lpstr>MS Gothic</vt:lpstr>
      <vt:lpstr>メイリオ</vt:lpstr>
      <vt:lpstr>游ゴシック</vt:lpstr>
      <vt:lpstr>Arial</vt:lpstr>
      <vt:lpstr>Arial Black</vt:lpstr>
      <vt:lpstr>Arial Rounded MT Bold</vt:lpstr>
      <vt:lpstr>Calibri</vt:lpstr>
      <vt:lpstr>Gill Sans MT Condensed</vt:lpstr>
      <vt:lpstr>Tahoma</vt:lpstr>
      <vt:lpstr>Times New Roman</vt:lpstr>
      <vt:lpstr>Wingdings</vt:lpstr>
      <vt:lpstr>NII</vt:lpstr>
      <vt:lpstr>Best Practices in Developing and Enhancing Institutional Repositories</vt:lpstr>
      <vt:lpstr>National Research and Education Network</vt:lpstr>
      <vt:lpstr>SINET5</vt:lpstr>
      <vt:lpstr>Scholarly Information Infrastructure</vt:lpstr>
      <vt:lpstr>Discovery Service CiNii</vt:lpstr>
      <vt:lpstr>Scholarly Information Infrastructure</vt:lpstr>
      <vt:lpstr>NII-funded Programs</vt:lpstr>
      <vt:lpstr>Expansion of IRs until 2011</vt:lpstr>
      <vt:lpstr>Implementation Rate of IRs in JAPAN </vt:lpstr>
      <vt:lpstr>Matters Surrounding IRs in Japan</vt:lpstr>
      <vt:lpstr>JAIRO Cloud</vt:lpstr>
      <vt:lpstr>Number of Institutional Repositories in Japan</vt:lpstr>
      <vt:lpstr>Portal services of Japanese IRs</vt:lpstr>
      <vt:lpstr>Contents Type stored in Japanese IRs</vt:lpstr>
      <vt:lpstr>Contents Type stored in Japanese IRs</vt:lpstr>
      <vt:lpstr>Repository Community</vt:lpstr>
      <vt:lpstr>PowerPoint プレゼンテーション</vt:lpstr>
      <vt:lpstr>Open Science Report from  Japanese Cabinet Office (2015)</vt:lpstr>
      <vt:lpstr>Framework of the Open Science in Japan</vt:lpstr>
      <vt:lpstr>Example of Funders’ Policy in UK</vt:lpstr>
      <vt:lpstr>Pressure on Data</vt:lpstr>
      <vt:lpstr>Intention and Approach</vt:lpstr>
      <vt:lpstr>Existing Scholarly Communication Tools</vt:lpstr>
      <vt:lpstr>Things to Avoid by Our Effort</vt:lpstr>
      <vt:lpstr>Digital Divide resulted from Monopoly Phenomena</vt:lpstr>
      <vt:lpstr>PowerPoint プレゼンテーション</vt:lpstr>
      <vt:lpstr>National Research Infrastructure for OS</vt:lpstr>
      <vt:lpstr>Intention and Approach</vt:lpstr>
      <vt:lpstr>Long Tail Feature in Japanese Universities</vt:lpstr>
      <vt:lpstr>Intention and Approach</vt:lpstr>
      <vt:lpstr>NII Scholarly Information Services</vt:lpstr>
      <vt:lpstr>Current NII Services and Research Workflow</vt:lpstr>
      <vt:lpstr>Intention and Approach</vt:lpstr>
      <vt:lpstr>Research Data Infrastructure for Open Science</vt:lpstr>
      <vt:lpstr>Challenge to Develop Research Data Infrastructure</vt:lpstr>
      <vt:lpstr>Comparison of Existing Repository System</vt:lpstr>
      <vt:lpstr>Architecture of Publication Platform </vt:lpstr>
      <vt:lpstr>Dev/Ops Flow of RDM Platform</vt:lpstr>
      <vt:lpstr>Mission of Discovery Platform</vt:lpstr>
      <vt:lpstr>PowerPoint プレゼンテーション</vt:lpstr>
      <vt:lpstr>Future Plan on Discovery Platform</vt:lpstr>
      <vt:lpstr>Mission of Publication Platform</vt:lpstr>
      <vt:lpstr>PowerPoint プレゼンテーション</vt:lpstr>
      <vt:lpstr>Future Plan on Publication Platform</vt:lpstr>
      <vt:lpstr>How to realize our RDM Platform</vt:lpstr>
      <vt:lpstr>New Service</vt:lpstr>
      <vt:lpstr>New Functions Developed in FY2017</vt:lpstr>
      <vt:lpstr>Integration with Publication Platform</vt:lpstr>
      <vt:lpstr> Integration with Data Analysis Tool</vt:lpstr>
      <vt:lpstr>How to Use JupyterHub add-on</vt:lpstr>
      <vt:lpstr>Research Footprint Management</vt:lpstr>
      <vt:lpstr>Plugin Software Development Kit</vt:lpstr>
      <vt:lpstr>Screen Image with New Plugin</vt:lpstr>
      <vt:lpstr>Institutional Management Function</vt:lpstr>
      <vt:lpstr>Use Case of GakuNin RDM in Institution</vt:lpstr>
      <vt:lpstr>How to deploy GakuNin RDM</vt:lpstr>
      <vt:lpstr>Internal and External Collaboration</vt:lpstr>
      <vt:lpstr>Collaboration with Research Institutes</vt:lpstr>
      <vt:lpstr>Experimental Plan with Universities and Research Institutions</vt:lpstr>
      <vt:lpstr>Relationship between Research Data Infrastructure and Research Workflow</vt:lpstr>
      <vt:lpstr>Deployment Plan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in Developing and Enhancing Institutional Repositories</dc:title>
  <dc:creator>Kazu Yamaji</dc:creator>
  <cp:lastModifiedBy>Kazu Yamaji</cp:lastModifiedBy>
  <cp:revision>75</cp:revision>
  <dcterms:created xsi:type="dcterms:W3CDTF">2018-04-07T06:33:32Z</dcterms:created>
  <dcterms:modified xsi:type="dcterms:W3CDTF">2018-04-08T06:06:13Z</dcterms:modified>
</cp:coreProperties>
</file>