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348" r:id="rId3"/>
    <p:sldId id="347" r:id="rId4"/>
    <p:sldId id="349" r:id="rId5"/>
    <p:sldId id="344" r:id="rId6"/>
    <p:sldId id="345" r:id="rId7"/>
    <p:sldId id="346" r:id="rId8"/>
    <p:sldId id="340" r:id="rId9"/>
    <p:sldId id="336" r:id="rId10"/>
    <p:sldId id="339" r:id="rId11"/>
    <p:sldId id="338" r:id="rId12"/>
    <p:sldId id="343" r:id="rId13"/>
    <p:sldId id="342" r:id="rId14"/>
    <p:sldId id="33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4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2007480314960632"/>
          <c:y val="2.97029702970297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Repository Software Used by UA / GLC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3.8966371391076116E-2"/>
                  <c:y val="-3.4268208661417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2608021653543307E-2"/>
                  <c:y val="8.575295275590551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Eprints</c:v>
                </c:pt>
                <c:pt idx="1">
                  <c:v>DSpace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>
      <a:gsLst>
        <a:gs pos="55865">
          <a:schemeClr val="accent6">
            <a:lumMod val="40000"/>
            <a:lumOff val="60000"/>
          </a:schemeClr>
        </a:gs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mtClean="0"/>
              <a:t>Registry</a:t>
            </a:r>
            <a:r>
              <a:rPr lang="en-US" baseline="0" smtClean="0"/>
              <a:t> of Open Access Repository (ROAR)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944717847769032E-2"/>
          <c:y val="0.14073449803149607"/>
          <c:w val="0.9151386154855643"/>
          <c:h val="0.689982037401574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Registered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7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</c:v>
                </c:pt>
                <c:pt idx="1">
                  <c:v>8</c:v>
                </c:pt>
                <c:pt idx="2">
                  <c:v>10</c:v>
                </c:pt>
                <c:pt idx="3">
                  <c:v>12</c:v>
                </c:pt>
                <c:pt idx="4">
                  <c:v>13</c:v>
                </c:pt>
                <c:pt idx="5">
                  <c:v>15</c:v>
                </c:pt>
                <c:pt idx="6">
                  <c:v>18</c:v>
                </c:pt>
                <c:pt idx="7">
                  <c:v>25</c:v>
                </c:pt>
                <c:pt idx="8">
                  <c:v>25</c:v>
                </c:pt>
                <c:pt idx="9">
                  <c:v>26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11456"/>
        <c:axId val="366809888"/>
      </c:lineChart>
      <c:catAx>
        <c:axId val="36681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9888"/>
        <c:crosses val="autoZero"/>
        <c:auto val="1"/>
        <c:lblAlgn val="ctr"/>
        <c:lblOffset val="100"/>
        <c:noMultiLvlLbl val="0"/>
      </c:catAx>
      <c:valAx>
        <c:axId val="36680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1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471CD-ABC7-4467-97F6-93B75BCFA6D8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02650-AD62-4FED-9B9B-4C558E78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3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02650-AD62-4FED-9B9B-4C558E785B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93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6F99C-8310-46CA-8094-9581514975DF}" type="slidenum">
              <a:rPr lang="en-MY" smtClean="0"/>
              <a:pPr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8205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05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46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4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8961"/>
            <a:ext cx="4040188" cy="41608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8962"/>
            <a:ext cx="4041775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3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8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1085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1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6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8229600" cy="4830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267F50-96E6-4858-BC70-4609ED9D6BCE}" type="datetimeFigureOut">
              <a:rPr lang="en-US" smtClean="0"/>
              <a:t>12-Apr-18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42D753-2CF4-4E06-9555-6025C8F91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1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98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C:\Documents and Settings\Perpustakaan\Desktop\Slides\3.jpg"/>
          <p:cNvPicPr>
            <a:picLocks noChangeAspect="1" noChangeArrowheads="1"/>
          </p:cNvPicPr>
          <p:nvPr/>
        </p:nvPicPr>
        <p:blipFill>
          <a:blip r:embed="rId2" cstate="print"/>
          <a:srcRect t="5000"/>
          <a:stretch>
            <a:fillRect/>
          </a:stretch>
        </p:blipFill>
        <p:spPr bwMode="auto">
          <a:xfrm>
            <a:off x="3352800" y="2667000"/>
            <a:ext cx="2438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libr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667001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3" descr="Bangunan Perpustakaan Cp9(1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0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4" descr="DSC_16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2667000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5" descr="koleksi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2667000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ctangle 27"/>
          <p:cNvSpPr txBox="1">
            <a:spLocks noChangeArrowheads="1"/>
          </p:cNvSpPr>
          <p:nvPr/>
        </p:nvSpPr>
        <p:spPr>
          <a:xfrm>
            <a:off x="0" y="838200"/>
            <a:ext cx="9144000" cy="17526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spc="50" normalizeH="0" noProof="0" dirty="0" smtClean="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j-ea"/>
                <a:cs typeface="+mj-cs"/>
              </a:rPr>
              <a:t>STATUS &amp; DEVELOPMENT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spc="50" normalizeH="0" noProof="0" dirty="0" smtClean="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j-ea"/>
                <a:cs typeface="+mj-cs"/>
              </a:rPr>
              <a:t>INSTITUTIONAL REPOSITORIES IN MALAYSIA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spc="50" noProof="0" dirty="0" smtClean="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[PUBLIC &amp; </a:t>
            </a:r>
            <a:r>
              <a:rPr lang="en-US" sz="2400" b="1" spc="50" noProof="0" dirty="0" err="1" smtClean="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GLC</a:t>
            </a:r>
            <a:r>
              <a:rPr lang="en-US" sz="2400" b="1" spc="50" noProof="0" smtClean="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 UNIVERSITIES]</a:t>
            </a:r>
            <a:endParaRPr kumimoji="0" lang="en-US" sz="3200" b="1" i="0" u="none" strike="noStrike" kern="1200" spc="50" normalizeH="0" baseline="0" noProof="0" smtClean="0">
              <a:ln w="11430"/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Rectangle 27"/>
          <p:cNvSpPr txBox="1">
            <a:spLocks noChangeArrowheads="1"/>
          </p:cNvSpPr>
          <p:nvPr/>
        </p:nvSpPr>
        <p:spPr>
          <a:xfrm>
            <a:off x="0" y="4038600"/>
            <a:ext cx="9144000" cy="17526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50" smtClean="0">
                <a:ln w="11430"/>
                <a:solidFill>
                  <a:srgbClr val="3333FF"/>
                </a:solidFill>
                <a:latin typeface="Century Gothic" pitchFamily="34" charset="0"/>
                <a:ea typeface="+mj-ea"/>
                <a:cs typeface="+mj-cs"/>
              </a:rPr>
              <a:t>SALLEH HUDIN MUSTAFFA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spc="50" normalizeH="0" baseline="0" noProof="0" err="1" smtClean="0">
                <a:ln w="11430"/>
                <a:solidFill>
                  <a:srgbClr val="3333FF"/>
                </a:solidFill>
                <a:uLnTx/>
                <a:uFillTx/>
                <a:latin typeface="Century Gothic" pitchFamily="34" charset="0"/>
                <a:ea typeface="+mj-ea"/>
                <a:cs typeface="+mj-cs"/>
              </a:rPr>
              <a:t>UNIVERSITI</a:t>
            </a:r>
            <a:r>
              <a:rPr kumimoji="0" lang="en-US" sz="2000" b="1" i="0" u="none" strike="noStrike" kern="1200" spc="50" normalizeH="0" noProof="0" smtClean="0">
                <a:ln w="11430"/>
                <a:solidFill>
                  <a:srgbClr val="3333FF"/>
                </a:solidFill>
                <a:uLnTx/>
                <a:uFillTx/>
                <a:latin typeface="Century Gothic" pitchFamily="34" charset="0"/>
                <a:ea typeface="+mj-ea"/>
                <a:cs typeface="+mj-cs"/>
              </a:rPr>
              <a:t> UTARA MALAYSIA</a:t>
            </a:r>
            <a:endParaRPr kumimoji="0" lang="en-US" sz="2400" b="1" i="0" u="none" strike="noStrike" kern="1200" spc="50" normalizeH="0" baseline="0" noProof="0" smtClean="0">
              <a:ln w="11430"/>
              <a:solidFill>
                <a:srgbClr val="3333FF"/>
              </a:solidFill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959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7432862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4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Institutional Repository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1800" smtClean="0">
                <a:latin typeface="Calibri" panose="020F0502020204030204" pitchFamily="34" charset="0"/>
                <a:cs typeface="Calibri" panose="020F0502020204030204" pitchFamily="34" charset="0"/>
              </a:rPr>
              <a:t>A university-based </a:t>
            </a: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institutional repository is a set of services that a university offers to the members of its community for the </a:t>
            </a:r>
            <a:r>
              <a:rPr lang="en-US" sz="18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management and dissemination of digital materials </a:t>
            </a: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created by the institution and its community members. It is most essentially an organizational commitment to the stewardship of these digital materials, including long-term preservation where appropriate, as well as organization and access or distribution.” </a:t>
            </a:r>
            <a:r>
              <a:rPr lang="en-US" sz="1800" smtClean="0">
                <a:latin typeface="Calibri" panose="020F0502020204030204" pitchFamily="34" charset="0"/>
                <a:cs typeface="Calibri" panose="020F0502020204030204" pitchFamily="34" charset="0"/>
              </a:rPr>
              <a:t>(Lynch,2003)</a:t>
            </a:r>
          </a:p>
          <a:p>
            <a:pPr marL="0" indent="0">
              <a:buNone/>
            </a:pPr>
            <a:endParaRPr lang="en-US" sz="19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0050" lvl="1" indent="0">
              <a:buNone/>
            </a:pPr>
            <a:r>
              <a:rPr lang="en-US" sz="1200" smtClean="0">
                <a:latin typeface="Calibri" panose="020F0502020204030204" pitchFamily="34" charset="0"/>
                <a:cs typeface="Calibri" panose="020F0502020204030204" pitchFamily="34" charset="0"/>
              </a:rPr>
              <a:t>URL: http</a:t>
            </a:r>
            <a:r>
              <a:rPr lang="en-US" sz="1200">
                <a:latin typeface="Calibri" panose="020F0502020204030204" pitchFamily="34" charset="0"/>
                <a:cs typeface="Calibri" panose="020F0502020204030204" pitchFamily="34" charset="0"/>
              </a:rPr>
              <a:t>://www.arl.org/bm~doc/br226ir.pdf)</a:t>
            </a:r>
          </a:p>
          <a:p>
            <a:endParaRPr lang="en-US" sz="16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1800"/>
              <a:t>An institutional repository is a type of </a:t>
            </a:r>
            <a:r>
              <a:rPr lang="en-US" sz="18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library </a:t>
            </a:r>
            <a:r>
              <a:rPr lang="en-US" sz="1800"/>
              <a:t>that "capture[s] the </a:t>
            </a:r>
            <a:r>
              <a:rPr lang="en-US" sz="18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 research </a:t>
            </a:r>
            <a:r>
              <a:rPr lang="en-US" sz="1800"/>
              <a:t>and other </a:t>
            </a:r>
            <a:r>
              <a:rPr lang="en-US" sz="18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intellectual property </a:t>
            </a:r>
            <a:r>
              <a:rPr lang="en-US" sz="1800"/>
              <a:t>generated by an institution's constituent population active in many fields" </a:t>
            </a:r>
            <a:r>
              <a:rPr lang="en-US" sz="1800" smtClean="0"/>
              <a:t>(</a:t>
            </a:r>
            <a:r>
              <a:rPr lang="en-US" sz="1800"/>
              <a:t>Crow, </a:t>
            </a:r>
            <a:r>
              <a:rPr lang="en-US" sz="1800" smtClean="0"/>
              <a:t>2002)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1800"/>
          </a:p>
          <a:p>
            <a:pPr marL="400050" lvl="1" indent="0">
              <a:buNone/>
            </a:pPr>
            <a:r>
              <a:rPr lang="en-US" sz="1100"/>
              <a:t>URL : www.sparc.arl.org/sites/default/files/ir_final_release_102.pdf</a:t>
            </a:r>
          </a:p>
        </p:txBody>
      </p:sp>
    </p:spTree>
    <p:extLst>
      <p:ext uri="{BB962C8B-B14F-4D97-AF65-F5344CB8AC3E}">
        <p14:creationId xmlns:p14="http://schemas.microsoft.com/office/powerpoint/2010/main" val="33895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IR in Malaysia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267200"/>
          </a:xfrm>
        </p:spPr>
        <p:txBody>
          <a:bodyPr>
            <a:noAutofit/>
          </a:bodyPr>
          <a:lstStyle/>
          <a:p>
            <a:r>
              <a:rPr lang="en-US" sz="1800"/>
              <a:t>Academic Library is the largest group of library in Malaysia that </a:t>
            </a:r>
            <a:r>
              <a:rPr lang="en-US" sz="1800" smtClean="0"/>
              <a:t>has successfully </a:t>
            </a:r>
            <a:r>
              <a:rPr lang="en-US" sz="1800"/>
              <a:t>built the IR, compared to other type of libraries.</a:t>
            </a:r>
          </a:p>
          <a:p>
            <a:r>
              <a:rPr lang="en-US" sz="1800" smtClean="0"/>
              <a:t>From </a:t>
            </a:r>
            <a:r>
              <a:rPr lang="en-US" sz="1800"/>
              <a:t>overall 20 Public Higher Education Institutions (Public </a:t>
            </a:r>
            <a:r>
              <a:rPr lang="en-US" sz="1800" smtClean="0"/>
              <a:t>HEIs) in </a:t>
            </a:r>
            <a:r>
              <a:rPr lang="en-US" sz="1800"/>
              <a:t>Malaysia, 19 Public HEIs have successfully developed the IR</a:t>
            </a:r>
            <a:r>
              <a:rPr lang="en-US" sz="1800" smtClean="0"/>
              <a:t>, except </a:t>
            </a:r>
            <a:r>
              <a:rPr lang="en-US" sz="1800"/>
              <a:t>Universiti Pertahanan Nasional Malaysia (UPNM).</a:t>
            </a:r>
          </a:p>
          <a:p>
            <a:r>
              <a:rPr lang="en-US" sz="1800" smtClean="0"/>
              <a:t>From </a:t>
            </a:r>
            <a:r>
              <a:rPr lang="en-US" sz="1800"/>
              <a:t>overall 19 PHEIs, only 3 Public HEIs successfully </a:t>
            </a:r>
            <a:r>
              <a:rPr lang="en-US" sz="1800" smtClean="0"/>
              <a:t>developed more </a:t>
            </a:r>
            <a:r>
              <a:rPr lang="en-US" sz="1800"/>
              <a:t>than 1 </a:t>
            </a:r>
            <a:r>
              <a:rPr lang="en-US" sz="1800" smtClean="0"/>
              <a:t>IR:</a:t>
            </a:r>
          </a:p>
          <a:p>
            <a:pPr lvl="1"/>
            <a:r>
              <a:rPr lang="en-US" sz="1800" smtClean="0"/>
              <a:t>UKM </a:t>
            </a:r>
            <a:r>
              <a:rPr lang="en-US" sz="1800"/>
              <a:t>= 2 IRs (PTSL UKM Repository &amp; UKM Journal Article </a:t>
            </a:r>
            <a:r>
              <a:rPr lang="en-US" sz="1800" smtClean="0"/>
              <a:t>Repository)</a:t>
            </a:r>
          </a:p>
          <a:p>
            <a:pPr lvl="1"/>
            <a:r>
              <a:rPr lang="pt-BR" sz="1800" smtClean="0"/>
              <a:t>UM </a:t>
            </a:r>
            <a:r>
              <a:rPr lang="pt-BR" sz="1800"/>
              <a:t>= 5 IRs (Commonrepo UM, Dspace@UM, UM Research Repository, UM </a:t>
            </a:r>
            <a:r>
              <a:rPr lang="pt-BR" sz="1800" smtClean="0"/>
              <a:t>Students </a:t>
            </a:r>
            <a:r>
              <a:rPr lang="en-US" sz="1800" smtClean="0"/>
              <a:t>Repository </a:t>
            </a:r>
            <a:r>
              <a:rPr lang="en-US" sz="1800"/>
              <a:t>&amp; </a:t>
            </a:r>
            <a:r>
              <a:rPr lang="en-US" sz="1800" smtClean="0"/>
              <a:t>MyManuskrip)</a:t>
            </a:r>
          </a:p>
          <a:p>
            <a:pPr lvl="1"/>
            <a:r>
              <a:rPr lang="en-US" sz="1800" smtClean="0"/>
              <a:t>UUM </a:t>
            </a:r>
            <a:r>
              <a:rPr lang="en-US" sz="1800"/>
              <a:t>= 2 IRs (UUM Repository &amp; UUM ETD Repository)</a:t>
            </a:r>
          </a:p>
          <a:p>
            <a:r>
              <a:rPr lang="en-US" sz="1800" smtClean="0"/>
              <a:t>From </a:t>
            </a:r>
            <a:r>
              <a:rPr lang="en-US" sz="1800"/>
              <a:t>overall 458 Private Higher Education Institutions (</a:t>
            </a:r>
            <a:r>
              <a:rPr lang="en-US" sz="1800" smtClean="0"/>
              <a:t>Private HEIs</a:t>
            </a:r>
            <a:r>
              <a:rPr lang="en-US" sz="1800"/>
              <a:t>) in Malaysia, only 6 Private HEIs have successfully </a:t>
            </a:r>
            <a:r>
              <a:rPr lang="en-US" sz="1800" smtClean="0"/>
              <a:t>developed the </a:t>
            </a:r>
            <a:r>
              <a:rPr lang="en-US" sz="1800"/>
              <a:t>IR . The Private HEIs are UTP, MMU, UTAR, UniKL ,UNITEN</a:t>
            </a:r>
            <a:r>
              <a:rPr lang="en-US" sz="1800" smtClean="0"/>
              <a:t>, &amp; </a:t>
            </a:r>
            <a:r>
              <a:rPr lang="en-US" sz="1800"/>
              <a:t>SUC. Only UTP successfully develops 2 IRs (UTP-IR &amp; UTPedia</a:t>
            </a:r>
            <a:r>
              <a:rPr lang="en-US" sz="1800" smtClean="0"/>
              <a:t>), while </a:t>
            </a:r>
            <a:r>
              <a:rPr lang="en-US" sz="1800"/>
              <a:t>the rest have only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5715000"/>
            <a:ext cx="7086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Source: Katrun </a:t>
            </a:r>
            <a:r>
              <a:rPr lang="en-US" sz="1100"/>
              <a:t>Nada, Zahuddin (2015). Institutional Repository For Sustainable Advancement: Malaysian Experience [Powerpoint slides]. Retrieved from https://</a:t>
            </a:r>
            <a:r>
              <a:rPr lang="en-US" sz="1100" smtClean="0"/>
              <a:t>www.slideshare.net/zdayne1/institutional-repository-for-sustainable-advancement-a-malaysian-experience-zahuddin-sidek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4794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056042"/>
              </p:ext>
            </p:extLst>
          </p:nvPr>
        </p:nvGraphicFramePr>
        <p:xfrm>
          <a:off x="519113" y="914399"/>
          <a:ext cx="8107362" cy="544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Worksheet" r:id="rId3" imgW="8107798" imgH="5859665" progId="Excel.Sheet.12">
                  <p:embed/>
                </p:oleObj>
              </mc:Choice>
              <mc:Fallback>
                <p:oleObj name="Worksheet" r:id="rId3" imgW="8107798" imgH="58596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9113" y="914399"/>
                        <a:ext cx="8107362" cy="544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4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3708400"/>
            <a:ext cx="3486782" cy="2463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190401404"/>
              </p:ext>
            </p:extLst>
          </p:nvPr>
        </p:nvGraphicFramePr>
        <p:xfrm>
          <a:off x="4876800" y="914400"/>
          <a:ext cx="3810000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393529695"/>
              </p:ext>
            </p:extLst>
          </p:nvPr>
        </p:nvGraphicFramePr>
        <p:xfrm>
          <a:off x="228600" y="1917700"/>
          <a:ext cx="4953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47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ITEM TYPES ?</a:t>
            </a:r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423981"/>
              </p:ext>
            </p:extLst>
          </p:nvPr>
        </p:nvGraphicFramePr>
        <p:xfrm>
          <a:off x="457200" y="1066800"/>
          <a:ext cx="3911114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Worksheet" r:id="rId3" imgW="2552508" imgH="3482120" progId="Excel.Sheet.12">
                  <p:embed/>
                </p:oleObj>
              </mc:Choice>
              <mc:Fallback>
                <p:oleObj name="Worksheet" r:id="rId3" imgW="2552508" imgH="34821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066800"/>
                        <a:ext cx="3911114" cy="533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 txBox="1">
            <a:spLocks noChangeArrowheads="1"/>
          </p:cNvSpPr>
          <p:nvPr/>
        </p:nvSpPr>
        <p:spPr>
          <a:xfrm>
            <a:off x="4800600" y="1600200"/>
            <a:ext cx="4114800" cy="4343400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TW" sz="1800" smtClean="0"/>
              <a:t>Working papers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TW" sz="1800" smtClean="0"/>
              <a:t>Research reports/technology reports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TW" sz="1800" smtClean="0"/>
              <a:t>Datasets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TW" sz="1800" smtClean="0"/>
              <a:t>Supplementary materials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Learning objects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Multimedia collections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 smtClean="0"/>
              <a:t>Papers </a:t>
            </a:r>
            <a:r>
              <a:rPr lang="en-US" altLang="zh-TW" sz="1800"/>
              <a:t>in support of grant applications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Committee reports and memoranda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Statistical reports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Technical documentation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Surveys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Electronic Portfolios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Images, Video and audio files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zh-TW" sz="1800"/>
              <a:t>Others </a:t>
            </a:r>
            <a:r>
              <a:rPr lang="en-US" altLang="zh-TW" sz="1800" smtClean="0"/>
              <a:t>_______________</a:t>
            </a:r>
            <a:endParaRPr lang="en-US" altLang="zh-TW" sz="1800"/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altLang="zh-TW" sz="1800" smtClean="0"/>
          </a:p>
        </p:txBody>
      </p:sp>
    </p:spTree>
    <p:extLst>
      <p:ext uri="{BB962C8B-B14F-4D97-AF65-F5344CB8AC3E}">
        <p14:creationId xmlns:p14="http://schemas.microsoft.com/office/powerpoint/2010/main" val="330768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099" y="1219200"/>
            <a:ext cx="2169603" cy="487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43" y="990600"/>
            <a:ext cx="4723457" cy="2376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470660"/>
            <a:ext cx="5029200" cy="281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6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 smtClean="0"/>
              <a:t>MALREP</a:t>
            </a:r>
            <a:r>
              <a:rPr lang="en-US" smtClean="0"/>
              <a:t> DISCOVERY SYSTEMS</a:t>
            </a:r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7010400" y="1446615"/>
            <a:ext cx="990600" cy="568153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UPM</a:t>
            </a:r>
            <a:endParaRPr lang="en-US" sz="1200"/>
          </a:p>
        </p:txBody>
      </p:sp>
      <p:sp>
        <p:nvSpPr>
          <p:cNvPr id="6" name="Cloud 5"/>
          <p:cNvSpPr/>
          <p:nvPr/>
        </p:nvSpPr>
        <p:spPr>
          <a:xfrm>
            <a:off x="6888433" y="2071036"/>
            <a:ext cx="847059" cy="544218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UTM</a:t>
            </a:r>
            <a:endParaRPr lang="en-US" sz="120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54" y="5954750"/>
            <a:ext cx="559516" cy="5595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3418" y="6389206"/>
            <a:ext cx="696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Users</a:t>
            </a:r>
            <a:endParaRPr lang="en-US" sz="1200"/>
          </a:p>
        </p:txBody>
      </p:sp>
      <p:sp>
        <p:nvSpPr>
          <p:cNvPr id="16" name="TextBox 15"/>
          <p:cNvSpPr txBox="1"/>
          <p:nvPr/>
        </p:nvSpPr>
        <p:spPr>
          <a:xfrm>
            <a:off x="4221948" y="4371400"/>
            <a:ext cx="6824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r>
              <a:rPr lang="en-US" sz="1200" smtClean="0"/>
              <a:t>Search</a:t>
            </a:r>
          </a:p>
          <a:p>
            <a:pPr algn="ctr"/>
            <a:endParaRPr lang="en-US" sz="1200"/>
          </a:p>
        </p:txBody>
      </p:sp>
      <p:sp>
        <p:nvSpPr>
          <p:cNvPr id="18" name="Flowchart: Magnetic Disk 17"/>
          <p:cNvSpPr/>
          <p:nvPr/>
        </p:nvSpPr>
        <p:spPr>
          <a:xfrm>
            <a:off x="4191000" y="2283861"/>
            <a:ext cx="688188" cy="687138"/>
          </a:xfrm>
          <a:prstGeom prst="flowChartMagneticDisk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Solr</a:t>
            </a:r>
            <a:r>
              <a:rPr lang="en-US" sz="1200" smtClean="0"/>
              <a:t> index</a:t>
            </a:r>
            <a:endParaRPr lang="en-US" sz="120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709011" y="2971800"/>
            <a:ext cx="4288" cy="433655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34498" y="3032602"/>
            <a:ext cx="817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index</a:t>
            </a:r>
            <a:endParaRPr lang="en-US" sz="120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53810" y="2967277"/>
            <a:ext cx="6174" cy="507611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83150" y="3032601"/>
            <a:ext cx="817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search</a:t>
            </a:r>
            <a:endParaRPr lang="en-US" sz="1200"/>
          </a:p>
        </p:txBody>
      </p:sp>
      <p:sp>
        <p:nvSpPr>
          <p:cNvPr id="30" name="Cloud 29"/>
          <p:cNvSpPr/>
          <p:nvPr/>
        </p:nvSpPr>
        <p:spPr>
          <a:xfrm>
            <a:off x="911559" y="1891234"/>
            <a:ext cx="1100093" cy="4246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UMK</a:t>
            </a:r>
            <a:endParaRPr lang="en-US" sz="1200"/>
          </a:p>
        </p:txBody>
      </p:sp>
      <p:sp>
        <p:nvSpPr>
          <p:cNvPr id="31" name="Cloud 30"/>
          <p:cNvSpPr/>
          <p:nvPr/>
        </p:nvSpPr>
        <p:spPr>
          <a:xfrm>
            <a:off x="543035" y="2345119"/>
            <a:ext cx="1287737" cy="4073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UTHM</a:t>
            </a:r>
            <a:endParaRPr lang="en-US" sz="1200"/>
          </a:p>
        </p:txBody>
      </p:sp>
      <p:sp>
        <p:nvSpPr>
          <p:cNvPr id="36" name="Cloud 35"/>
          <p:cNvSpPr/>
          <p:nvPr/>
        </p:nvSpPr>
        <p:spPr>
          <a:xfrm>
            <a:off x="1888394" y="1096534"/>
            <a:ext cx="1347331" cy="437685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USIM</a:t>
            </a:r>
            <a:endParaRPr lang="en-US" sz="1200"/>
          </a:p>
        </p:txBody>
      </p:sp>
      <p:sp>
        <p:nvSpPr>
          <p:cNvPr id="37" name="Cloud 36"/>
          <p:cNvSpPr/>
          <p:nvPr/>
        </p:nvSpPr>
        <p:spPr>
          <a:xfrm>
            <a:off x="750454" y="1383068"/>
            <a:ext cx="1257670" cy="52492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UNITEN</a:t>
            </a:r>
            <a:endParaRPr lang="en-US" sz="1200"/>
          </a:p>
        </p:txBody>
      </p:sp>
      <p:sp>
        <p:nvSpPr>
          <p:cNvPr id="38" name="Cloud 37"/>
          <p:cNvSpPr/>
          <p:nvPr/>
        </p:nvSpPr>
        <p:spPr>
          <a:xfrm>
            <a:off x="5315303" y="1096534"/>
            <a:ext cx="1009298" cy="588165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/>
              <a:t>UM</a:t>
            </a:r>
            <a:endParaRPr lang="en-US" sz="1200"/>
          </a:p>
        </p:txBody>
      </p:sp>
      <p:sp>
        <p:nvSpPr>
          <p:cNvPr id="39" name="Cloud 38"/>
          <p:cNvSpPr/>
          <p:nvPr/>
        </p:nvSpPr>
        <p:spPr>
          <a:xfrm>
            <a:off x="6400800" y="945631"/>
            <a:ext cx="1152035" cy="510038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UniMAP</a:t>
            </a:r>
            <a:endParaRPr lang="en-US" sz="1200"/>
          </a:p>
        </p:txBody>
      </p:sp>
      <p:sp>
        <p:nvSpPr>
          <p:cNvPr id="51" name="Cloud 50"/>
          <p:cNvSpPr/>
          <p:nvPr/>
        </p:nvSpPr>
        <p:spPr>
          <a:xfrm>
            <a:off x="7380630" y="2506864"/>
            <a:ext cx="845380" cy="5070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USM</a:t>
            </a:r>
            <a:endParaRPr lang="en-US" sz="1200"/>
          </a:p>
        </p:txBody>
      </p:sp>
      <p:sp>
        <p:nvSpPr>
          <p:cNvPr id="52" name="Cloud 51"/>
          <p:cNvSpPr/>
          <p:nvPr/>
        </p:nvSpPr>
        <p:spPr>
          <a:xfrm>
            <a:off x="6917896" y="3032601"/>
            <a:ext cx="991376" cy="501375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UIAM</a:t>
            </a:r>
            <a:endParaRPr lang="en-US" sz="1200"/>
          </a:p>
        </p:txBody>
      </p:sp>
      <p:sp>
        <p:nvSpPr>
          <p:cNvPr id="54" name="Cloud 53"/>
          <p:cNvSpPr/>
          <p:nvPr/>
        </p:nvSpPr>
        <p:spPr>
          <a:xfrm>
            <a:off x="7250756" y="3857066"/>
            <a:ext cx="1105128" cy="52575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UTP</a:t>
            </a:r>
            <a:endParaRPr lang="en-US" sz="1200"/>
          </a:p>
        </p:txBody>
      </p:sp>
      <p:sp>
        <p:nvSpPr>
          <p:cNvPr id="56" name="Cloud 55"/>
          <p:cNvSpPr/>
          <p:nvPr/>
        </p:nvSpPr>
        <p:spPr>
          <a:xfrm>
            <a:off x="7552835" y="3429000"/>
            <a:ext cx="1286365" cy="58215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UUM</a:t>
            </a:r>
            <a:endParaRPr lang="en-US" sz="1200"/>
          </a:p>
        </p:txBody>
      </p:sp>
      <p:sp>
        <p:nvSpPr>
          <p:cNvPr id="57" name="Cloud 56"/>
          <p:cNvSpPr/>
          <p:nvPr/>
        </p:nvSpPr>
        <p:spPr>
          <a:xfrm>
            <a:off x="7443172" y="4251327"/>
            <a:ext cx="963255" cy="62065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/>
              <a:t>UMS</a:t>
            </a:r>
            <a:endParaRPr lang="en-US" sz="1200"/>
          </a:p>
        </p:txBody>
      </p:sp>
      <p:sp>
        <p:nvSpPr>
          <p:cNvPr id="61" name="Cloud 60"/>
          <p:cNvSpPr/>
          <p:nvPr/>
        </p:nvSpPr>
        <p:spPr>
          <a:xfrm>
            <a:off x="6053633" y="1623056"/>
            <a:ext cx="916462" cy="5663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UTeM</a:t>
            </a:r>
            <a:endParaRPr lang="en-US" sz="120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738" y="3418057"/>
            <a:ext cx="2222062" cy="814335"/>
          </a:xfrm>
          <a:prstGeom prst="rect">
            <a:avLst/>
          </a:prstGeom>
        </p:spPr>
      </p:pic>
      <p:sp>
        <p:nvSpPr>
          <p:cNvPr id="70" name="Cloud 69"/>
          <p:cNvSpPr/>
          <p:nvPr/>
        </p:nvSpPr>
        <p:spPr>
          <a:xfrm>
            <a:off x="7035442" y="4727874"/>
            <a:ext cx="981544" cy="5383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/>
              <a:t>UMP</a:t>
            </a:r>
            <a:endParaRPr lang="en-US" sz="1200"/>
          </a:p>
        </p:txBody>
      </p:sp>
      <p:sp>
        <p:nvSpPr>
          <p:cNvPr id="71" name="Cloud 70"/>
          <p:cNvSpPr/>
          <p:nvPr/>
        </p:nvSpPr>
        <p:spPr>
          <a:xfrm>
            <a:off x="5939684" y="4547984"/>
            <a:ext cx="1150703" cy="51531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UNIMAS</a:t>
            </a:r>
            <a:endParaRPr lang="en-US" sz="1200"/>
          </a:p>
        </p:txBody>
      </p:sp>
      <p:sp>
        <p:nvSpPr>
          <p:cNvPr id="72" name="Cloud 71"/>
          <p:cNvSpPr/>
          <p:nvPr/>
        </p:nvSpPr>
        <p:spPr>
          <a:xfrm>
            <a:off x="5939684" y="2375454"/>
            <a:ext cx="916462" cy="46102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UKM</a:t>
            </a:r>
            <a:endParaRPr lang="en-US" sz="1200"/>
          </a:p>
        </p:txBody>
      </p:sp>
      <p:sp>
        <p:nvSpPr>
          <p:cNvPr id="81" name="Cloud 80"/>
          <p:cNvSpPr/>
          <p:nvPr/>
        </p:nvSpPr>
        <p:spPr>
          <a:xfrm>
            <a:off x="901924" y="3405954"/>
            <a:ext cx="1100093" cy="4246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UMT</a:t>
            </a:r>
            <a:endParaRPr lang="en-US" sz="1200"/>
          </a:p>
        </p:txBody>
      </p:sp>
      <p:sp>
        <p:nvSpPr>
          <p:cNvPr id="82" name="Cloud 81"/>
          <p:cNvSpPr/>
          <p:nvPr/>
        </p:nvSpPr>
        <p:spPr>
          <a:xfrm>
            <a:off x="533400" y="3859839"/>
            <a:ext cx="1287737" cy="4073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MMU</a:t>
            </a:r>
            <a:endParaRPr lang="en-US" sz="1200"/>
          </a:p>
        </p:txBody>
      </p:sp>
      <p:sp>
        <p:nvSpPr>
          <p:cNvPr id="83" name="Cloud 82"/>
          <p:cNvSpPr/>
          <p:nvPr/>
        </p:nvSpPr>
        <p:spPr>
          <a:xfrm>
            <a:off x="740819" y="2897788"/>
            <a:ext cx="1257670" cy="52492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UiTM</a:t>
            </a:r>
            <a:endParaRPr lang="en-US" sz="1200"/>
          </a:p>
        </p:txBody>
      </p:sp>
      <p:sp>
        <p:nvSpPr>
          <p:cNvPr id="84" name="Cloud 83"/>
          <p:cNvSpPr/>
          <p:nvPr/>
        </p:nvSpPr>
        <p:spPr>
          <a:xfrm>
            <a:off x="1918899" y="2244864"/>
            <a:ext cx="1100093" cy="4246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UniKL</a:t>
            </a:r>
            <a:endParaRPr lang="en-US" sz="1200"/>
          </a:p>
        </p:txBody>
      </p:sp>
      <p:sp>
        <p:nvSpPr>
          <p:cNvPr id="85" name="Cloud 84"/>
          <p:cNvSpPr/>
          <p:nvPr/>
        </p:nvSpPr>
        <p:spPr>
          <a:xfrm>
            <a:off x="538344" y="4414668"/>
            <a:ext cx="1287737" cy="4073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UPSI</a:t>
            </a:r>
            <a:endParaRPr lang="en-US" sz="1200"/>
          </a:p>
        </p:txBody>
      </p:sp>
      <p:sp>
        <p:nvSpPr>
          <p:cNvPr id="86" name="Cloud 85"/>
          <p:cNvSpPr/>
          <p:nvPr/>
        </p:nvSpPr>
        <p:spPr>
          <a:xfrm>
            <a:off x="1960463" y="1636907"/>
            <a:ext cx="1257670" cy="52492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UNITEN</a:t>
            </a:r>
            <a:endParaRPr lang="en-US" sz="1200"/>
          </a:p>
        </p:txBody>
      </p:sp>
      <p:sp>
        <p:nvSpPr>
          <p:cNvPr id="87" name="Cloud 86"/>
          <p:cNvSpPr/>
          <p:nvPr/>
        </p:nvSpPr>
        <p:spPr>
          <a:xfrm>
            <a:off x="1922289" y="4019508"/>
            <a:ext cx="1287737" cy="4073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UniSZA</a:t>
            </a:r>
            <a:endParaRPr lang="en-US" sz="1200"/>
          </a:p>
        </p:txBody>
      </p:sp>
      <p:sp>
        <p:nvSpPr>
          <p:cNvPr id="88" name="Cloud 87"/>
          <p:cNvSpPr/>
          <p:nvPr/>
        </p:nvSpPr>
        <p:spPr>
          <a:xfrm>
            <a:off x="2214613" y="5011235"/>
            <a:ext cx="1100093" cy="4246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OUM</a:t>
            </a:r>
            <a:endParaRPr lang="en-US" sz="1200"/>
          </a:p>
        </p:txBody>
      </p:sp>
      <p:sp>
        <p:nvSpPr>
          <p:cNvPr id="89" name="Cloud 88"/>
          <p:cNvSpPr/>
          <p:nvPr/>
        </p:nvSpPr>
        <p:spPr>
          <a:xfrm>
            <a:off x="701549" y="4936501"/>
            <a:ext cx="1287737" cy="407361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/>
              <a:t>INTI &amp; Sunway</a:t>
            </a:r>
            <a:endParaRPr lang="en-US" sz="1200"/>
          </a:p>
        </p:txBody>
      </p:sp>
      <p:sp>
        <p:nvSpPr>
          <p:cNvPr id="90" name="Cloud 89"/>
          <p:cNvSpPr/>
          <p:nvPr/>
        </p:nvSpPr>
        <p:spPr>
          <a:xfrm>
            <a:off x="2053508" y="4503069"/>
            <a:ext cx="1257670" cy="52492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err="1" smtClean="0"/>
              <a:t>UNITAR</a:t>
            </a:r>
            <a:endParaRPr lang="en-US" sz="1200"/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5943600"/>
            <a:ext cx="559516" cy="559516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900" y="5968190"/>
            <a:ext cx="559516" cy="55951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19" y="5943600"/>
            <a:ext cx="559516" cy="559516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84" y="5954750"/>
            <a:ext cx="559516" cy="55951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54" y="5954750"/>
            <a:ext cx="559516" cy="55951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943600"/>
            <a:ext cx="559516" cy="55951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616" y="5968190"/>
            <a:ext cx="559516" cy="55951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35" y="5943600"/>
            <a:ext cx="559516" cy="55951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954750"/>
            <a:ext cx="559516" cy="55951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284" y="5943600"/>
            <a:ext cx="559516" cy="559516"/>
          </a:xfrm>
          <a:prstGeom prst="rect">
            <a:avLst/>
          </a:prstGeom>
        </p:spPr>
      </p:pic>
      <p:cxnSp>
        <p:nvCxnSpPr>
          <p:cNvPr id="103" name="Straight Arrow Connector 102"/>
          <p:cNvCxnSpPr/>
          <p:nvPr/>
        </p:nvCxnSpPr>
        <p:spPr>
          <a:xfrm flipV="1">
            <a:off x="4191000" y="4190228"/>
            <a:ext cx="9732" cy="1778312"/>
          </a:xfrm>
          <a:prstGeom prst="straightConnector1">
            <a:avLst/>
          </a:prstGeom>
          <a:ln w="6350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flipV="1">
            <a:off x="4943268" y="4191000"/>
            <a:ext cx="9732" cy="1778312"/>
          </a:xfrm>
          <a:prstGeom prst="straightConnector1">
            <a:avLst/>
          </a:prstGeom>
          <a:ln w="6350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ight Arrow 2"/>
          <p:cNvSpPr/>
          <p:nvPr/>
        </p:nvSpPr>
        <p:spPr>
          <a:xfrm>
            <a:off x="5823331" y="3405455"/>
            <a:ext cx="1263269" cy="8744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HARVEST</a:t>
            </a:r>
            <a:endParaRPr lang="en-US"/>
          </a:p>
        </p:txBody>
      </p:sp>
      <p:sp>
        <p:nvSpPr>
          <p:cNvPr id="4" name="Right Arrow 3"/>
          <p:cNvSpPr/>
          <p:nvPr/>
        </p:nvSpPr>
        <p:spPr>
          <a:xfrm rot="11497291">
            <a:off x="2032264" y="2760123"/>
            <a:ext cx="1314434" cy="10685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HARVEST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1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14400"/>
            <a:ext cx="7848600" cy="53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8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14400"/>
            <a:ext cx="8001000" cy="529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Digital Knowledge Repository 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038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Strengthen existing collection in IR</a:t>
            </a:r>
          </a:p>
          <a:p>
            <a:r>
              <a:rPr lang="en-US" sz="2000" dirty="0" smtClean="0"/>
              <a:t>Create guideline for standardization (types, description, metadata elements, language code, etc.)</a:t>
            </a:r>
          </a:p>
          <a:p>
            <a:r>
              <a:rPr lang="en-US" sz="2000" smtClean="0"/>
              <a:t>University </a:t>
            </a:r>
            <a:r>
              <a:rPr lang="en-US" sz="2000" dirty="0" smtClean="0"/>
              <a:t>IR… new </a:t>
            </a:r>
            <a:r>
              <a:rPr lang="en-US" sz="2000" dirty="0"/>
              <a:t>document </a:t>
            </a:r>
            <a:r>
              <a:rPr lang="en-US" sz="2000" dirty="0" smtClean="0"/>
              <a:t>type? </a:t>
            </a:r>
          </a:p>
          <a:p>
            <a:r>
              <a:rPr lang="en-US" sz="2000" dirty="0" smtClean="0"/>
              <a:t>Introduce new features to </a:t>
            </a:r>
            <a:r>
              <a:rPr lang="en-US" sz="2000" smtClean="0"/>
              <a:t>ease </a:t>
            </a:r>
            <a:r>
              <a:rPr lang="en-US" sz="2000" smtClean="0"/>
              <a:t>users, ie translation [cn </a:t>
            </a:r>
            <a:r>
              <a:rPr lang="en-US" sz="2000" smtClean="0">
                <a:sym typeface="Wingdings" panose="05000000000000000000" pitchFamily="2" charset="2"/>
              </a:rPr>
              <a:t> en]</a:t>
            </a:r>
            <a:endParaRPr lang="en-US" sz="2000" dirty="0"/>
          </a:p>
          <a:p>
            <a:r>
              <a:rPr lang="en-US" sz="2000" dirty="0" smtClean="0"/>
              <a:t>Content development approach : from in-house efforts to collaborative efforts</a:t>
            </a:r>
          </a:p>
          <a:p>
            <a:r>
              <a:rPr lang="en-US" sz="2000" dirty="0" smtClean="0"/>
              <a:t>Provide rich </a:t>
            </a:r>
            <a:r>
              <a:rPr lang="en-US" sz="2000" smtClean="0"/>
              <a:t>metadata </a:t>
            </a:r>
            <a:r>
              <a:rPr lang="en-US" sz="2000" smtClean="0"/>
              <a:t>descriptions….. Social bibliometric analysis </a:t>
            </a:r>
            <a:endParaRPr lang="en-US" sz="2000" dirty="0" smtClean="0"/>
          </a:p>
          <a:p>
            <a:r>
              <a:rPr lang="en-US" sz="2000" dirty="0" err="1" smtClean="0"/>
              <a:t>ReUse</a:t>
            </a:r>
            <a:r>
              <a:rPr lang="en-US" sz="2000" smtClean="0"/>
              <a:t> public domain data and information </a:t>
            </a:r>
          </a:p>
          <a:p>
            <a:r>
              <a:rPr lang="en-US" sz="2000" smtClean="0"/>
              <a:t>ReThink: Knowledge Repository vs Institutional Repository (scholar) vs Digital Repository vs Digital Assets Repository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75145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 smtClean="0"/>
              <a:t>MALRep</a:t>
            </a:r>
            <a:r>
              <a:rPr lang="en-US" smtClean="0"/>
              <a:t>: Technical Team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709188"/>
            <a:ext cx="957989" cy="993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152" y="4729716"/>
            <a:ext cx="792402" cy="1006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6" y="4709188"/>
            <a:ext cx="821049" cy="1027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196" y="4722426"/>
            <a:ext cx="770170" cy="1000614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457200" y="1143001"/>
            <a:ext cx="3429000" cy="685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Have Question? </a:t>
            </a:r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733800" y="1143001"/>
            <a:ext cx="4267200" cy="752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none" smtClean="0"/>
              <a:t>Need Answer ?</a:t>
            </a:r>
            <a:endParaRPr lang="en-US" cap="none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905000"/>
            <a:ext cx="8309895" cy="2459537"/>
          </a:xfrm>
          <a:prstGeom prst="rect">
            <a:avLst/>
          </a:prstGeom>
        </p:spPr>
      </p:pic>
      <p:sp>
        <p:nvSpPr>
          <p:cNvPr id="13" name="Striped Right Arrow 12"/>
          <p:cNvSpPr/>
          <p:nvPr/>
        </p:nvSpPr>
        <p:spPr>
          <a:xfrm>
            <a:off x="2456707" y="4724400"/>
            <a:ext cx="515093" cy="8382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riped Right Arrow 13"/>
          <p:cNvSpPr/>
          <p:nvPr/>
        </p:nvSpPr>
        <p:spPr>
          <a:xfrm>
            <a:off x="1905000" y="4724400"/>
            <a:ext cx="486005" cy="8382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riped Right Arrow 14"/>
          <p:cNvSpPr/>
          <p:nvPr/>
        </p:nvSpPr>
        <p:spPr>
          <a:xfrm>
            <a:off x="3066307" y="4724400"/>
            <a:ext cx="515093" cy="8382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Documents and Settings\Perpustakaan\Desktop\Slides\3.jpg"/>
          <p:cNvPicPr>
            <a:picLocks noChangeAspect="1" noChangeArrowheads="1"/>
          </p:cNvPicPr>
          <p:nvPr/>
        </p:nvPicPr>
        <p:blipFill>
          <a:blip r:embed="rId3" cstate="print"/>
          <a:srcRect t="5000"/>
          <a:stretch>
            <a:fillRect/>
          </a:stretch>
        </p:blipFill>
        <p:spPr bwMode="auto">
          <a:xfrm>
            <a:off x="3352800" y="2667000"/>
            <a:ext cx="2438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libr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667001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3" descr="Bangunan Perpustakaan Cp9(16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67000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 descr="DSC_165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2667000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5" descr="koleksi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2667000"/>
            <a:ext cx="1676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27"/>
          <p:cNvSpPr txBox="1">
            <a:spLocks noChangeArrowheads="1"/>
          </p:cNvSpPr>
          <p:nvPr/>
        </p:nvSpPr>
        <p:spPr>
          <a:xfrm>
            <a:off x="0" y="838200"/>
            <a:ext cx="9144000" cy="17526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b="1" spc="5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STATUS &amp; DEVELOPMENT OF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400" b="1" spc="5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INSTITUTIONAL REPOSITORIES IN MALAYSIA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400" b="1" spc="50">
                <a:ln w="11430"/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[PUBLIC &amp; GLC UNIVERSITIES]</a:t>
            </a:r>
            <a:endParaRPr lang="en-US" sz="3200" b="1" spc="50">
              <a:ln w="11430"/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Rectangle 27"/>
          <p:cNvSpPr txBox="1">
            <a:spLocks noChangeArrowheads="1"/>
          </p:cNvSpPr>
          <p:nvPr/>
        </p:nvSpPr>
        <p:spPr>
          <a:xfrm>
            <a:off x="0" y="4038600"/>
            <a:ext cx="9144000" cy="17526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-:   THANK YOU :-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2561</TotalTime>
  <Words>563</Words>
  <Application>Microsoft Office PowerPoint</Application>
  <PresentationFormat>On-screen Show (4:3)</PresentationFormat>
  <Paragraphs>100</Paragraphs>
  <Slides>14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新細明體</vt:lpstr>
      <vt:lpstr>Wingdings</vt:lpstr>
      <vt:lpstr>Office Theme</vt:lpstr>
      <vt:lpstr>Worksheet</vt:lpstr>
      <vt:lpstr>PowerPoint Presentation</vt:lpstr>
      <vt:lpstr>PowerPoint Presentation</vt:lpstr>
      <vt:lpstr>Institutional Repository</vt:lpstr>
      <vt:lpstr>IR in Malaysia</vt:lpstr>
      <vt:lpstr>PowerPoint Presentation</vt:lpstr>
      <vt:lpstr>PowerPoint Presentation</vt:lpstr>
      <vt:lpstr>ITEM TYPES ?</vt:lpstr>
      <vt:lpstr>PowerPoint Presentation</vt:lpstr>
      <vt:lpstr>MALREP DISCOVERY SYSTEMS</vt:lpstr>
      <vt:lpstr>PowerPoint Presentation</vt:lpstr>
      <vt:lpstr>PowerPoint Presentation</vt:lpstr>
      <vt:lpstr>Digital Knowledge Repository ?</vt:lpstr>
      <vt:lpstr>MALRep: Technical Team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Hakiim</dc:creator>
  <cp:lastModifiedBy>Salleh Hudin Mustaffa</cp:lastModifiedBy>
  <cp:revision>240</cp:revision>
  <dcterms:created xsi:type="dcterms:W3CDTF">2011-08-31T23:24:01Z</dcterms:created>
  <dcterms:modified xsi:type="dcterms:W3CDTF">2018-04-12T02:20:01Z</dcterms:modified>
</cp:coreProperties>
</file>